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41"/>
  </p:notesMasterIdLst>
  <p:sldIdLst>
    <p:sldId id="290" r:id="rId2"/>
    <p:sldId id="299" r:id="rId3"/>
    <p:sldId id="258" r:id="rId4"/>
    <p:sldId id="307" r:id="rId5"/>
    <p:sldId id="298" r:id="rId6"/>
    <p:sldId id="328" r:id="rId7"/>
    <p:sldId id="309" r:id="rId8"/>
    <p:sldId id="310" r:id="rId9"/>
    <p:sldId id="337" r:id="rId10"/>
    <p:sldId id="289" r:id="rId11"/>
    <p:sldId id="300" r:id="rId12"/>
    <p:sldId id="327" r:id="rId13"/>
    <p:sldId id="301" r:id="rId14"/>
    <p:sldId id="329" r:id="rId15"/>
    <p:sldId id="302" r:id="rId16"/>
    <p:sldId id="331" r:id="rId17"/>
    <p:sldId id="332" r:id="rId18"/>
    <p:sldId id="333" r:id="rId19"/>
    <p:sldId id="334" r:id="rId20"/>
    <p:sldId id="330" r:id="rId21"/>
    <p:sldId id="311" r:id="rId22"/>
    <p:sldId id="312" r:id="rId23"/>
    <p:sldId id="318" r:id="rId24"/>
    <p:sldId id="319" r:id="rId25"/>
    <p:sldId id="295" r:id="rId26"/>
    <p:sldId id="314" r:id="rId27"/>
    <p:sldId id="323" r:id="rId28"/>
    <p:sldId id="296" r:id="rId29"/>
    <p:sldId id="297" r:id="rId30"/>
    <p:sldId id="320" r:id="rId31"/>
    <p:sldId id="322" r:id="rId32"/>
    <p:sldId id="321" r:id="rId33"/>
    <p:sldId id="315" r:id="rId34"/>
    <p:sldId id="317" r:id="rId35"/>
    <p:sldId id="316" r:id="rId36"/>
    <p:sldId id="313" r:id="rId37"/>
    <p:sldId id="336" r:id="rId38"/>
    <p:sldId id="338" r:id="rId39"/>
    <p:sldId id="293" r:id="rId4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e A Cunningham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ECC"/>
    <a:srgbClr val="F4FBFE"/>
    <a:srgbClr val="FFCC99"/>
    <a:srgbClr val="FFCCFF"/>
    <a:srgbClr val="FFFFCC"/>
    <a:srgbClr val="84A2CA"/>
    <a:srgbClr val="37567F"/>
    <a:srgbClr val="7EB3D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46" autoAdjust="0"/>
    <p:restoredTop sz="87209" autoAdjust="0"/>
  </p:normalViewPr>
  <p:slideViewPr>
    <p:cSldViewPr snapToGrid="0">
      <p:cViewPr varScale="1">
        <p:scale>
          <a:sx n="77" d="100"/>
          <a:sy n="77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368EBCCF-F5F0-40C6-AE44-21B5B545A73E}" type="datetimeFigureOut">
              <a:rPr lang="en-US"/>
              <a:pPr>
                <a:defRPr/>
              </a:pPr>
              <a:t>7/7/2011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A603BEF8-6AE9-4CE6-A4B8-D7894FC9B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pic>
        <p:nvPicPr>
          <p:cNvPr id="16" name="Picture 11" descr="LearnLabLogo_hire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367463"/>
            <a:ext cx="143351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DataShop User Meeting - December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5E36922-8FA5-4DA9-A933-13ADDB30EB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DataShop User Meeting - December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38C8AE-B341-4236-A6BA-2E810B6932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77240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447800"/>
            <a:ext cx="41529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41529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482850" y="6324600"/>
            <a:ext cx="35369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DataShop User Meeting - December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C5D14-D0B7-4E2B-A9AF-04DAEE29D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DataShop User Meeting - December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357E8F-5269-4524-B6EB-4A9966092C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dirty="0" smtClean="0"/>
              <a:t>EDM 2011			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23B0EB-6F55-4911-9654-02E589790A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DataShop User Meeting - December 2009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205835-4E06-4658-93DC-B11AC25F29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DataShop User Meeting - December 2009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73F125-AE57-413B-8CC6-1BF606C912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DataShop User Meeting - December 2009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E57645B-3ED6-4305-8243-9A7D2F253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DataShop User Meeting - December 2009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568A74-67B0-45A0-AB89-29075F64BC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DataShop Overview - January 2009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7678F0-A07C-4C18-8DBD-1B656C74FC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r>
              <a:rPr lang="en-US" smtClean="0"/>
              <a:t>DataShop User Meeting - December 2009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pPr>
              <a:defRPr/>
            </a:pPr>
            <a:fld id="{1B4DD92A-87E8-43AB-9BC7-F98F703C30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F6BCBE8-30B0-4476-8762-9236B142003A}" type="datetimeFigureOut">
              <a:rPr lang="en-US" smtClean="0"/>
              <a:pPr/>
              <a:t>7/7/2011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DataShop User Meeting - December 2009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6568285-21BD-42A8-B4A0-D84A156CA3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351" y="1458097"/>
            <a:ext cx="8958649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EDM and the 4</a:t>
            </a:r>
            <a:r>
              <a:rPr lang="en-US" baseline="30000" dirty="0" smtClean="0"/>
              <a:t>th</a:t>
            </a:r>
            <a:r>
              <a:rPr lang="en-US" dirty="0" smtClean="0"/>
              <a:t> Paradigm of Scientific Discovery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3100" cap="none" dirty="0" smtClean="0"/>
              <a:t>Reflections On The 2010 KDD Cup Competition</a:t>
            </a:r>
            <a:endParaRPr lang="en-US" sz="31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3797557" y="3447535"/>
            <a:ext cx="53464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John Stamper</a:t>
            </a:r>
          </a:p>
          <a:p>
            <a:r>
              <a:rPr lang="en-US" dirty="0" smtClean="0"/>
              <a:t>Human-Computer Interaction Institute</a:t>
            </a:r>
          </a:p>
          <a:p>
            <a:r>
              <a:rPr lang="en-US" dirty="0" smtClean="0"/>
              <a:t>Carnegie Mellon University</a:t>
            </a:r>
          </a:p>
          <a:p>
            <a:endParaRPr lang="en-US" dirty="0" smtClean="0"/>
          </a:p>
          <a:p>
            <a:r>
              <a:rPr lang="en-US" dirty="0" smtClean="0"/>
              <a:t>Technical Director</a:t>
            </a:r>
          </a:p>
          <a:p>
            <a:r>
              <a:rPr lang="en-US" dirty="0" smtClean="0"/>
              <a:t>Pittsburgh Science of Learning Center DataShop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EDM Data </a:t>
            </a:r>
            <a:r>
              <a:rPr lang="en-US" dirty="0" smtClean="0"/>
              <a:t>Size</a:t>
            </a:r>
            <a:endParaRPr lang="en-US" dirty="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 smtClean="0"/>
              <a:t>What is the right size for EDM discovery?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Granularity</a:t>
            </a: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Finest – 	Transaction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	</a:t>
            </a:r>
            <a:r>
              <a:rPr lang="en-US" sz="2800" dirty="0" smtClean="0">
                <a:latin typeface="Verdana" pitchFamily="34" charset="0"/>
              </a:rPr>
              <a:t>		Steps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	</a:t>
            </a:r>
            <a:r>
              <a:rPr lang="en-US" sz="2800" dirty="0" smtClean="0">
                <a:latin typeface="Verdana" pitchFamily="34" charset="0"/>
              </a:rPr>
              <a:t>		Problems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	</a:t>
            </a:r>
            <a:r>
              <a:rPr lang="en-US" sz="2800" dirty="0" smtClean="0">
                <a:latin typeface="Verdana" pitchFamily="34" charset="0"/>
              </a:rPr>
              <a:t>		Units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	</a:t>
            </a:r>
            <a:r>
              <a:rPr lang="en-US" sz="2800" dirty="0" smtClean="0">
                <a:latin typeface="Verdana" pitchFamily="34" charset="0"/>
              </a:rPr>
              <a:t>		Tests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	</a:t>
            </a:r>
            <a:r>
              <a:rPr lang="en-US" sz="2800" dirty="0" smtClean="0">
                <a:latin typeface="Verdana" pitchFamily="34" charset="0"/>
              </a:rPr>
              <a:t>		Class Grades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	</a:t>
            </a:r>
            <a:r>
              <a:rPr lang="en-US" sz="2800" dirty="0" smtClean="0">
                <a:latin typeface="Verdana" pitchFamily="34" charset="0"/>
              </a:rPr>
              <a:t>		Class </a:t>
            </a:r>
            <a:r>
              <a:rPr lang="en-US" sz="2800" dirty="0" err="1" smtClean="0">
                <a:latin typeface="Verdana" pitchFamily="34" charset="0"/>
              </a:rPr>
              <a:t>Avgs</a:t>
            </a: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	</a:t>
            </a:r>
            <a:r>
              <a:rPr lang="en-US" sz="2800" dirty="0" smtClean="0">
                <a:latin typeface="Verdana" pitchFamily="34" charset="0"/>
              </a:rPr>
              <a:t>		Schools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Coarsest -	….</a:t>
            </a: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endParaRPr lang="en-US" sz="2800" dirty="0">
              <a:latin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87546" y="1594022"/>
            <a:ext cx="1841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are mostly here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 rot="10800000">
            <a:off x="4609070" y="1717589"/>
            <a:ext cx="691979" cy="3089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441090" y="5033384"/>
            <a:ext cx="1841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Policy is being made here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0800000">
            <a:off x="4662614" y="5156951"/>
            <a:ext cx="691979" cy="3089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EDM Conference Data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2010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Arial" pitchFamily="34" charset="0"/>
              <a:buChar char="•"/>
            </a:pPr>
            <a:r>
              <a:rPr lang="en-US" sz="2800" dirty="0" smtClean="0">
                <a:latin typeface="Verdana" pitchFamily="34" charset="0"/>
              </a:rPr>
              <a:t>Average 520 Students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Arial" pitchFamily="34" charset="0"/>
              <a:buChar char="•"/>
            </a:pPr>
            <a:r>
              <a:rPr lang="en-US" sz="2800" dirty="0" smtClean="0">
                <a:latin typeface="Verdana" pitchFamily="34" charset="0"/>
              </a:rPr>
              <a:t>Median 148 Students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Arial" pitchFamily="34" charset="0"/>
              <a:buChar char="•"/>
            </a:pPr>
            <a:r>
              <a:rPr lang="en-US" sz="2800" dirty="0" smtClean="0">
                <a:latin typeface="Verdana" pitchFamily="34" charset="0"/>
              </a:rPr>
              <a:t>Largest 172,000 Transactions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2009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Arial" pitchFamily="34" charset="0"/>
              <a:buChar char="•"/>
            </a:pPr>
            <a:r>
              <a:rPr lang="en-US" sz="2800" dirty="0" smtClean="0">
                <a:latin typeface="Verdana" pitchFamily="34" charset="0"/>
              </a:rPr>
              <a:t>Average 1,168 Students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Arial" pitchFamily="34" charset="0"/>
              <a:buChar char="•"/>
            </a:pPr>
            <a:r>
              <a:rPr lang="en-US" sz="2800" dirty="0" smtClean="0">
                <a:latin typeface="Verdana" pitchFamily="34" charset="0"/>
              </a:rPr>
              <a:t>Median 300 Students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Arial" pitchFamily="34" charset="0"/>
              <a:buChar char="•"/>
            </a:pPr>
            <a:r>
              <a:rPr lang="en-US" sz="2800" dirty="0" smtClean="0">
                <a:latin typeface="Verdana" pitchFamily="34" charset="0"/>
              </a:rPr>
              <a:t>Largest 437,000 Transactions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endParaRPr lang="en-US" sz="28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about 2011?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Hypothesis – Average will be larger due mainly to </a:t>
            </a:r>
            <a:r>
              <a:rPr lang="en-US" sz="2800" dirty="0" smtClean="0">
                <a:latin typeface="Verdana" pitchFamily="34" charset="0"/>
              </a:rPr>
              <a:t>a few large </a:t>
            </a:r>
            <a:r>
              <a:rPr lang="en-US" sz="2800" dirty="0" smtClean="0">
                <a:latin typeface="Verdana" pitchFamily="34" charset="0"/>
              </a:rPr>
              <a:t>datasets</a:t>
            </a:r>
            <a:endParaRPr lang="en-US" sz="28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07773" y="512064"/>
            <a:ext cx="8736227" cy="914400"/>
          </a:xfrm>
        </p:spPr>
        <p:txBody>
          <a:bodyPr/>
          <a:lstStyle/>
          <a:p>
            <a:r>
              <a:rPr lang="en-US" dirty="0" smtClean="0"/>
              <a:t>Trend towards larger data sets…</a:t>
            </a: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dirty="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… and they are coming!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Carnegie Learning / </a:t>
            </a:r>
            <a:r>
              <a:rPr lang="en-US" sz="2800" dirty="0" err="1" smtClean="0">
                <a:latin typeface="Verdana" pitchFamily="34" charset="0"/>
              </a:rPr>
              <a:t>Assistments</a:t>
            </a: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Seeing a move from collecting data to secondary analysis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This is good, but it has risks!</a:t>
            </a: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of Secondary Analysis</a:t>
            </a:r>
            <a:endParaRPr lang="en-US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Misunderstanding the data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Stagnation on a few datasets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Privacy/Security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Minimizing the risks</a:t>
            </a:r>
            <a:endParaRPr lang="en-US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83560"/>
            <a:ext cx="7772400" cy="3344494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Misunderstanding the data – Standard formats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Stagnation on a few datasets – turn on the flow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Privacy/Security – must have reasonable procedures to protect student identity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77330" y="5189838"/>
            <a:ext cx="6672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Warning – Shameless Plug Ahead!!!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Repositories </a:t>
            </a:r>
            <a:endParaRPr lang="en-US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02043" y="1536425"/>
            <a:ext cx="7772400" cy="3344494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Repositories like DataShop are one way to mitigate these issues and provide: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Standardization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Privacy/Security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Lots of data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25611" y="561492"/>
            <a:ext cx="7772400" cy="914400"/>
          </a:xfrm>
        </p:spPr>
        <p:txBody>
          <a:bodyPr/>
          <a:lstStyle/>
          <a:p>
            <a:r>
              <a:rPr lang="en-US" dirty="0" smtClean="0"/>
              <a:t>DataShop Stats…</a:t>
            </a:r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729049" y="512064"/>
            <a:ext cx="7957751" cy="914400"/>
          </a:xfrm>
        </p:spPr>
        <p:txBody>
          <a:bodyPr/>
          <a:lstStyle/>
          <a:p>
            <a:r>
              <a:rPr lang="en-US" dirty="0" smtClean="0"/>
              <a:t>DataShop - How to increase awareness?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02043" y="1894771"/>
            <a:ext cx="7772400" cy="3344494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Tutorials/Workshops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Press/media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Competitions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631" y="1590119"/>
            <a:ext cx="4935415" cy="3849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 KDD Cup Competition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KDD Cup is the premier data mining challenge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2010 </a:t>
            </a:r>
            <a:r>
              <a:rPr lang="en-US" dirty="0" smtClean="0"/>
              <a:t>KDD Cup called “Educational Data Mining Challenge”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Ran </a:t>
            </a:r>
            <a:r>
              <a:rPr lang="en-US" dirty="0" smtClean="0"/>
              <a:t>from April 2010 through June 2010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81914" y="3941805"/>
            <a:ext cx="8489091" cy="270613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98389" y="3953047"/>
            <a:ext cx="3124200" cy="2670175"/>
          </a:xfrm>
          <a:prstGeom prst="rect">
            <a:avLst/>
          </a:prstGeom>
          <a:noFill/>
          <a:ln/>
        </p:spPr>
      </p:pic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363097" y="3951074"/>
            <a:ext cx="3505200" cy="2016125"/>
          </a:xfrm>
          <a:prstGeom prst="rect">
            <a:avLst/>
          </a:prstGeom>
          <a:noFill/>
          <a:ln/>
        </p:spPr>
      </p:pic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 KDD Cup Competition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338716"/>
            <a:ext cx="7772400" cy="4572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The challenge asked participants to predict student performance on mathematical problems from logs of student interaction with Intelligent Tutoring Systems. 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6100118" y="5139295"/>
            <a:ext cx="2857500" cy="124777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KDD Cup Competition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Why do we care?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Advances in prediction 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Advances modeling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Prediction of student performance is the reason for assessment.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Tons of effort placed on Standardized Testing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What if we could predict from student data better?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38554" y="5463270"/>
            <a:ext cx="7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Feng</a:t>
            </a:r>
            <a:r>
              <a:rPr lang="en-US" sz="1400" dirty="0" smtClean="0"/>
              <a:t>, M., Heffernan, N.T., &amp; Koedinger, K.R. (2009). Addressing the assessment challenge in an online system that tutors as it assesses. User Modeling and User-Adapted Interaction: The Journal of Personalization Research (UMUAI). 19(3), pp. 243-266.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Student Models drive many of the decisions for adaptive instruction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What level of granularity should these models be?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Better Student Models should lead to faster learning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7800"/>
            <a:ext cx="8218488" cy="936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   Data was provided by Carnegie Learning Inc 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endParaRPr lang="en-US" sz="2400" dirty="0" smtClean="0"/>
          </a:p>
        </p:txBody>
      </p:sp>
      <p:graphicFrame>
        <p:nvGraphicFramePr>
          <p:cNvPr id="5" name="Group 4"/>
          <p:cNvGraphicFramePr>
            <a:graphicFrameLocks noGrp="1"/>
          </p:cNvGraphicFramePr>
          <p:nvPr/>
        </p:nvGraphicFramePr>
        <p:xfrm>
          <a:off x="445966" y="3070592"/>
          <a:ext cx="7924800" cy="1471614"/>
        </p:xfrm>
        <a:graphic>
          <a:graphicData uri="http://schemas.openxmlformats.org/drawingml/2006/table">
            <a:tbl>
              <a:tblPr/>
              <a:tblGrid>
                <a:gridCol w="2841625"/>
                <a:gridCol w="1693863"/>
                <a:gridCol w="1793875"/>
                <a:gridCol w="1595437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utura Std Medium"/>
                        </a:rPr>
                        <a:t>Dataset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utura Std Medium"/>
                        </a:rPr>
                        <a:t>Students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utura Std Medium"/>
                        </a:rPr>
                        <a:t>Steps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utura Std Medium"/>
                        </a:rPr>
                        <a:t>File size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utura Std Book"/>
                        </a:rPr>
                        <a:t>Algebra I 2008-2009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utura Std Book"/>
                        </a:rPr>
                        <a:t>3,310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utura Std Book"/>
                        </a:rPr>
                        <a:t>9,426,966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utura Std Book"/>
                        </a:rPr>
                        <a:t>3 GB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utura Std Book"/>
                        </a:rPr>
                        <a:t>Bridge to Algebra 2008-2009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utura Std Book"/>
                        </a:rPr>
                        <a:t>6,043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utura Std Book"/>
                        </a:rPr>
                        <a:t>20,768,884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97F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utura Std Book"/>
                        </a:rPr>
                        <a:t>5.43 GB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 on the Data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3784" y="1596421"/>
          <a:ext cx="8968154" cy="3790779"/>
        </p:xfrm>
        <a:graphic>
          <a:graphicData uri="http://schemas.openxmlformats.org/drawingml/2006/table">
            <a:tbl>
              <a:tblPr/>
              <a:tblGrid>
                <a:gridCol w="407081"/>
                <a:gridCol w="683166"/>
                <a:gridCol w="1723292"/>
                <a:gridCol w="1934308"/>
                <a:gridCol w="890954"/>
                <a:gridCol w="468923"/>
                <a:gridCol w="870532"/>
                <a:gridCol w="994949"/>
                <a:gridCol w="994949"/>
              </a:tblGrid>
              <a:tr h="348644">
                <a:tc>
                  <a:txBody>
                    <a:bodyPr/>
                    <a:lstStyle/>
                    <a:p>
                      <a:r>
                        <a:rPr lang="en-US" sz="1200" dirty="0"/>
                        <a:t>Row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Student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Problem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Step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Incorrects</a:t>
                      </a:r>
                      <a:endParaRPr lang="en-US" sz="1200" dirty="0"/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Hints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Error Rate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Knowledge component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Opportunity Count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644"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WATERING_VEGGIES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(WATERED-AREA Q1)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Circle-Area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644">
                <a:tc>
                  <a:txBody>
                    <a:bodyPr/>
                    <a:lstStyle/>
                    <a:p>
                      <a:r>
                        <a:rPr lang="en-US" sz="1200"/>
                        <a:t>2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WATERING_VEGGIES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(TOTAL-GARDEN Q1)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Rectangle-Area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644">
                <a:tc>
                  <a:txBody>
                    <a:bodyPr/>
                    <a:lstStyle/>
                    <a:p>
                      <a:r>
                        <a:rPr lang="en-US" sz="1200"/>
                        <a:t>3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WATERING_VEGGIES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(UNWATERED-AREA Q1)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Compose-Areas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08">
                <a:tc>
                  <a:txBody>
                    <a:bodyPr/>
                    <a:lstStyle/>
                    <a:p>
                      <a:r>
                        <a:rPr lang="en-US" sz="1200"/>
                        <a:t>4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WATERING_VEGGIES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DONE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Determine-Done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08">
                <a:tc>
                  <a:txBody>
                    <a:bodyPr/>
                    <a:lstStyle/>
                    <a:p>
                      <a:r>
                        <a:rPr lang="en-US" sz="1200"/>
                        <a:t>5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MAKING-CANS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(POG-RADIUS Q1)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Enter-Given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08">
                <a:tc>
                  <a:txBody>
                    <a:bodyPr/>
                    <a:lstStyle/>
                    <a:p>
                      <a:r>
                        <a:rPr lang="en-US" sz="1200"/>
                        <a:t>6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MAKING-CANS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(SQUARE-BASE Q1)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Enter-Given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08">
                <a:tc>
                  <a:txBody>
                    <a:bodyPr/>
                    <a:lstStyle/>
                    <a:p>
                      <a:r>
                        <a:rPr lang="en-US" sz="1200"/>
                        <a:t>7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MAKING-CANS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(SQUARE-AREA Q1)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Square-Area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372">
                <a:tc>
                  <a:txBody>
                    <a:bodyPr/>
                    <a:lstStyle/>
                    <a:p>
                      <a:r>
                        <a:rPr lang="en-US" sz="1200"/>
                        <a:t>8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MAKING-CANS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(POG-AREA Q1)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Circle-Area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3915">
                <a:tc>
                  <a:txBody>
                    <a:bodyPr/>
                    <a:lstStyle/>
                    <a:p>
                      <a:r>
                        <a:rPr lang="en-US" sz="1200"/>
                        <a:t>9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MAKING-CANS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(SCRAP-METAL-AREA Q1)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Compose-Areas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08">
                <a:tc>
                  <a:txBody>
                    <a:bodyPr/>
                    <a:lstStyle/>
                    <a:p>
                      <a:r>
                        <a:rPr lang="en-US" sz="1200"/>
                        <a:t>10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S01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MAKING-CANS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(POG-RADIUS Q2)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Enter-Given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 marL="19445" marR="19445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 on the Data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Splitting Data for the Competition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4925" y="2287465"/>
            <a:ext cx="653415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29032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 KDD Cup Competition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939" y="2907322"/>
            <a:ext cx="8686800" cy="332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50984" y="1433643"/>
            <a:ext cx="776067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/>
              <a:t> 655 registered participants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/>
              <a:t>130 participants who submitted predictions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sz="2000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/>
              <a:t> </a:t>
            </a:r>
            <a:r>
              <a:rPr lang="en-US" sz="2000" dirty="0" smtClean="0"/>
              <a:t>3,400 submissions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Solutions</a:t>
            </a:r>
            <a:br>
              <a:rPr lang="en-US" sz="3600" dirty="0" smtClean="0"/>
            </a:br>
            <a:r>
              <a:rPr lang="en-US" sz="3600" dirty="0" smtClean="0"/>
              <a:t>1</a:t>
            </a:r>
            <a:r>
              <a:rPr lang="en-US" sz="3600" baseline="30000" dirty="0" smtClean="0"/>
              <a:t>st </a:t>
            </a:r>
            <a:r>
              <a:rPr lang="en-US" sz="3600" dirty="0" smtClean="0"/>
              <a:t>National Taiwan University</a:t>
            </a:r>
            <a:endParaRPr lang="en-US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Used a DM course around 2010 KDD CUP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Expanded features by various </a:t>
            </a:r>
            <a:r>
              <a:rPr lang="en-US" dirty="0" err="1" smtClean="0"/>
              <a:t>binarization</a:t>
            </a:r>
            <a:r>
              <a:rPr lang="en-US" dirty="0" smtClean="0"/>
              <a:t> and </a:t>
            </a:r>
            <a:r>
              <a:rPr lang="en-US" dirty="0" err="1" smtClean="0"/>
              <a:t>discretization</a:t>
            </a:r>
            <a:r>
              <a:rPr lang="en-US" dirty="0" smtClean="0"/>
              <a:t> techniques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Resulting sparse feature sets are trained by logistic regression (using LIBLINEAR)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Condensed features so that the number is less than 20.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Final submission used ensemble by linear regression.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29032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eScience</a:t>
            </a: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Jim Gray – the 4</a:t>
            </a:r>
            <a:r>
              <a:rPr lang="en-US" sz="2800" baseline="30000" dirty="0" smtClean="0">
                <a:latin typeface="Verdana" pitchFamily="34" charset="0"/>
              </a:rPr>
              <a:t>th</a:t>
            </a:r>
            <a:r>
              <a:rPr lang="en-US" sz="2800" dirty="0" smtClean="0">
                <a:latin typeface="Verdana" pitchFamily="34" charset="0"/>
              </a:rPr>
              <a:t> paradigm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endParaRPr lang="en-US" sz="28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Solutions</a:t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Zhang and Su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Used combination of techniques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Gradient Boosting Machines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Singular Value Decomposition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Combined results of multiple SVDs which is called Gradient Boosting.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Solutions</a:t>
            </a:r>
            <a:br>
              <a:rPr lang="en-US" dirty="0" smtClean="0"/>
            </a:br>
            <a:r>
              <a:rPr lang="en-US" dirty="0" smtClean="0"/>
              <a:t>3</a:t>
            </a:r>
            <a:r>
              <a:rPr lang="en-US" baseline="30000" dirty="0" smtClean="0"/>
              <a:t>rd </a:t>
            </a:r>
            <a:r>
              <a:rPr lang="en-US" dirty="0" smtClean="0"/>
              <a:t>Big Chaos @ KDD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Used collaborative filtering techniques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Matrix Factorization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Factorize student/step/group relationships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Other Baseline Predictions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Neural network combines an ensemble of predictions 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Originally developed for the Netflix competition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Solutions</a:t>
            </a:r>
            <a:br>
              <a:rPr lang="en-US" dirty="0" smtClean="0"/>
            </a:br>
            <a:r>
              <a:rPr lang="en-US" dirty="0" smtClean="0"/>
              <a:t> 4</a:t>
            </a:r>
            <a:r>
              <a:rPr lang="en-US" baseline="30000" dirty="0" smtClean="0"/>
              <a:t>th </a:t>
            </a:r>
            <a:r>
              <a:rPr lang="en-US" dirty="0" smtClean="0"/>
              <a:t>Zach </a:t>
            </a:r>
            <a:r>
              <a:rPr lang="en-US" dirty="0" err="1" smtClean="0"/>
              <a:t>Pardos</a:t>
            </a:r>
            <a:endParaRPr lang="en-US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Used a novel Bayesian HMM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learns individualized student specific parameters (prior, learn rate, guess and slip)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uses these parameters to train skill specific models.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bagged decision tree classifier was the primary classifier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Bayesian model was used in ensemble selection to generate extra features for decision tree classifier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we learn?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The top teams used very different techniques to achieve similar results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More work still needed to bring these techniques into the mainstream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How good does the prediction have to be?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 KDD Cup Benefits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351074"/>
            <a:ext cx="7772400" cy="45720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Advances in prediction and </a:t>
            </a:r>
            <a:r>
              <a:rPr lang="en-US" dirty="0" smtClean="0"/>
              <a:t>student  </a:t>
            </a:r>
            <a:r>
              <a:rPr lang="en-US" dirty="0" smtClean="0"/>
              <a:t>modeling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Excitement in the KDD Community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datasets are now in the “wild” and showing up in non KDD conferences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Competition site is still up and functioning</a:t>
            </a:r>
            <a:r>
              <a:rPr lang="en-US" dirty="0" smtClean="0"/>
              <a:t>! (including facts and papers from winning teams!)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 KDD Cup Competition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Next steps to continue momentum?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EDM Cup Competition!</a:t>
            </a:r>
            <a:endParaRPr lang="en-US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32636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Goals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Generate Excitement within the EDM Community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Use as a bridge to connect KDD, LAKS, EC-TEL, AERA, etc.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Make the competition annual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Have each year build on knowledge gained from previous year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Vary the questions and data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EDM</a:t>
            </a:r>
            <a:endParaRPr lang="en-US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More and more data will come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It needs to be mined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EDM as a community or conference?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EDM Data Size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What is the right size for EDM Discovery?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 idx="4294967295"/>
          </p:nvPr>
        </p:nvSpPr>
        <p:spPr>
          <a:xfrm>
            <a:off x="0" y="138113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PSLC DataShop</a:t>
            </a:r>
            <a:br>
              <a:rPr lang="en-US" dirty="0" smtClean="0"/>
            </a:br>
            <a:r>
              <a:rPr lang="en-US" sz="2200" i="1" dirty="0" smtClean="0"/>
              <a:t>a data analysis service for the learning science community</a:t>
            </a:r>
            <a:endParaRPr lang="en-US" i="1" dirty="0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75000"/>
              <a:buFont typeface="Monotype Sorts"/>
              <a:buNone/>
            </a:pPr>
            <a:endParaRPr lang="en-US" sz="3600" dirty="0" smtClean="0">
              <a:latin typeface="Verdana" pitchFamily="34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sz="3600" dirty="0" smtClean="0">
                <a:latin typeface="Verdana" pitchFamily="34" charset="0"/>
              </a:rPr>
              <a:t>Free Data is there, </a:t>
            </a: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sz="3600" dirty="0" smtClean="0">
                <a:latin typeface="Verdana" pitchFamily="34" charset="0"/>
              </a:rPr>
              <a:t>Use it!</a:t>
            </a: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sz="3600" dirty="0" smtClean="0">
                <a:latin typeface="Verdana" pitchFamily="34" charset="0"/>
              </a:rPr>
              <a:t>Make Discoveries!</a:t>
            </a: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75000"/>
              <a:buFont typeface="Monotype Sorts"/>
              <a:buNone/>
            </a:pPr>
            <a:endParaRPr lang="en-US" sz="3600" dirty="0" smtClean="0">
              <a:latin typeface="Verdana" pitchFamily="34" charset="0"/>
              <a:sym typeface="Wingdings" pitchFamily="2" charset="2"/>
            </a:endParaRP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sz="3600" dirty="0" smtClean="0">
                <a:latin typeface="Verdana" pitchFamily="34" charset="0"/>
                <a:sym typeface="Wingdings" pitchFamily="2" charset="2"/>
              </a:rPr>
              <a:t>http://pslcdatashop.org</a:t>
            </a: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75000"/>
              <a:buFont typeface="Monotype Sorts"/>
              <a:buNone/>
            </a:pPr>
            <a:endParaRPr lang="en-US" sz="3600" dirty="0">
              <a:latin typeface="Verdana" pitchFamily="34" charset="0"/>
              <a:sym typeface="Wingdings" pitchFamily="2" charset="2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Monotype Sorts"/>
              <a:buNone/>
            </a:pPr>
            <a:endParaRPr lang="en-US" sz="3600" dirty="0">
              <a:latin typeface="Verdana" pitchFamily="34" charset="0"/>
              <a:sym typeface="Wingdings" pitchFamily="2" charset="2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sz="3600" dirty="0">
                <a:latin typeface="Verdana" pitchFamily="34" charset="0"/>
                <a:sym typeface="Wingdings" pitchFamily="2" charset="2"/>
              </a:rPr>
              <a:t>			</a:t>
            </a:r>
            <a:endParaRPr lang="en-US" sz="3600" dirty="0"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  <p:pic>
        <p:nvPicPr>
          <p:cNvPr id="6" name="Picture 5" descr="edm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555" y="58615"/>
            <a:ext cx="6801470" cy="60253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15662" y="6271846"/>
            <a:ext cx="6186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http://en.wikipedia.org/wiki/Jim_Gray_(computer_scientist)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35462" cy="1104900"/>
          </a:xfrm>
        </p:spPr>
        <p:txBody>
          <a:bodyPr/>
          <a:lstStyle/>
          <a:p>
            <a:r>
              <a:rPr lang="en-US" dirty="0" smtClean="0"/>
              <a:t>Paradigms of </a:t>
            </a:r>
            <a:r>
              <a:rPr lang="en-US" dirty="0" smtClean="0"/>
              <a:t>Scientific Exploration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Empirical – started thousands of years ago</a:t>
            </a: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Theoretical – last few hundred years</a:t>
            </a: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Computational – last 30 – 40 years</a:t>
            </a: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Data Exploration (</a:t>
            </a:r>
            <a:r>
              <a:rPr lang="en-US" sz="2800" dirty="0" err="1" smtClean="0">
                <a:latin typeface="Verdana" pitchFamily="34" charset="0"/>
              </a:rPr>
              <a:t>eScience</a:t>
            </a:r>
            <a:r>
              <a:rPr lang="en-US" sz="2800" dirty="0" smtClean="0">
                <a:latin typeface="Verdana" pitchFamily="34" charset="0"/>
              </a:rPr>
              <a:t>)</a:t>
            </a:r>
            <a:endParaRPr lang="en-US" sz="28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35462" cy="1104900"/>
          </a:xfrm>
        </p:spPr>
        <p:txBody>
          <a:bodyPr/>
          <a:lstStyle/>
          <a:p>
            <a:r>
              <a:rPr lang="en-US" dirty="0" smtClean="0"/>
              <a:t>The Book</a:t>
            </a: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  <p:pic>
        <p:nvPicPr>
          <p:cNvPr id="5" name="Picture 4" descr="fpcover-fu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351" y="939113"/>
            <a:ext cx="3816099" cy="55111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06173" y="954638"/>
            <a:ext cx="33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http://www.fourthparadigm.com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35462" cy="1104900"/>
          </a:xfrm>
        </p:spPr>
        <p:txBody>
          <a:bodyPr/>
          <a:lstStyle/>
          <a:p>
            <a:r>
              <a:rPr lang="en-US" dirty="0" smtClean="0"/>
              <a:t>Data Exploration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Driven by the availability (or overabundance) of data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Ties simulation with data analysis, highly statistical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Requires tools to collect, analyze, and visualize large data sets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endParaRPr lang="en-US" sz="2800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35462" cy="1104900"/>
          </a:xfrm>
        </p:spPr>
        <p:txBody>
          <a:bodyPr/>
          <a:lstStyle/>
          <a:p>
            <a:r>
              <a:rPr lang="en-US" dirty="0" smtClean="0"/>
              <a:t>Data Exploration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Focus Areas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Health (Medicine, DNA)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Environmental (Global Warming)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Astronomy (Galaxy Mapping)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Physics (CERN)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endParaRPr lang="en-US" sz="2800" dirty="0" smtClean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Education is missing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03231" y="5884985"/>
            <a:ext cx="33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http://www.fourthparadigm.com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35462" cy="1104900"/>
          </a:xfrm>
        </p:spPr>
        <p:txBody>
          <a:bodyPr/>
          <a:lstStyle/>
          <a:p>
            <a:r>
              <a:rPr lang="en-US" dirty="0" smtClean="0"/>
              <a:t>Can EDM be part of </a:t>
            </a:r>
            <a:r>
              <a:rPr lang="en-US" dirty="0" err="1" smtClean="0"/>
              <a:t>eScience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5F06C-026C-4EB1-9D43-CCA763D6E3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1000" y="14478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800" dirty="0" smtClean="0">
                <a:latin typeface="Verdana" pitchFamily="34" charset="0"/>
              </a:rPr>
              <a:t>We need: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Data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Tools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n-US" sz="2800" dirty="0" smtClean="0">
                <a:latin typeface="Verdana" pitchFamily="34" charset="0"/>
              </a:rPr>
              <a:t>Ideas and methods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8859</TotalTime>
  <Words>1067</Words>
  <Application>Microsoft Office PowerPoint</Application>
  <PresentationFormat>On-screen Show (4:3)</PresentationFormat>
  <Paragraphs>346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Metro</vt:lpstr>
      <vt:lpstr>EDM and the 4th Paradigm of Scientific Discovery  Reflections On The 2010 KDD Cup Competition</vt:lpstr>
      <vt:lpstr>Slide 2</vt:lpstr>
      <vt:lpstr>eScience</vt:lpstr>
      <vt:lpstr>Slide 4</vt:lpstr>
      <vt:lpstr>Paradigms of Scientific Exploration</vt:lpstr>
      <vt:lpstr>The Book</vt:lpstr>
      <vt:lpstr>Data Exploration</vt:lpstr>
      <vt:lpstr>Data Exploration</vt:lpstr>
      <vt:lpstr>Can EDM be part of eScience?</vt:lpstr>
      <vt:lpstr>EDM Data Size</vt:lpstr>
      <vt:lpstr>Data Granularity</vt:lpstr>
      <vt:lpstr>EDM Conference Data</vt:lpstr>
      <vt:lpstr>How about 2011?</vt:lpstr>
      <vt:lpstr>Trend towards larger data sets…</vt:lpstr>
      <vt:lpstr>Risks of Secondary Analysis</vt:lpstr>
      <vt:lpstr>Minimizing the risks</vt:lpstr>
      <vt:lpstr>Standard Repositories </vt:lpstr>
      <vt:lpstr>DataShop Stats…</vt:lpstr>
      <vt:lpstr>DataShop - How to increase awareness? </vt:lpstr>
      <vt:lpstr>2010 KDD Cup Competition</vt:lpstr>
      <vt:lpstr>2010 KDD Cup Competition</vt:lpstr>
      <vt:lpstr>KDD Cup Competition</vt:lpstr>
      <vt:lpstr>Prediction</vt:lpstr>
      <vt:lpstr>Modeling</vt:lpstr>
      <vt:lpstr>The Data</vt:lpstr>
      <vt:lpstr>Details on the Data</vt:lpstr>
      <vt:lpstr>Details on the Data</vt:lpstr>
      <vt:lpstr>2010 KDD Cup Competition</vt:lpstr>
      <vt:lpstr>Solutions 1st National Taiwan University</vt:lpstr>
      <vt:lpstr>Solutions 2nd Zhang and Su</vt:lpstr>
      <vt:lpstr>Solutions 3rd Big Chaos @ KDD</vt:lpstr>
      <vt:lpstr>Solutions  4th Zach Pardos</vt:lpstr>
      <vt:lpstr>What did we learn?</vt:lpstr>
      <vt:lpstr>2010 KDD Cup Benefits</vt:lpstr>
      <vt:lpstr>2010 KDD Cup Competition </vt:lpstr>
      <vt:lpstr>2012 EDM Cup Competition!</vt:lpstr>
      <vt:lpstr>The Future of EDM</vt:lpstr>
      <vt:lpstr>EDM Data Size</vt:lpstr>
      <vt:lpstr>PSLC DataShop a data analysis service for the learning science community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Visit from John Stamper</dc:title>
  <dc:creator>alida</dc:creator>
  <cp:lastModifiedBy>John Stamper</cp:lastModifiedBy>
  <cp:revision>164</cp:revision>
  <dcterms:created xsi:type="dcterms:W3CDTF">2008-09-29T15:01:21Z</dcterms:created>
  <dcterms:modified xsi:type="dcterms:W3CDTF">2011-07-08T09:34:06Z</dcterms:modified>
</cp:coreProperties>
</file>