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355" r:id="rId3"/>
    <p:sldId id="353" r:id="rId4"/>
    <p:sldId id="354" r:id="rId5"/>
    <p:sldId id="415" r:id="rId6"/>
    <p:sldId id="416" r:id="rId7"/>
    <p:sldId id="417" r:id="rId8"/>
    <p:sldId id="287" r:id="rId9"/>
    <p:sldId id="345" r:id="rId10"/>
    <p:sldId id="359" r:id="rId11"/>
    <p:sldId id="360" r:id="rId12"/>
    <p:sldId id="361" r:id="rId13"/>
    <p:sldId id="362" r:id="rId14"/>
    <p:sldId id="419" r:id="rId15"/>
    <p:sldId id="418" r:id="rId16"/>
    <p:sldId id="39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20" r:id="rId38"/>
    <p:sldId id="396" r:id="rId39"/>
    <p:sldId id="397" r:id="rId40"/>
    <p:sldId id="398" r:id="rId41"/>
    <p:sldId id="392" r:id="rId42"/>
    <p:sldId id="399" r:id="rId43"/>
    <p:sldId id="412" r:id="rId44"/>
    <p:sldId id="393" r:id="rId45"/>
    <p:sldId id="413" r:id="rId46"/>
    <p:sldId id="402" r:id="rId47"/>
    <p:sldId id="414" r:id="rId48"/>
    <p:sldId id="403" r:id="rId49"/>
    <p:sldId id="404" r:id="rId50"/>
    <p:sldId id="405" r:id="rId51"/>
    <p:sldId id="407" r:id="rId52"/>
    <p:sldId id="408" r:id="rId53"/>
    <p:sldId id="409" r:id="rId54"/>
    <p:sldId id="410" r:id="rId55"/>
    <p:sldId id="394" r:id="rId56"/>
    <p:sldId id="400" r:id="rId57"/>
    <p:sldId id="401" r:id="rId58"/>
    <p:sldId id="395" r:id="rId59"/>
    <p:sldId id="411" r:id="rId60"/>
    <p:sldId id="391" r:id="rId61"/>
    <p:sldId id="381" r:id="rId62"/>
    <p:sldId id="387" r:id="rId63"/>
    <p:sldId id="386" r:id="rId64"/>
    <p:sldId id="357" r:id="rId65"/>
    <p:sldId id="324" r:id="rId66"/>
    <p:sldId id="367" r:id="rId67"/>
    <p:sldId id="372" r:id="rId68"/>
    <p:sldId id="368" r:id="rId69"/>
    <p:sldId id="337" r:id="rId70"/>
    <p:sldId id="325" r:id="rId71"/>
    <p:sldId id="365" r:id="rId72"/>
    <p:sldId id="371" r:id="rId73"/>
    <p:sldId id="370" r:id="rId74"/>
    <p:sldId id="374" r:id="rId75"/>
    <p:sldId id="376" r:id="rId76"/>
    <p:sldId id="389" r:id="rId77"/>
    <p:sldId id="275" r:id="rId78"/>
    <p:sldId id="272" r:id="rId79"/>
    <p:sldId id="271" r:id="rId80"/>
    <p:sldId id="274" r:id="rId81"/>
    <p:sldId id="278" r:id="rId82"/>
    <p:sldId id="310" r:id="rId83"/>
    <p:sldId id="288" r:id="rId84"/>
    <p:sldId id="289" r:id="rId85"/>
    <p:sldId id="290" r:id="rId86"/>
    <p:sldId id="291" r:id="rId87"/>
    <p:sldId id="292" r:id="rId88"/>
    <p:sldId id="294" r:id="rId89"/>
    <p:sldId id="318" r:id="rId90"/>
    <p:sldId id="298" r:id="rId91"/>
    <p:sldId id="293" r:id="rId92"/>
    <p:sldId id="302" r:id="rId93"/>
    <p:sldId id="304" r:id="rId94"/>
    <p:sldId id="336" r:id="rId95"/>
    <p:sldId id="347" r:id="rId96"/>
    <p:sldId id="350" r:id="rId97"/>
    <p:sldId id="330" r:id="rId98"/>
    <p:sldId id="332" r:id="rId99"/>
    <p:sldId id="333" r:id="rId100"/>
    <p:sldId id="312" r:id="rId101"/>
    <p:sldId id="321" r:id="rId102"/>
    <p:sldId id="335" r:id="rId103"/>
    <p:sldId id="343"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75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7574" autoAdjust="0"/>
  </p:normalViewPr>
  <p:slideViewPr>
    <p:cSldViewPr snapToGrid="0">
      <p:cViewPr varScale="1">
        <p:scale>
          <a:sx n="98" d="100"/>
          <a:sy n="98" d="100"/>
        </p:scale>
        <p:origin x="-1260" y="-108"/>
      </p:cViewPr>
      <p:guideLst>
        <p:guide orient="horz" pos="1033"/>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D5466-29AE-4CD4-A6EA-027AB120595E}" type="datetimeFigureOut">
              <a:rPr lang="en-US" smtClean="0"/>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F9AC-A31A-4D98-8634-949A3BE76E77}" type="slidenum">
              <a:rPr lang="en-US" smtClean="0"/>
              <a:pPr/>
              <a:t>‹#›</a:t>
            </a:fld>
            <a:endParaRPr lang="en-US"/>
          </a:p>
        </p:txBody>
      </p:sp>
    </p:spTree>
    <p:extLst>
      <p:ext uri="{BB962C8B-B14F-4D97-AF65-F5344CB8AC3E}">
        <p14:creationId xmlns:p14="http://schemas.microsoft.com/office/powerpoint/2010/main" val="204656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UI</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aware</a:t>
            </a:r>
            <a:r>
              <a:rPr lang="en-US" baseline="0" dirty="0" smtClean="0"/>
              <a:t> that on the transaction export, we try to cache the file ahead of time so that the export is fast.  Look at this table to see the status for the sample or samples you are exporting.  This does not apply to the student-step and student-problem rollups, only the transaction format.</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77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project page where we post news.</a:t>
            </a:r>
            <a:r>
              <a:rPr lang="en-US" baseline="0" dirty="0" smtClean="0"/>
              <a:t>  Its also where you can download the logging library tools, the validation tools, and other downloads.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KC and KC Model.</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A chance for a student to demonstrate that he or she has learned a KC.</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Increases with </a:t>
            </a:r>
            <a:r>
              <a:rPr lang="en-US" i="1" baseline="0" dirty="0" smtClean="0"/>
              <a:t>steps</a:t>
            </a:r>
            <a:r>
              <a:rPr lang="en-US" i="0" baseline="0" dirty="0" smtClean="0"/>
              <a:t>, not with transactions.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row is an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do this IN DataShop, but worth considering the implications.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92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93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English version. When a transaction appears, it’s an attempt.</a:t>
            </a:r>
            <a:br>
              <a:rPr lang="en-US" dirty="0" smtClean="0"/>
            </a:br>
            <a:r>
              <a:rPr lang="en-US" dirty="0" smtClean="0"/>
              <a:t>When the group of transactions appears, this is toward</a:t>
            </a:r>
            <a:r>
              <a:rPr lang="en-US" baseline="0" dirty="0" smtClean="0"/>
              <a:t> a step. The group is considered an “observation”.</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on learning curve shows line</a:t>
            </a:r>
            <a:r>
              <a:rPr lang="en-US" baseline="0" dirty="0" smtClean="0"/>
              <a:t> per sample.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96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 common error in English article usage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102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documentation</a:t>
            </a:r>
            <a:r>
              <a:rPr lang="en-US" baseline="0" dirty="0" smtClean="0"/>
              <a:t> pointers. </a:t>
            </a:r>
            <a:endParaRPr lang="en-US" dirty="0"/>
          </a:p>
        </p:txBody>
      </p:sp>
      <p:sp>
        <p:nvSpPr>
          <p:cNvPr id="4" name="Slide Number Placeholder 3"/>
          <p:cNvSpPr>
            <a:spLocks noGrp="1"/>
          </p:cNvSpPr>
          <p:nvPr>
            <p:ph type="sldNum" sz="quarter" idx="10"/>
          </p:nvPr>
        </p:nvSpPr>
        <p:spPr/>
        <p:txBody>
          <a:bodyPr/>
          <a:lstStyle/>
          <a:p>
            <a:fld id="{F1604382-697A-43BD-A574-91F385EAA8AF}" type="slidenum">
              <a:rPr lang="en-US" smtClean="0"/>
              <a:pPr/>
              <a:t>103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complex table version—SAI</a:t>
            </a:r>
            <a:r>
              <a:rPr lang="en-US" baseline="0" dirty="0" smtClean="0"/>
              <a:t> shown, KCs and Opportunities shown</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into row 2 of </a:t>
            </a:r>
            <a:r>
              <a:rPr lang="en-US" baseline="0" smtClean="0"/>
              <a:t>the problem, where </a:t>
            </a:r>
            <a:r>
              <a:rPr lang="en-US" baseline="0" dirty="0" smtClean="0"/>
              <a:t>we see opportunity counts increase.</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one transaction, it’s still an</a:t>
            </a:r>
            <a:r>
              <a:rPr lang="en-US" baseline="0" dirty="0" smtClean="0"/>
              <a:t>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81"/>
            <a:ext cx="8229600" cy="1143000"/>
          </a:xfrm>
        </p:spPr>
        <p:txBody>
          <a:bodyPr anchor="t">
            <a:normAutofit/>
          </a:bodyPr>
          <a:lstStyle>
            <a:lvl1pPr algn="l">
              <a:defRPr sz="4000" b="1"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grpSp>
        <p:nvGrpSpPr>
          <p:cNvPr id="7" name="Group 9"/>
          <p:cNvGrpSpPr/>
          <p:nvPr userDrawn="1"/>
        </p:nvGrpSpPr>
        <p:grpSpPr>
          <a:xfrm>
            <a:off x="0" y="6433851"/>
            <a:ext cx="9144000" cy="424149"/>
            <a:chOff x="0" y="6433851"/>
            <a:chExt cx="9144000" cy="424149"/>
          </a:xfrm>
        </p:grpSpPr>
        <p:sp>
          <p:nvSpPr>
            <p:cNvPr id="8" name="Rounded Rectangle 7"/>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9" name="Rectangle 8"/>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Rectangle 10"/>
          <p:cNvSpPr/>
          <p:nvPr userDrawn="1"/>
        </p:nvSpPr>
        <p:spPr>
          <a:xfrm>
            <a:off x="0" y="6433851"/>
            <a:ext cx="269793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a:t> </a:t>
            </a:r>
            <a:r>
              <a:rPr lang="en-US" dirty="0" err="1" smtClean="0"/>
              <a:t>DataShop</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81"/>
            <a:ext cx="8229600" cy="1143000"/>
          </a:xfrm>
        </p:spPr>
        <p:txBody>
          <a:bodyPr anchor="t">
            <a:normAutofit/>
          </a:bodyPr>
          <a:lstStyle>
            <a:lvl1pPr algn="l">
              <a:defRPr sz="4000" b="1"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655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93A3A-AB36-4EA4-9427-DA73EB07DD5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93A3A-AB36-4EA4-9427-DA73EB07DD5F}"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93A3A-AB36-4EA4-9427-DA73EB07DD5F}"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93A3A-AB36-4EA4-9427-DA73EB07DD5F}"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93A3A-AB36-4EA4-9427-DA73EB07DD5F}"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A3A-AB36-4EA4-9427-DA73EB07DD5F}" type="datetimeFigureOut">
              <a:rPr lang="en-US" smtClean="0"/>
              <a:pPr/>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4EE27-9F8B-4B87-9290-A9E38F983D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hyperlink" Target="http://pslcdatashop.org/dtd/gui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pslcdatashop.org/help?page=export" TargetMode="External"/><Relationship Id="rId5" Type="http://schemas.openxmlformats.org/officeDocument/2006/relationships/hyperlink" Target="http://pslcdatashop.org/help?page=terms" TargetMode="External"/><Relationship Id="rId4" Type="http://schemas.openxmlformats.org/officeDocument/2006/relationships/hyperlink" Target="http://pslcdatashop.org/about/importverify.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slcdatashop.web.cmu.edu/about/" TargetMode="External"/><Relationship Id="rId2" Type="http://schemas.openxmlformats.org/officeDocument/2006/relationships/hyperlink" Target="http://pslcdatashop.org/" TargetMode="External"/><Relationship Id="rId1" Type="http://schemas.openxmlformats.org/officeDocument/2006/relationships/slideLayout" Target="../slideLayouts/slideLayout2.xml"/><Relationship Id="rId4" Type="http://schemas.openxmlformats.org/officeDocument/2006/relationships/hyperlink" Target="http://learnlab.org/technologies/datashop/index.ph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pslcdatashop.org/help?page=export"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3999"/>
            <a:ext cx="8077200" cy="3048001"/>
          </a:xfrm>
        </p:spPr>
        <p:txBody>
          <a:bodyPr>
            <a:normAutofit/>
          </a:bodyPr>
          <a:lstStyle/>
          <a:p>
            <a:pPr algn="l"/>
            <a:r>
              <a:rPr lang="en-US" sz="5400" smtClean="0"/>
              <a:t>DataShop v7.1</a:t>
            </a:r>
            <a:br>
              <a:rPr lang="en-US" sz="5400" smtClean="0"/>
            </a:br>
            <a:r>
              <a:rPr lang="en-US" sz="5400" smtClean="0"/>
              <a:t>Release Event</a:t>
            </a:r>
            <a:r>
              <a:rPr lang="en-US" sz="5400" dirty="0" smtClean="0"/>
              <a:t/>
            </a:r>
            <a:br>
              <a:rPr lang="en-US" sz="5400" dirty="0" smtClean="0"/>
            </a:br>
            <a:endParaRPr lang="en-US" sz="5400" dirty="0"/>
          </a:p>
        </p:txBody>
      </p:sp>
      <p:sp>
        <p:nvSpPr>
          <p:cNvPr id="3" name="Subtitle 2"/>
          <p:cNvSpPr>
            <a:spLocks noGrp="1"/>
          </p:cNvSpPr>
          <p:nvPr>
            <p:ph type="subTitle" idx="1"/>
          </p:nvPr>
        </p:nvSpPr>
        <p:spPr>
          <a:xfrm>
            <a:off x="4175393" y="5562600"/>
            <a:ext cx="4130407" cy="533400"/>
          </a:xfrm>
        </p:spPr>
        <p:txBody>
          <a:bodyPr>
            <a:noAutofit/>
          </a:bodyPr>
          <a:lstStyle/>
          <a:p>
            <a:pPr algn="r"/>
            <a:r>
              <a:rPr lang="en-US" sz="2400" smtClean="0"/>
              <a:t>Friday, November 1, 2013</a:t>
            </a:r>
            <a:endParaRPr lang="en-US" sz="2400" dirty="0"/>
          </a:p>
        </p:txBody>
      </p:sp>
      <p:grpSp>
        <p:nvGrpSpPr>
          <p:cNvPr id="5" name="Group 4"/>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LearnLabdatashop.org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69793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txBox="1">
            <a:spLocks/>
          </p:cNvSpPr>
          <p:nvPr/>
        </p:nvSpPr>
        <p:spPr>
          <a:xfrm>
            <a:off x="381000" y="4406900"/>
            <a:ext cx="7772400" cy="760011"/>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http://pslcdatashop.org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143000"/>
          <a:ext cx="2159000" cy="2630805"/>
        </p:xfrm>
        <a:graphic>
          <a:graphicData uri="http://schemas.openxmlformats.org/drawingml/2006/table">
            <a:tbl>
              <a:tblPr/>
              <a:tblGrid>
                <a:gridCol w="1079500"/>
                <a:gridCol w="1079500"/>
              </a:tblGrid>
              <a:tr h="190500">
                <a:tc>
                  <a:txBody>
                    <a:bodyPr/>
                    <a:lstStyle/>
                    <a:p>
                      <a:pPr algn="l" fontAlgn="b"/>
                      <a:r>
                        <a:rPr lang="en-US" sz="1100" b="1" i="0" u="none" strike="noStrike" dirty="0">
                          <a:solidFill>
                            <a:srgbClr val="000000"/>
                          </a:solidFill>
                          <a:latin typeface="Calibri"/>
                        </a:rPr>
                        <a:t>Base1</a:t>
                      </a:r>
                    </a:p>
                  </a:txBody>
                  <a:tcPr marL="9525" marR="9525" marT="9525" marB="0" anchor="b">
                    <a:lnL>
                      <a:noFill/>
                    </a:lnL>
                    <a:lnR>
                      <a:noFill/>
                    </a:lnR>
                    <a:lnT>
                      <a:noFill/>
                    </a:lnT>
                    <a:lnB>
                      <a:noFill/>
                    </a:lnB>
                  </a:tcPr>
                </a:tc>
                <a:tc>
                  <a:txBody>
                    <a:bodyPr/>
                    <a:lstStyle/>
                    <a:p>
                      <a:pPr algn="l" fontAlgn="b"/>
                      <a:r>
                        <a:rPr lang="en-US" sz="1100" b="1" i="0" u="none" strike="noStrike" dirty="0" smtClean="0">
                          <a:solidFill>
                            <a:srgbClr val="000000"/>
                          </a:solidFill>
                          <a:latin typeface="Calibri"/>
                        </a:rPr>
                        <a:t>6</a:t>
                      </a:r>
                      <a:endParaRPr lang="en-US" sz="1100" b="1"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Base2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Base3</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ExpandedPower1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100,000,000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ExpandedPower2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ExpandedPower3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Exponent1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8</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Exponent2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Exponent3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GeneralHelpGoalNode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Multiplier1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6</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Multiplier2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Multiplier3</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pic>
        <p:nvPicPr>
          <p:cNvPr id="5" name="Picture 4" descr="2011-06-01_140329.png"/>
          <p:cNvPicPr>
            <a:picLocks noChangeAspect="1"/>
          </p:cNvPicPr>
          <p:nvPr/>
        </p:nvPicPr>
        <p:blipFill>
          <a:blip r:embed="rId3" cstate="print"/>
          <a:srcRect b="32135"/>
          <a:stretch>
            <a:fillRect/>
          </a:stretch>
        </p:blipFill>
        <p:spPr>
          <a:xfrm>
            <a:off x="221665" y="891654"/>
            <a:ext cx="8700670" cy="4482152"/>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ln>
            <a:noFill/>
          </a:ln>
        </p:spPr>
        <p:txBody>
          <a:bodyPr/>
          <a:lstStyle/>
          <a:p>
            <a:r>
              <a:rPr lang="en-US" dirty="0" smtClean="0"/>
              <a:t>Error report</a:t>
            </a:r>
            <a:endParaRPr lang="en-US" dirty="0"/>
          </a:p>
        </p:txBody>
      </p:sp>
      <p:sp>
        <p:nvSpPr>
          <p:cNvPr id="3" name="Text Placeholder 2"/>
          <p:cNvSpPr>
            <a:spLocks noGrp="1"/>
          </p:cNvSpPr>
          <p:nvPr>
            <p:ph type="body" idx="1"/>
          </p:nvPr>
        </p:nvSpPr>
        <p:spPr>
          <a:xfrm>
            <a:off x="722313" y="2906713"/>
            <a:ext cx="7772400" cy="1500187"/>
          </a:xfrm>
        </p:spPr>
        <p:txBody>
          <a:bodyPr/>
          <a:lstStyle/>
          <a:p>
            <a:r>
              <a:rPr lang="en-US" dirty="0" smtClean="0"/>
              <a:t>The Tools</a:t>
            </a:r>
            <a:endParaRPr lang="en-US" dirty="0"/>
          </a:p>
        </p:txBody>
      </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How can I explore the errors students made and drill down to see actual responses and feedback?</a:t>
            </a:r>
            <a:endParaRPr lang="en-US" sz="2400" dirty="0"/>
          </a:p>
        </p:txBody>
      </p:sp>
      <p:grpSp>
        <p:nvGrpSpPr>
          <p:cNvPr id="11" name="Group 9"/>
          <p:cNvGrpSpPr/>
          <p:nvPr/>
        </p:nvGrpSpPr>
        <p:grpSpPr>
          <a:xfrm>
            <a:off x="0" y="6433851"/>
            <a:ext cx="9144000" cy="424149"/>
            <a:chOff x="0" y="6433851"/>
            <a:chExt cx="9144000" cy="424149"/>
          </a:xfrm>
        </p:grpSpPr>
        <p:sp>
          <p:nvSpPr>
            <p:cNvPr id="12" name="Rounded Rectangle 11"/>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3" name="Rectangle 1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6433851"/>
              <a:ext cx="270698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15" name="Rectangle 14"/>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851" t="40533" r="78040" b="11822"/>
          <a:stretch>
            <a:fillRect/>
          </a:stretch>
        </p:blipFill>
        <p:spPr bwMode="auto">
          <a:xfrm>
            <a:off x="3157728" y="475488"/>
            <a:ext cx="2828544" cy="5657088"/>
          </a:xfrm>
          <a:prstGeom prst="rect">
            <a:avLst/>
          </a:prstGeom>
          <a:noFill/>
          <a:ln w="9525">
            <a:noFill/>
            <a:miter lim="800000"/>
            <a:headEnd/>
            <a:tailEnd/>
          </a:ln>
        </p:spPr>
      </p:pic>
      <p:sp>
        <p:nvSpPr>
          <p:cNvPr id="11" name="TextBox 1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170" name="Picture 2"/>
          <p:cNvPicPr>
            <a:picLocks noChangeAspect="1" noChangeArrowheads="1"/>
          </p:cNvPicPr>
          <p:nvPr/>
        </p:nvPicPr>
        <p:blipFill>
          <a:blip r:embed="rId3" cstate="print"/>
          <a:srcRect l="16295" t="14340" r="5060" b="23019"/>
          <a:stretch>
            <a:fillRect/>
          </a:stretch>
        </p:blipFill>
        <p:spPr bwMode="auto">
          <a:xfrm>
            <a:off x="463296" y="585216"/>
            <a:ext cx="7998070" cy="5644896"/>
          </a:xfrm>
          <a:prstGeom prst="rect">
            <a:avLst/>
          </a:prstGeom>
          <a:noFill/>
          <a:ln w="9525">
            <a:noFill/>
            <a:miter lim="800000"/>
            <a:headEnd/>
            <a:tailEnd/>
          </a:ln>
        </p:spPr>
      </p:pic>
      <p:sp>
        <p:nvSpPr>
          <p:cNvPr id="11" name="TextBox 10"/>
          <p:cNvSpPr txBox="1"/>
          <p:nvPr/>
        </p:nvSpPr>
        <p:spPr>
          <a:xfrm>
            <a:off x="3434556" y="146304"/>
            <a:ext cx="3612420" cy="646331"/>
          </a:xfrm>
          <a:prstGeom prst="rect">
            <a:avLst/>
          </a:prstGeom>
          <a:noFill/>
          <a:ln w="19050">
            <a:solidFill>
              <a:srgbClr val="FF0000"/>
            </a:solidFill>
          </a:ln>
        </p:spPr>
        <p:txBody>
          <a:bodyPr wrap="square" rtlCol="0">
            <a:spAutoFit/>
          </a:bodyPr>
          <a:lstStyle/>
          <a:p>
            <a:r>
              <a:rPr lang="en-US" dirty="0" smtClean="0"/>
              <a:t>The number of observations by type (correct, hint, or incorrect)</a:t>
            </a:r>
            <a:endParaRPr lang="en-US" dirty="0"/>
          </a:p>
        </p:txBody>
      </p:sp>
      <p:cxnSp>
        <p:nvCxnSpPr>
          <p:cNvPr id="12" name="Straight Arrow Connector 11"/>
          <p:cNvCxnSpPr/>
          <p:nvPr/>
        </p:nvCxnSpPr>
        <p:spPr>
          <a:xfrm rot="16200000" flipH="1">
            <a:off x="3681982" y="1085089"/>
            <a:ext cx="585220" cy="243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44684" y="1761744"/>
            <a:ext cx="1838484" cy="1200329"/>
          </a:xfrm>
          <a:prstGeom prst="rect">
            <a:avLst/>
          </a:prstGeom>
          <a:solidFill>
            <a:schemeClr val="bg1"/>
          </a:solidFill>
          <a:ln w="19050">
            <a:solidFill>
              <a:srgbClr val="FF0000"/>
            </a:solidFill>
          </a:ln>
        </p:spPr>
        <p:txBody>
          <a:bodyPr wrap="square" rtlCol="0">
            <a:spAutoFit/>
          </a:bodyPr>
          <a:lstStyle/>
          <a:p>
            <a:r>
              <a:rPr lang="en-US" dirty="0" smtClean="0"/>
              <a:t>Details what the student actual typed into the tutor</a:t>
            </a:r>
            <a:endParaRPr lang="en-US" dirty="0"/>
          </a:p>
        </p:txBody>
      </p:sp>
      <p:cxnSp>
        <p:nvCxnSpPr>
          <p:cNvPr id="16" name="Straight Arrow Connector 15"/>
          <p:cNvCxnSpPr/>
          <p:nvPr/>
        </p:nvCxnSpPr>
        <p:spPr>
          <a:xfrm rot="10800000">
            <a:off x="5876545" y="1987296"/>
            <a:ext cx="865635" cy="243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Documentation</a:t>
            </a:r>
            <a:endParaRPr lang="en-US" dirty="0"/>
          </a:p>
        </p:txBody>
      </p:sp>
      <p:sp>
        <p:nvSpPr>
          <p:cNvPr id="6" name="Content Placeholder 5"/>
          <p:cNvSpPr>
            <a:spLocks noGrp="1"/>
          </p:cNvSpPr>
          <p:nvPr>
            <p:ph idx="1"/>
          </p:nvPr>
        </p:nvSpPr>
        <p:spPr>
          <a:xfrm>
            <a:off x="457200" y="1066800"/>
            <a:ext cx="8229600" cy="5059363"/>
          </a:xfrm>
        </p:spPr>
        <p:txBody>
          <a:bodyPr>
            <a:normAutofit/>
          </a:bodyPr>
          <a:lstStyle/>
          <a:p>
            <a:pPr>
              <a:lnSpc>
                <a:spcPct val="90000"/>
              </a:lnSpc>
              <a:buNone/>
            </a:pPr>
            <a:r>
              <a:rPr lang="en-US" sz="2400" dirty="0" smtClean="0"/>
              <a:t>For XML import:</a:t>
            </a:r>
          </a:p>
          <a:p>
            <a:pPr>
              <a:lnSpc>
                <a:spcPct val="90000"/>
              </a:lnSpc>
            </a:pPr>
            <a:r>
              <a:rPr lang="en-US" sz="2400" dirty="0" smtClean="0"/>
              <a:t>Guide to the Tutor Message Format:</a:t>
            </a:r>
            <a:br>
              <a:rPr lang="en-US" sz="2400" dirty="0" smtClean="0"/>
            </a:br>
            <a:r>
              <a:rPr lang="en-US" sz="2400" dirty="0" smtClean="0">
                <a:hlinkClick r:id="rId3"/>
              </a:rPr>
              <a:t>http://pslcdatashop.org/dtd/guide/</a:t>
            </a:r>
            <a:endParaRPr lang="en-US" sz="2400" dirty="0" smtClean="0"/>
          </a:p>
          <a:p>
            <a:pPr>
              <a:lnSpc>
                <a:spcPct val="90000"/>
              </a:lnSpc>
              <a:buNone/>
            </a:pPr>
            <a:endParaRPr lang="en-US" sz="2400" dirty="0" smtClean="0"/>
          </a:p>
          <a:p>
            <a:pPr>
              <a:lnSpc>
                <a:spcPct val="90000"/>
              </a:lnSpc>
              <a:buNone/>
            </a:pPr>
            <a:r>
              <a:rPr lang="en-US" sz="2400" dirty="0" smtClean="0"/>
              <a:t>For tab-delimited format import:</a:t>
            </a:r>
          </a:p>
          <a:p>
            <a:pPr>
              <a:lnSpc>
                <a:spcPct val="90000"/>
              </a:lnSpc>
            </a:pPr>
            <a:r>
              <a:rPr lang="en-US" sz="2400" dirty="0" smtClean="0">
                <a:hlinkClick r:id="rId4"/>
              </a:rPr>
              <a:t>http://pslcdatashop.org/about/importverify.html</a:t>
            </a:r>
            <a:endParaRPr lang="en-US" sz="2400" dirty="0" smtClean="0"/>
          </a:p>
          <a:p>
            <a:pPr>
              <a:lnSpc>
                <a:spcPct val="90000"/>
              </a:lnSpc>
            </a:pPr>
            <a:endParaRPr lang="en-US" sz="2400" dirty="0" smtClean="0"/>
          </a:p>
          <a:p>
            <a:pPr>
              <a:lnSpc>
                <a:spcPct val="90000"/>
              </a:lnSpc>
              <a:buNone/>
            </a:pPr>
            <a:r>
              <a:rPr lang="en-US" sz="2400" dirty="0" smtClean="0"/>
              <a:t>To learn about terminology:</a:t>
            </a:r>
          </a:p>
          <a:p>
            <a:pPr>
              <a:lnSpc>
                <a:spcPct val="90000"/>
              </a:lnSpc>
            </a:pPr>
            <a:r>
              <a:rPr lang="en-US" sz="2400" dirty="0" smtClean="0">
                <a:hlinkClick r:id="rId5"/>
              </a:rPr>
              <a:t>http://pslcdatashop.org/help?page=terms</a:t>
            </a:r>
            <a:endParaRPr lang="en-US" sz="2400" dirty="0" smtClean="0"/>
          </a:p>
          <a:p>
            <a:pPr>
              <a:lnSpc>
                <a:spcPct val="90000"/>
              </a:lnSpc>
              <a:buNone/>
            </a:pPr>
            <a:endParaRPr lang="en-US" sz="2400" dirty="0" smtClean="0"/>
          </a:p>
          <a:p>
            <a:pPr>
              <a:lnSpc>
                <a:spcPct val="90000"/>
              </a:lnSpc>
              <a:buNone/>
            </a:pPr>
            <a:r>
              <a:rPr lang="en-US" sz="2400" dirty="0" smtClean="0"/>
              <a:t>To learn about existing DataShop output formats:</a:t>
            </a:r>
          </a:p>
          <a:p>
            <a:pPr>
              <a:lnSpc>
                <a:spcPct val="90000"/>
              </a:lnSpc>
            </a:pPr>
            <a:r>
              <a:rPr lang="en-US" sz="2400" dirty="0" smtClean="0">
                <a:hlinkClick r:id="rId6"/>
              </a:rPr>
              <a:t>http://pslcdatashop.org/help?page=export</a:t>
            </a:r>
            <a:endParaRPr lang="en-US" sz="2400" dirty="0" smtClean="0"/>
          </a:p>
          <a:p>
            <a:pPr>
              <a:lnSpc>
                <a:spcPct val="90000"/>
              </a:lnSpc>
              <a:buNone/>
            </a:pPr>
            <a:endParaRPr lang="en-US" sz="2400" dirty="0" smtClean="0"/>
          </a:p>
          <a:p>
            <a:pPr>
              <a:lnSpc>
                <a:spcPct val="90000"/>
              </a:lnSpc>
              <a:buNone/>
            </a:pPr>
            <a:endParaRPr lang="en-US" sz="2000" dirty="0" smtClean="0"/>
          </a:p>
          <a:p>
            <a:endParaRPr lang="en-US" sz="3600" dirty="0"/>
          </a:p>
        </p:txBody>
      </p:sp>
      <p:cxnSp>
        <p:nvCxnSpPr>
          <p:cNvPr id="11" name="Straight Arrow Connector 10"/>
          <p:cNvCxnSpPr/>
          <p:nvPr/>
        </p:nvCxnSpPr>
        <p:spPr>
          <a:xfrm flipH="1">
            <a:off x="4737370" y="2481098"/>
            <a:ext cx="1235413" cy="202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72783" y="2265767"/>
            <a:ext cx="1983036" cy="369332"/>
          </a:xfrm>
          <a:prstGeom prst="rect">
            <a:avLst/>
          </a:prstGeom>
          <a:noFill/>
        </p:spPr>
        <p:txBody>
          <a:bodyPr wrap="square" rtlCol="0">
            <a:spAutoFit/>
          </a:bodyPr>
          <a:lstStyle/>
          <a:p>
            <a:r>
              <a:rPr lang="en-US" dirty="0" smtClean="0"/>
              <a:t>Recommended!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038600" cy="32403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2403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505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8 in Multiplier1</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505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a:t>
            </a:r>
            <a:endParaRPr lang="en-US" sz="1600" dirty="0">
              <a:solidFill>
                <a:schemeClr val="tx1">
                  <a:lumMod val="65000"/>
                  <a:lumOff val="35000"/>
                </a:schemeClr>
              </a:solidFill>
              <a:latin typeface="Franklin Gothic Medium" pitchFamily="34" charset="0"/>
            </a:endParaRPr>
          </a:p>
        </p:txBody>
      </p:sp>
      <p:sp>
        <p:nvSpPr>
          <p:cNvPr id="33" name="TextBox 32"/>
          <p:cNvSpPr txBox="1"/>
          <p:nvPr/>
        </p:nvSpPr>
        <p:spPr>
          <a:xfrm>
            <a:off x="457200" y="380517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Ask for hint on next step</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0810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a:t>
            </a:r>
            <a:endParaRPr lang="en-US" sz="1600" dirty="0">
              <a:solidFill>
                <a:schemeClr val="tx1">
                  <a:lumMod val="65000"/>
                  <a:lumOff val="35000"/>
                </a:schemeClr>
              </a:solidFill>
              <a:latin typeface="Franklin Gothic Medium" pitchFamily="34" charset="0"/>
            </a:endParaRPr>
          </a:p>
        </p:txBody>
      </p:sp>
      <p:sp>
        <p:nvSpPr>
          <p:cNvPr id="35" name="TextBox 34"/>
          <p:cNvSpPr txBox="1"/>
          <p:nvPr/>
        </p:nvSpPr>
        <p:spPr>
          <a:xfrm>
            <a:off x="457200" y="4405134"/>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Ask for hint</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10515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10,000 in ExpandedPower1</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705112"/>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100,000 in ExpandedPower1</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500509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8 in Base1</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grpSp>
        <p:nvGrpSpPr>
          <p:cNvPr id="3" name="Group 46"/>
          <p:cNvGrpSpPr/>
          <p:nvPr/>
        </p:nvGrpSpPr>
        <p:grpSpPr>
          <a:xfrm>
            <a:off x="3295072" y="1447800"/>
            <a:ext cx="4440384" cy="262128"/>
            <a:chOff x="3295072" y="1447800"/>
            <a:chExt cx="4440384" cy="262128"/>
          </a:xfrm>
        </p:grpSpPr>
        <p:sp>
          <p:nvSpPr>
            <p:cNvPr id="43" name="Rectangle 42"/>
            <p:cNvSpPr/>
            <p:nvPr/>
          </p:nvSpPr>
          <p:spPr>
            <a:xfrm>
              <a:off x="3295072" y="15240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086928" y="1524000"/>
              <a:ext cx="54864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629400" y="16002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7583056" y="1447800"/>
              <a:ext cx="1524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9" name="TextBox 38"/>
          <p:cNvSpPr txBox="1"/>
          <p:nvPr/>
        </p:nvSpPr>
        <p:spPr>
          <a:xfrm>
            <a:off x="457200" y="530506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6 in Exponent1</a:t>
            </a:r>
            <a:endParaRPr lang="en-US" sz="1600" dirty="0">
              <a:solidFill>
                <a:schemeClr val="tx1">
                  <a:lumMod val="65000"/>
                  <a:lumOff val="35000"/>
                </a:schemeClr>
              </a:solidFill>
              <a:latin typeface="Franklin Gothic Medium" pitchFamily="34" charset="0"/>
            </a:endParaRPr>
          </a:p>
        </p:txBody>
      </p:sp>
      <p:sp>
        <p:nvSpPr>
          <p:cNvPr id="40" name="TextBox 39"/>
          <p:cNvSpPr txBox="1"/>
          <p:nvPr/>
        </p:nvSpPr>
        <p:spPr>
          <a:xfrm>
            <a:off x="457200" y="56050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5 in Exponent1</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49954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54526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4478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62236" y="1447800"/>
            <a:ext cx="914400" cy="253916"/>
          </a:xfrm>
          <a:prstGeom prst="rect">
            <a:avLst/>
          </a:prstGeom>
        </p:spPr>
        <p:txBody>
          <a:bodyPr wrap="square">
            <a:spAutoFit/>
          </a:bodyPr>
          <a:lstStyle/>
          <a:p>
            <a:r>
              <a:rPr lang="en-US" sz="1050" b="1" dirty="0" smtClean="0">
                <a:solidFill>
                  <a:schemeClr val="tx1">
                    <a:lumMod val="65000"/>
                    <a:lumOff val="35000"/>
                  </a:schemeClr>
                </a:solidFill>
                <a:latin typeface="Verdana" pitchFamily="34" charset="0"/>
              </a:rPr>
              <a:t>100,000</a:t>
            </a:r>
            <a:endParaRPr lang="en-US" sz="1050" b="1" dirty="0">
              <a:latin typeface="Verdana" pitchFamily="34" charset="0"/>
            </a:endParaRPr>
          </a:p>
        </p:txBody>
      </p:sp>
      <p:sp>
        <p:nvSpPr>
          <p:cNvPr id="51" name="Rectangle 50"/>
          <p:cNvSpPr/>
          <p:nvPr/>
        </p:nvSpPr>
        <p:spPr>
          <a:xfrm>
            <a:off x="5029200" y="1447800"/>
            <a:ext cx="914400" cy="253916"/>
          </a:xfrm>
          <a:prstGeom prst="rect">
            <a:avLst/>
          </a:prstGeom>
        </p:spPr>
        <p:txBody>
          <a:bodyPr wrap="square">
            <a:spAutoFit/>
          </a:bodyPr>
          <a:lstStyle/>
          <a:p>
            <a:r>
              <a:rPr lang="en-US" sz="1050" b="1" dirty="0" smtClean="0">
                <a:solidFill>
                  <a:srgbClr val="FF0000"/>
                </a:solidFill>
                <a:latin typeface="Verdana" pitchFamily="34" charset="0"/>
              </a:rPr>
              <a:t>10,000</a:t>
            </a:r>
            <a:endParaRPr lang="en-US" sz="1050" b="1" dirty="0">
              <a:solidFill>
                <a:srgbClr val="FF0000"/>
              </a:solidFill>
              <a:latin typeface="Verdana" pitchFamily="34" charset="0"/>
            </a:endParaRPr>
          </a:p>
        </p:txBody>
      </p:sp>
      <p:sp>
        <p:nvSpPr>
          <p:cNvPr id="52" name="Rectangle 51"/>
          <p:cNvSpPr/>
          <p:nvPr/>
        </p:nvSpPr>
        <p:spPr>
          <a:xfrm>
            <a:off x="6705600" y="15240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3" name="Rectangle 52"/>
          <p:cNvSpPr/>
          <p:nvPr/>
        </p:nvSpPr>
        <p:spPr>
          <a:xfrm>
            <a:off x="7514452" y="1377846"/>
            <a:ext cx="285656" cy="261610"/>
          </a:xfrm>
          <a:prstGeom prst="rect">
            <a:avLst/>
          </a:prstGeom>
        </p:spPr>
        <p:txBody>
          <a:bodyPr wrap="none">
            <a:spAutoFit/>
          </a:bodyPr>
          <a:lstStyle/>
          <a:p>
            <a:r>
              <a:rPr lang="en-US" sz="1050" b="1" dirty="0" smtClean="0">
                <a:solidFill>
                  <a:srgbClr val="FF0000"/>
                </a:solidFill>
                <a:latin typeface="Verdana" pitchFamily="34" charset="0"/>
              </a:rPr>
              <a:t>6</a:t>
            </a:r>
            <a:endParaRPr lang="en-US" sz="1050" b="1" dirty="0">
              <a:solidFill>
                <a:srgbClr val="FF0000"/>
              </a:solidFill>
              <a:latin typeface="Verdana" pitchFamily="34" charset="0"/>
            </a:endParaRPr>
          </a:p>
        </p:txBody>
      </p:sp>
      <p:sp>
        <p:nvSpPr>
          <p:cNvPr id="54" name="Rectangle 53"/>
          <p:cNvSpPr/>
          <p:nvPr/>
        </p:nvSpPr>
        <p:spPr>
          <a:xfrm>
            <a:off x="7525328" y="138083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5</a:t>
            </a:r>
            <a:endParaRPr lang="en-US" sz="1050" b="1" dirty="0">
              <a:latin typeface="Verdana" pitchFamily="34" charset="0"/>
            </a:endParaRPr>
          </a:p>
        </p:txBody>
      </p:sp>
      <p:pic>
        <p:nvPicPr>
          <p:cNvPr id="55" name="Picture 2"/>
          <p:cNvPicPr>
            <a:picLocks noChangeAspect="1" noChangeArrowheads="1"/>
          </p:cNvPicPr>
          <p:nvPr/>
        </p:nvPicPr>
        <p:blipFill>
          <a:blip r:embed="rId4" cstate="print"/>
          <a:srcRect/>
          <a:stretch>
            <a:fillRect/>
          </a:stretch>
        </p:blipFill>
        <p:spPr bwMode="auto">
          <a:xfrm>
            <a:off x="3200400" y="1143000"/>
            <a:ext cx="2895600" cy="1652422"/>
          </a:xfrm>
          <a:prstGeom prst="rect">
            <a:avLst/>
          </a:prstGeom>
          <a:noFill/>
          <a:ln w="9525">
            <a:noFill/>
            <a:miter lim="800000"/>
            <a:headEnd/>
            <a:tailEnd/>
          </a:ln>
          <a:effectLst/>
        </p:spPr>
      </p:pic>
      <p:pic>
        <p:nvPicPr>
          <p:cNvPr id="56" name="Picture 3"/>
          <p:cNvPicPr>
            <a:picLocks noChangeAspect="1" noChangeArrowheads="1"/>
          </p:cNvPicPr>
          <p:nvPr/>
        </p:nvPicPr>
        <p:blipFill>
          <a:blip r:embed="rId5" cstate="print"/>
          <a:srcRect/>
          <a:stretch>
            <a:fillRect/>
          </a:stretch>
        </p:blipFill>
        <p:spPr bwMode="auto">
          <a:xfrm>
            <a:off x="3200400" y="1143000"/>
            <a:ext cx="2895600" cy="1652422"/>
          </a:xfrm>
          <a:prstGeom prst="rect">
            <a:avLst/>
          </a:prstGeom>
          <a:noFill/>
          <a:ln w="9525">
            <a:noFill/>
            <a:miter lim="800000"/>
            <a:headEnd/>
            <a:tailEnd/>
          </a:ln>
          <a:effectLst/>
        </p:spPr>
      </p:pic>
      <p:sp>
        <p:nvSpPr>
          <p:cNvPr id="50" name="Right Brace 49"/>
          <p:cNvSpPr/>
          <p:nvPr/>
        </p:nvSpPr>
        <p:spPr>
          <a:xfrm>
            <a:off x="3581400" y="3841804"/>
            <a:ext cx="990600" cy="1219200"/>
          </a:xfrm>
          <a:prstGeom prst="rightBrace">
            <a:avLst>
              <a:gd name="adj1" fmla="val 8333"/>
              <a:gd name="adj2" fmla="val 3245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7" name="Right Brace 56"/>
          <p:cNvSpPr/>
          <p:nvPr/>
        </p:nvSpPr>
        <p:spPr>
          <a:xfrm>
            <a:off x="3581400" y="5334000"/>
            <a:ext cx="990600" cy="609600"/>
          </a:xfrm>
          <a:prstGeom prst="rightBrace">
            <a:avLst>
              <a:gd name="adj1" fmla="val 8333"/>
              <a:gd name="adj2" fmla="val 44844"/>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8" name="TextBox 57"/>
          <p:cNvSpPr txBox="1"/>
          <p:nvPr/>
        </p:nvSpPr>
        <p:spPr>
          <a:xfrm rot="20072914">
            <a:off x="3391297" y="3594923"/>
            <a:ext cx="1674929"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Observation</a:t>
            </a:r>
            <a:endParaRPr lang="en-US" sz="1600" dirty="0">
              <a:solidFill>
                <a:schemeClr val="tx1">
                  <a:lumMod val="65000"/>
                  <a:lumOff val="35000"/>
                </a:schemeClr>
              </a:solidFill>
              <a:latin typeface="Franklin Gothic Medium" pitchFamily="34" charset="0"/>
            </a:endParaRPr>
          </a:p>
        </p:txBody>
      </p:sp>
      <p:sp>
        <p:nvSpPr>
          <p:cNvPr id="59" name="TextBox 58"/>
          <p:cNvSpPr txBox="1"/>
          <p:nvPr/>
        </p:nvSpPr>
        <p:spPr>
          <a:xfrm rot="20072914">
            <a:off x="3420867" y="5071156"/>
            <a:ext cx="1674929"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Observation</a:t>
            </a:r>
            <a:endParaRPr lang="en-US" sz="1600" dirty="0">
              <a:solidFill>
                <a:schemeClr val="tx1">
                  <a:lumMod val="65000"/>
                  <a:lumOff val="35000"/>
                </a:schemeClr>
              </a:solidFill>
              <a:latin typeface="Franklin Gothic Medium"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20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0" presetClass="exit" presetSubtype="0" fill="hold" grpId="1" nodeType="withEffect">
                                  <p:stCondLst>
                                    <p:cond delay="0"/>
                                  </p:stCondLst>
                                  <p:childTnLst>
                                    <p:animEffect transition="out" filter="fade">
                                      <p:cBhvr>
                                        <p:cTn id="70" dur="2000"/>
                                        <p:tgtEl>
                                          <p:spTgt spid="50"/>
                                        </p:tgtEl>
                                      </p:cBhvr>
                                    </p:animEffect>
                                    <p:set>
                                      <p:cBhvr>
                                        <p:cTn id="71" dur="1" fill="hold">
                                          <p:stCondLst>
                                            <p:cond delay="1999"/>
                                          </p:stCondLst>
                                        </p:cTn>
                                        <p:tgtEl>
                                          <p:spTgt spid="50"/>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0" presetClass="exit" presetSubtype="0" fill="hold" grpId="1" nodeType="withEffect">
                                  <p:stCondLst>
                                    <p:cond delay="0"/>
                                  </p:stCondLst>
                                  <p:childTnLst>
                                    <p:animEffect transition="out" filter="fade">
                                      <p:cBhvr>
                                        <p:cTn id="77" dur="2000"/>
                                        <p:tgtEl>
                                          <p:spTgt spid="58"/>
                                        </p:tgtEl>
                                      </p:cBhvr>
                                    </p:animEffect>
                                    <p:set>
                                      <p:cBhvr>
                                        <p:cTn id="78" dur="1" fill="hold">
                                          <p:stCondLst>
                                            <p:cond delay="1999"/>
                                          </p:stCondLst>
                                        </p:cTn>
                                        <p:tgtEl>
                                          <p:spTgt spid="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100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20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57"/>
                                        </p:tgtEl>
                                      </p:cBhvr>
                                    </p:animEffect>
                                    <p:set>
                                      <p:cBhvr>
                                        <p:cTn id="107" dur="1" fill="hold">
                                          <p:stCondLst>
                                            <p:cond delay="1999"/>
                                          </p:stCondLst>
                                        </p:cTn>
                                        <p:tgtEl>
                                          <p:spTgt spid="5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59"/>
                                        </p:tgtEl>
                                      </p:cBhvr>
                                    </p:animEffect>
                                    <p:set>
                                      <p:cBhvr>
                                        <p:cTn id="110"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38" grpId="0"/>
      <p:bldP spid="39" grpId="0"/>
      <p:bldP spid="40" grpId="0"/>
      <p:bldP spid="41" grpId="0"/>
      <p:bldP spid="42" grpId="0"/>
      <p:bldP spid="48" grpId="0"/>
      <p:bldP spid="51" grpId="0"/>
      <p:bldP spid="51" grpId="1"/>
      <p:bldP spid="52" grpId="0"/>
      <p:bldP spid="53" grpId="0"/>
      <p:bldP spid="53" grpId="1"/>
      <p:bldP spid="54" grpId="0"/>
      <p:bldP spid="50" grpId="0" animBg="1"/>
      <p:bldP spid="50" grpId="1" animBg="1"/>
      <p:bldP spid="57" grpId="0" animBg="1"/>
      <p:bldP spid="57" grpId="1" animBg="1"/>
      <p:bldP spid="58" grpId="0"/>
      <p:bldP spid="58" grpId="1"/>
      <p:bldP spid="59" grpId="0"/>
      <p:bldP spid="5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267200" cy="31951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1951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1</a:t>
            </a:r>
            <a:endParaRPr lang="en-US" sz="1600" dirty="0">
              <a:solidFill>
                <a:schemeClr val="tx1">
                  <a:lumMod val="65000"/>
                  <a:lumOff val="35000"/>
                </a:schemeClr>
              </a:solidFill>
              <a:latin typeface="Franklin Gothic Medium" pitchFamily="34" charset="0"/>
            </a:endParaRPr>
          </a:p>
        </p:txBody>
      </p:sp>
      <p:sp>
        <p:nvSpPr>
          <p:cNvPr id="33" name="TextBox 32"/>
          <p:cNvSpPr txBox="1"/>
          <p:nvPr/>
        </p:nvSpPr>
        <p:spPr>
          <a:xfrm>
            <a:off x="457200" y="4033778"/>
            <a:ext cx="4038600" cy="338554"/>
          </a:xfrm>
          <a:prstGeom prst="rect">
            <a:avLst/>
          </a:prstGeom>
          <a:noFill/>
        </p:spPr>
        <p:txBody>
          <a:bodyPr wrap="square" rtlCol="0">
            <a:spAutoFit/>
          </a:bodyPr>
          <a:lstStyle/>
          <a:p>
            <a:r>
              <a:rPr lang="en-US" sz="1600" dirty="0" err="1" smtClean="0">
                <a:solidFill>
                  <a:schemeClr val="tx1">
                    <a:lumMod val="65000"/>
                    <a:lumOff val="35000"/>
                  </a:schemeClr>
                </a:solidFill>
                <a:latin typeface="Franklin Gothic Medium" pitchFamily="34" charset="0"/>
              </a:rPr>
              <a:t>HintButton</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ButtonPressed</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HintRequest</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495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1</a:t>
            </a:r>
            <a:endParaRPr lang="en-US" sz="1600" dirty="0">
              <a:solidFill>
                <a:schemeClr val="tx1">
                  <a:lumMod val="65000"/>
                  <a:lumOff val="35000"/>
                </a:schemeClr>
              </a:solidFill>
              <a:latin typeface="Franklin Gothic Medium" pitchFamily="34" charset="0"/>
            </a:endParaRPr>
          </a:p>
        </p:txBody>
      </p:sp>
      <p:sp>
        <p:nvSpPr>
          <p:cNvPr id="35" name="TextBox 34"/>
          <p:cNvSpPr txBox="1"/>
          <p:nvPr/>
        </p:nvSpPr>
        <p:spPr>
          <a:xfrm>
            <a:off x="457200" y="4633734"/>
            <a:ext cx="4038600" cy="338554"/>
          </a:xfrm>
          <a:prstGeom prst="rect">
            <a:avLst/>
          </a:prstGeom>
          <a:noFill/>
        </p:spPr>
        <p:txBody>
          <a:bodyPr wrap="square" rtlCol="0">
            <a:spAutoFit/>
          </a:bodyPr>
          <a:lstStyle/>
          <a:p>
            <a:r>
              <a:rPr lang="en-US" sz="1600" dirty="0" err="1" smtClean="0">
                <a:solidFill>
                  <a:schemeClr val="tx1">
                    <a:lumMod val="65000"/>
                    <a:lumOff val="35000"/>
                  </a:schemeClr>
                </a:solidFill>
                <a:latin typeface="Franklin Gothic Medium" pitchFamily="34" charset="0"/>
              </a:rPr>
              <a:t>HintButton</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ButtonPressed</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HintRequest</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33375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933712"/>
            <a:ext cx="41910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523369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 </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grpSp>
        <p:nvGrpSpPr>
          <p:cNvPr id="3" name="Group 46"/>
          <p:cNvGrpSpPr/>
          <p:nvPr/>
        </p:nvGrpSpPr>
        <p:grpSpPr>
          <a:xfrm>
            <a:off x="3295072" y="1447800"/>
            <a:ext cx="4440384" cy="262128"/>
            <a:chOff x="3295072" y="1447800"/>
            <a:chExt cx="4440384" cy="262128"/>
          </a:xfrm>
        </p:grpSpPr>
        <p:sp>
          <p:nvSpPr>
            <p:cNvPr id="43" name="Rectangle 42"/>
            <p:cNvSpPr/>
            <p:nvPr/>
          </p:nvSpPr>
          <p:spPr>
            <a:xfrm>
              <a:off x="3295072" y="15240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086928" y="1524000"/>
              <a:ext cx="54864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629400" y="16002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7583056" y="1447800"/>
              <a:ext cx="1524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9" name="TextBox 38"/>
          <p:cNvSpPr txBox="1"/>
          <p:nvPr/>
        </p:nvSpPr>
        <p:spPr>
          <a:xfrm>
            <a:off x="457200" y="553366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 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6</a:t>
            </a:r>
            <a:endParaRPr lang="en-US" sz="1600" dirty="0">
              <a:solidFill>
                <a:schemeClr val="tx1">
                  <a:lumMod val="65000"/>
                  <a:lumOff val="35000"/>
                </a:schemeClr>
              </a:solidFill>
              <a:latin typeface="Franklin Gothic Medium" pitchFamily="34" charset="0"/>
            </a:endParaRPr>
          </a:p>
        </p:txBody>
      </p:sp>
      <p:sp>
        <p:nvSpPr>
          <p:cNvPr id="40" name="TextBox 39"/>
          <p:cNvSpPr txBox="1"/>
          <p:nvPr/>
        </p:nvSpPr>
        <p:spPr>
          <a:xfrm>
            <a:off x="457200" y="58336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5</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5257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		  Base		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57150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	  Exponent		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4478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62236" y="1447800"/>
            <a:ext cx="914400" cy="253916"/>
          </a:xfrm>
          <a:prstGeom prst="rect">
            <a:avLst/>
          </a:prstGeom>
        </p:spPr>
        <p:txBody>
          <a:bodyPr wrap="square">
            <a:spAutoFit/>
          </a:bodyPr>
          <a:lstStyle/>
          <a:p>
            <a:r>
              <a:rPr lang="en-US" sz="1050" b="1" dirty="0" smtClean="0">
                <a:solidFill>
                  <a:schemeClr val="tx1">
                    <a:lumMod val="65000"/>
                    <a:lumOff val="35000"/>
                  </a:schemeClr>
                </a:solidFill>
                <a:latin typeface="Verdana" pitchFamily="34" charset="0"/>
              </a:rPr>
              <a:t>100,000</a:t>
            </a:r>
            <a:endParaRPr lang="en-US" sz="1050" b="1" dirty="0">
              <a:latin typeface="Verdana" pitchFamily="34" charset="0"/>
            </a:endParaRPr>
          </a:p>
        </p:txBody>
      </p:sp>
      <p:sp>
        <p:nvSpPr>
          <p:cNvPr id="51" name="Rectangle 50"/>
          <p:cNvSpPr/>
          <p:nvPr/>
        </p:nvSpPr>
        <p:spPr>
          <a:xfrm>
            <a:off x="5029200" y="1447800"/>
            <a:ext cx="914400" cy="253916"/>
          </a:xfrm>
          <a:prstGeom prst="rect">
            <a:avLst/>
          </a:prstGeom>
        </p:spPr>
        <p:txBody>
          <a:bodyPr wrap="square">
            <a:spAutoFit/>
          </a:bodyPr>
          <a:lstStyle/>
          <a:p>
            <a:r>
              <a:rPr lang="en-US" sz="1050" b="1" dirty="0" smtClean="0">
                <a:solidFill>
                  <a:srgbClr val="FF0000"/>
                </a:solidFill>
                <a:latin typeface="Verdana" pitchFamily="34" charset="0"/>
              </a:rPr>
              <a:t>10,000</a:t>
            </a:r>
            <a:endParaRPr lang="en-US" sz="1050" b="1" dirty="0">
              <a:solidFill>
                <a:srgbClr val="FF0000"/>
              </a:solidFill>
              <a:latin typeface="Verdana" pitchFamily="34" charset="0"/>
            </a:endParaRPr>
          </a:p>
        </p:txBody>
      </p:sp>
      <p:sp>
        <p:nvSpPr>
          <p:cNvPr id="52" name="Rectangle 51"/>
          <p:cNvSpPr/>
          <p:nvPr/>
        </p:nvSpPr>
        <p:spPr>
          <a:xfrm>
            <a:off x="6705600" y="15240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3" name="Rectangle 52"/>
          <p:cNvSpPr/>
          <p:nvPr/>
        </p:nvSpPr>
        <p:spPr>
          <a:xfrm>
            <a:off x="7514452" y="1377846"/>
            <a:ext cx="285656" cy="261610"/>
          </a:xfrm>
          <a:prstGeom prst="rect">
            <a:avLst/>
          </a:prstGeom>
        </p:spPr>
        <p:txBody>
          <a:bodyPr wrap="none">
            <a:spAutoFit/>
          </a:bodyPr>
          <a:lstStyle/>
          <a:p>
            <a:r>
              <a:rPr lang="en-US" sz="1050" b="1" dirty="0" smtClean="0">
                <a:solidFill>
                  <a:srgbClr val="FF0000"/>
                </a:solidFill>
                <a:latin typeface="Verdana" pitchFamily="34" charset="0"/>
              </a:rPr>
              <a:t>6</a:t>
            </a:r>
            <a:endParaRPr lang="en-US" sz="1050" b="1" dirty="0">
              <a:solidFill>
                <a:srgbClr val="FF0000"/>
              </a:solidFill>
              <a:latin typeface="Verdana" pitchFamily="34" charset="0"/>
            </a:endParaRPr>
          </a:p>
        </p:txBody>
      </p:sp>
      <p:sp>
        <p:nvSpPr>
          <p:cNvPr id="54" name="Rectangle 53"/>
          <p:cNvSpPr/>
          <p:nvPr/>
        </p:nvSpPr>
        <p:spPr>
          <a:xfrm>
            <a:off x="7525328" y="138083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5</a:t>
            </a:r>
            <a:endParaRPr lang="en-US" sz="1050" b="1" dirty="0">
              <a:latin typeface="Verdana" pitchFamily="34" charset="0"/>
            </a:endParaRPr>
          </a:p>
        </p:txBody>
      </p:sp>
      <p:pic>
        <p:nvPicPr>
          <p:cNvPr id="55" name="Picture 2"/>
          <p:cNvPicPr>
            <a:picLocks noChangeAspect="1" noChangeArrowheads="1"/>
          </p:cNvPicPr>
          <p:nvPr/>
        </p:nvPicPr>
        <p:blipFill>
          <a:blip r:embed="rId4" cstate="print"/>
          <a:srcRect/>
          <a:stretch>
            <a:fillRect/>
          </a:stretch>
        </p:blipFill>
        <p:spPr bwMode="auto">
          <a:xfrm>
            <a:off x="3200400" y="1143000"/>
            <a:ext cx="2895600" cy="1652422"/>
          </a:xfrm>
          <a:prstGeom prst="rect">
            <a:avLst/>
          </a:prstGeom>
          <a:noFill/>
          <a:ln w="9525">
            <a:noFill/>
            <a:miter lim="800000"/>
            <a:headEnd/>
            <a:tailEnd/>
          </a:ln>
          <a:effectLst/>
        </p:spPr>
      </p:pic>
      <p:pic>
        <p:nvPicPr>
          <p:cNvPr id="56" name="Picture 3"/>
          <p:cNvPicPr>
            <a:picLocks noChangeAspect="1" noChangeArrowheads="1"/>
          </p:cNvPicPr>
          <p:nvPr/>
        </p:nvPicPr>
        <p:blipFill>
          <a:blip r:embed="rId5" cstate="print"/>
          <a:srcRect/>
          <a:stretch>
            <a:fillRect/>
          </a:stretch>
        </p:blipFill>
        <p:spPr bwMode="auto">
          <a:xfrm>
            <a:off x="3200400" y="1143000"/>
            <a:ext cx="2895600" cy="1652422"/>
          </a:xfrm>
          <a:prstGeom prst="rect">
            <a:avLst/>
          </a:prstGeom>
          <a:noFill/>
          <a:ln w="9525">
            <a:noFill/>
            <a:miter lim="800000"/>
            <a:headEnd/>
            <a:tailEnd/>
          </a:ln>
          <a:effectLst/>
        </p:spPr>
      </p:pic>
      <p:sp>
        <p:nvSpPr>
          <p:cNvPr id="50" name="TextBox 49"/>
          <p:cNvSpPr txBox="1"/>
          <p:nvPr/>
        </p:nvSpPr>
        <p:spPr>
          <a:xfrm>
            <a:off x="7047160" y="3429000"/>
            <a:ext cx="529883"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KC</a:t>
            </a:r>
            <a:endParaRPr lang="en-US" sz="1400" i="1" dirty="0">
              <a:solidFill>
                <a:schemeClr val="tx1">
                  <a:lumMod val="65000"/>
                  <a:lumOff val="35000"/>
                </a:schemeClr>
              </a:solidFill>
              <a:latin typeface="Franklin Gothic Medium" pitchFamily="34" charset="0"/>
            </a:endParaRPr>
          </a:p>
        </p:txBody>
      </p:sp>
      <p:sp>
        <p:nvSpPr>
          <p:cNvPr id="57" name="TextBox 56"/>
          <p:cNvSpPr txBox="1"/>
          <p:nvPr/>
        </p:nvSpPr>
        <p:spPr>
          <a:xfrm>
            <a:off x="7924800" y="3429000"/>
            <a:ext cx="11430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Opportunity</a:t>
            </a:r>
            <a:endParaRPr lang="en-US" sz="1400" i="1" dirty="0">
              <a:solidFill>
                <a:schemeClr val="tx1">
                  <a:lumMod val="65000"/>
                  <a:lumOff val="35000"/>
                </a:schemeClr>
              </a:solidFill>
              <a:latin typeface="Franklin Gothic Medium" pitchFamily="34" charset="0"/>
            </a:endParaRPr>
          </a:p>
        </p:txBody>
      </p:sp>
      <p:sp>
        <p:nvSpPr>
          <p:cNvPr id="58" name="TextBox 57"/>
          <p:cNvSpPr txBox="1"/>
          <p:nvPr/>
        </p:nvSpPr>
        <p:spPr>
          <a:xfrm>
            <a:off x="5334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Selection         Action         Input</a:t>
            </a:r>
            <a:endParaRPr lang="en-US" sz="1400" i="1" dirty="0">
              <a:solidFill>
                <a:schemeClr val="tx1">
                  <a:lumMod val="65000"/>
                  <a:lumOff val="35000"/>
                </a:schemeClr>
              </a:solidFill>
              <a:latin typeface="Franklin Gothic Medium" pitchFamily="34" charset="0"/>
            </a:endParaRPr>
          </a:p>
        </p:txBody>
      </p:sp>
      <p:sp>
        <p:nvSpPr>
          <p:cNvPr id="59" name="TextBox 58"/>
          <p:cNvSpPr txBox="1"/>
          <p:nvPr/>
        </p:nvSpPr>
        <p:spPr>
          <a:xfrm>
            <a:off x="48006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Step </a:t>
            </a:r>
            <a:endParaRPr lang="en-US" sz="1400" i="1" dirty="0">
              <a:solidFill>
                <a:schemeClr val="tx1">
                  <a:lumMod val="65000"/>
                  <a:lumOff val="35000"/>
                </a:schemeClr>
              </a:solidFill>
              <a:latin typeface="Franklin Gothic Medium" pitchFamily="34" charset="0"/>
            </a:endParaRPr>
          </a:p>
        </p:txBody>
      </p:sp>
      <p:sp>
        <p:nvSpPr>
          <p:cNvPr id="60" name="Right Brace 59"/>
          <p:cNvSpPr/>
          <p:nvPr/>
        </p:nvSpPr>
        <p:spPr>
          <a:xfrm>
            <a:off x="4267200" y="4114800"/>
            <a:ext cx="533400" cy="1143000"/>
          </a:xfrm>
          <a:prstGeom prst="rightBrace">
            <a:avLst>
              <a:gd name="adj1" fmla="val 8333"/>
              <a:gd name="adj2" fmla="val 4549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61" name="Right Brace 60"/>
          <p:cNvSpPr/>
          <p:nvPr/>
        </p:nvSpPr>
        <p:spPr>
          <a:xfrm>
            <a:off x="4114800" y="5562600"/>
            <a:ext cx="533400" cy="609600"/>
          </a:xfrm>
          <a:prstGeom prst="rightBrace">
            <a:avLst>
              <a:gd name="adj1" fmla="val 8333"/>
              <a:gd name="adj2" fmla="val 52018"/>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2000"/>
                                        <p:tgtEl>
                                          <p:spTgt spid="60"/>
                                        </p:tgtEl>
                                      </p:cBhvr>
                                    </p:animEffect>
                                    <p:set>
                                      <p:cBhvr>
                                        <p:cTn id="68" dur="1" fill="hold">
                                          <p:stCondLst>
                                            <p:cond delay="1999"/>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3"/>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10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61"/>
                                        </p:tgtEl>
                                      </p:cBhvr>
                                    </p:animEffect>
                                    <p:set>
                                      <p:cBhvr>
                                        <p:cTn id="98" dur="1" fill="hold">
                                          <p:stCondLst>
                                            <p:cond delay="19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35" grpId="0"/>
      <p:bldP spid="36" grpId="0"/>
      <p:bldP spid="38" grpId="0"/>
      <p:bldP spid="39" grpId="0"/>
      <p:bldP spid="40" grpId="0"/>
      <p:bldP spid="41" grpId="0"/>
      <p:bldP spid="42" grpId="0"/>
      <p:bldP spid="48" grpId="0"/>
      <p:bldP spid="51" grpId="0"/>
      <p:bldP spid="51" grpId="1"/>
      <p:bldP spid="52" grpId="0"/>
      <p:bldP spid="53" grpId="0"/>
      <p:bldP spid="53" grpId="1"/>
      <p:bldP spid="54" grpId="0"/>
      <p:bldP spid="60" grpId="0" animBg="1"/>
      <p:bldP spid="60" grpId="1" animBg="1"/>
      <p:bldP spid="61" grpId="0" animBg="1"/>
      <p:bldP spid="6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267200" cy="32132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2132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pic>
        <p:nvPicPr>
          <p:cNvPr id="16386" name="Picture 2"/>
          <p:cNvPicPr>
            <a:picLocks noChangeAspect="1" noChangeArrowheads="1"/>
          </p:cNvPicPr>
          <p:nvPr/>
        </p:nvPicPr>
        <p:blipFill>
          <a:blip r:embed="rId4" cstate="print"/>
          <a:srcRect/>
          <a:stretch>
            <a:fillRect/>
          </a:stretch>
        </p:blipFill>
        <p:spPr bwMode="auto">
          <a:xfrm>
            <a:off x="4876800" y="1871659"/>
            <a:ext cx="981075" cy="381000"/>
          </a:xfrm>
          <a:prstGeom prst="rect">
            <a:avLst/>
          </a:prstGeom>
          <a:noFill/>
          <a:ln w="9525">
            <a:noFill/>
            <a:miter lim="800000"/>
            <a:headEnd/>
            <a:tailEnd/>
          </a:ln>
          <a:effectLst/>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Multiplier1</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1</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027349"/>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ExpandedPower1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1</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038600"/>
            <a:ext cx="41910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343400"/>
            <a:ext cx="43434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1,000,000</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4648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 </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sp>
        <p:nvSpPr>
          <p:cNvPr id="40" name="TextBox 39"/>
          <p:cNvSpPr txBox="1"/>
          <p:nvPr/>
        </p:nvSpPr>
        <p:spPr>
          <a:xfrm>
            <a:off x="457200" y="49530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 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6</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432089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Base1	            Base	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46144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Exponent1	            Exponent	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928433"/>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08604" y="1936804"/>
            <a:ext cx="1066800" cy="253916"/>
          </a:xfrm>
          <a:prstGeom prst="rect">
            <a:avLst/>
          </a:prstGeom>
        </p:spPr>
        <p:txBody>
          <a:bodyPr wrap="square">
            <a:spAutoFit/>
          </a:bodyPr>
          <a:lstStyle/>
          <a:p>
            <a:r>
              <a:rPr lang="en-US" sz="1000" b="1" dirty="0" smtClean="0">
                <a:solidFill>
                  <a:schemeClr val="tx1">
                    <a:lumMod val="65000"/>
                    <a:lumOff val="35000"/>
                  </a:schemeClr>
                </a:solidFill>
                <a:latin typeface="Verdana" pitchFamily="34" charset="0"/>
              </a:rPr>
              <a:t>1,000,000</a:t>
            </a:r>
            <a:endParaRPr lang="en-US" sz="1000" b="1" dirty="0">
              <a:latin typeface="Verdana" pitchFamily="34" charset="0"/>
            </a:endParaRPr>
          </a:p>
        </p:txBody>
      </p:sp>
      <p:sp>
        <p:nvSpPr>
          <p:cNvPr id="51" name="Rectangle 50"/>
          <p:cNvSpPr/>
          <p:nvPr/>
        </p:nvSpPr>
        <p:spPr>
          <a:xfrm>
            <a:off x="4957641" y="1924080"/>
            <a:ext cx="914400" cy="253916"/>
          </a:xfrm>
          <a:prstGeom prst="rect">
            <a:avLst/>
          </a:prstGeom>
        </p:spPr>
        <p:txBody>
          <a:bodyPr wrap="square">
            <a:spAutoFit/>
          </a:bodyPr>
          <a:lstStyle/>
          <a:p>
            <a:r>
              <a:rPr lang="en-US" sz="1050" b="1" dirty="0" smtClean="0">
                <a:solidFill>
                  <a:srgbClr val="FF0000"/>
                </a:solidFill>
                <a:latin typeface="Verdana" pitchFamily="34" charset="0"/>
              </a:rPr>
              <a:t>100,000</a:t>
            </a:r>
            <a:endParaRPr lang="en-US" sz="1050" b="1" dirty="0">
              <a:solidFill>
                <a:srgbClr val="FF0000"/>
              </a:solidFill>
              <a:latin typeface="Verdana" pitchFamily="34" charset="0"/>
            </a:endParaRPr>
          </a:p>
        </p:txBody>
      </p:sp>
      <p:sp>
        <p:nvSpPr>
          <p:cNvPr id="52" name="Rectangle 51"/>
          <p:cNvSpPr/>
          <p:nvPr/>
        </p:nvSpPr>
        <p:spPr>
          <a:xfrm>
            <a:off x="6721502" y="199258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4" name="Rectangle 53"/>
          <p:cNvSpPr/>
          <p:nvPr/>
        </p:nvSpPr>
        <p:spPr>
          <a:xfrm>
            <a:off x="7501475" y="1844702"/>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6</a:t>
            </a:r>
            <a:endParaRPr lang="en-US" sz="1050" b="1" dirty="0">
              <a:latin typeface="Verdana" pitchFamily="34" charset="0"/>
            </a:endParaRPr>
          </a:p>
        </p:txBody>
      </p:sp>
      <p:sp>
        <p:nvSpPr>
          <p:cNvPr id="50" name="TextBox 49"/>
          <p:cNvSpPr txBox="1"/>
          <p:nvPr/>
        </p:nvSpPr>
        <p:spPr>
          <a:xfrm rot="19188696">
            <a:off x="7504360" y="3362409"/>
            <a:ext cx="529883"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Medium" pitchFamily="34" charset="0"/>
              </a:rPr>
              <a:t>KC</a:t>
            </a:r>
            <a:endParaRPr lang="en-US" sz="1400" dirty="0">
              <a:solidFill>
                <a:schemeClr val="tx1">
                  <a:lumMod val="65000"/>
                  <a:lumOff val="35000"/>
                </a:schemeClr>
              </a:solidFill>
              <a:latin typeface="Franklin Gothic Medium" pitchFamily="34" charset="0"/>
            </a:endParaRPr>
          </a:p>
        </p:txBody>
      </p:sp>
      <p:sp>
        <p:nvSpPr>
          <p:cNvPr id="57" name="TextBox 56"/>
          <p:cNvSpPr txBox="1"/>
          <p:nvPr/>
        </p:nvSpPr>
        <p:spPr>
          <a:xfrm rot="19035986">
            <a:off x="8106104" y="3166360"/>
            <a:ext cx="1143000"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Medium" pitchFamily="34" charset="0"/>
              </a:rPr>
              <a:t>Opportunity</a:t>
            </a:r>
            <a:endParaRPr lang="en-US" sz="1400" dirty="0">
              <a:solidFill>
                <a:schemeClr val="tx1">
                  <a:lumMod val="65000"/>
                  <a:lumOff val="35000"/>
                </a:schemeClr>
              </a:solidFill>
              <a:latin typeface="Franklin Gothic Medium" pitchFamily="34" charset="0"/>
            </a:endParaRPr>
          </a:p>
        </p:txBody>
      </p:sp>
      <p:sp>
        <p:nvSpPr>
          <p:cNvPr id="58" name="TextBox 57"/>
          <p:cNvSpPr txBox="1"/>
          <p:nvPr/>
        </p:nvSpPr>
        <p:spPr>
          <a:xfrm>
            <a:off x="5334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Selection         Action         Input</a:t>
            </a:r>
            <a:endParaRPr lang="en-US" sz="1400" i="1" dirty="0">
              <a:solidFill>
                <a:schemeClr val="tx1">
                  <a:lumMod val="65000"/>
                  <a:lumOff val="35000"/>
                </a:schemeClr>
              </a:solidFill>
              <a:latin typeface="Franklin Gothic Medium" pitchFamily="34" charset="0"/>
            </a:endParaRPr>
          </a:p>
        </p:txBody>
      </p:sp>
      <p:sp>
        <p:nvSpPr>
          <p:cNvPr id="59" name="TextBox 58"/>
          <p:cNvSpPr txBox="1"/>
          <p:nvPr/>
        </p:nvSpPr>
        <p:spPr>
          <a:xfrm>
            <a:off x="48006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Student     Step </a:t>
            </a:r>
            <a:endParaRPr lang="en-US" sz="1400" i="1" dirty="0">
              <a:solidFill>
                <a:schemeClr val="tx1">
                  <a:lumMod val="65000"/>
                  <a:lumOff val="35000"/>
                </a:schemeClr>
              </a:solidFill>
              <a:latin typeface="Franklin Gothic Medium" pitchFamily="34" charset="0"/>
            </a:endParaRPr>
          </a:p>
        </p:txBody>
      </p:sp>
      <p:sp>
        <p:nvSpPr>
          <p:cNvPr id="60" name="TextBox 59"/>
          <p:cNvSpPr txBox="1"/>
          <p:nvPr/>
        </p:nvSpPr>
        <p:spPr>
          <a:xfrm>
            <a:off x="4800600" y="4900653"/>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Multiplier2</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2</a:t>
            </a:r>
            <a:endParaRPr lang="en-US" sz="1600" dirty="0">
              <a:solidFill>
                <a:schemeClr val="tx1">
                  <a:lumMod val="65000"/>
                  <a:lumOff val="35000"/>
                </a:schemeClr>
              </a:solidFill>
              <a:latin typeface="Franklin Gothic Medium" pitchFamily="34" charset="0"/>
            </a:endParaRPr>
          </a:p>
        </p:txBody>
      </p:sp>
      <p:sp>
        <p:nvSpPr>
          <p:cNvPr id="61" name="TextBox 60"/>
          <p:cNvSpPr txBox="1"/>
          <p:nvPr/>
        </p:nvSpPr>
        <p:spPr>
          <a:xfrm>
            <a:off x="4800600" y="5194202"/>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ExpandedPower2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2</a:t>
            </a:r>
            <a:endParaRPr lang="en-US" sz="1600" dirty="0">
              <a:solidFill>
                <a:schemeClr val="tx1">
                  <a:lumMod val="65000"/>
                  <a:lumOff val="35000"/>
                </a:schemeClr>
              </a:solidFill>
              <a:latin typeface="Franklin Gothic Medium" pitchFamily="34" charset="0"/>
            </a:endParaRPr>
          </a:p>
        </p:txBody>
      </p:sp>
      <p:sp>
        <p:nvSpPr>
          <p:cNvPr id="62" name="TextBox 61"/>
          <p:cNvSpPr txBox="1"/>
          <p:nvPr/>
        </p:nvSpPr>
        <p:spPr>
          <a:xfrm>
            <a:off x="4800600" y="5487751"/>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Base2	            Base	2</a:t>
            </a:r>
            <a:endParaRPr lang="en-US" sz="1600" dirty="0">
              <a:solidFill>
                <a:schemeClr val="tx1">
                  <a:lumMod val="65000"/>
                  <a:lumOff val="35000"/>
                </a:schemeClr>
              </a:solidFill>
              <a:latin typeface="Franklin Gothic Medium" pitchFamily="34" charset="0"/>
            </a:endParaRPr>
          </a:p>
        </p:txBody>
      </p:sp>
      <p:sp>
        <p:nvSpPr>
          <p:cNvPr id="63" name="TextBox 62"/>
          <p:cNvSpPr txBox="1"/>
          <p:nvPr/>
        </p:nvSpPr>
        <p:spPr>
          <a:xfrm>
            <a:off x="4800600" y="5781299"/>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Exponent2	            Exponent	2</a:t>
            </a:r>
            <a:endParaRPr lang="en-US" sz="1600" dirty="0">
              <a:solidFill>
                <a:schemeClr val="tx1">
                  <a:lumMod val="65000"/>
                  <a:lumOff val="35000"/>
                </a:schemeClr>
              </a:solidFill>
              <a:latin typeface="Franklin Gothic Medium"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8" grpId="0"/>
      <p:bldP spid="40" grpId="0"/>
      <p:bldP spid="48" grpId="0"/>
      <p:bldP spid="51" grpId="0"/>
      <p:bldP spid="51" grpId="1"/>
      <p:bldP spid="52" grpId="0"/>
      <p:bldP spid="54" grpId="0"/>
      <p:bldP spid="60" grpId="0"/>
      <p:bldP spid="61" grpId="0"/>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a:t>
            </a:r>
            <a:endParaRPr lang="en-US" dirty="0"/>
          </a:p>
        </p:txBody>
      </p:sp>
      <p:sp>
        <p:nvSpPr>
          <p:cNvPr id="3" name="Content Placeholder 2"/>
          <p:cNvSpPr>
            <a:spLocks noGrp="1"/>
          </p:cNvSpPr>
          <p:nvPr>
            <p:ph idx="1"/>
          </p:nvPr>
        </p:nvSpPr>
        <p:spPr>
          <a:xfrm>
            <a:off x="457200" y="1600200"/>
            <a:ext cx="8686800" cy="4525963"/>
          </a:xfrm>
        </p:spPr>
        <p:txBody>
          <a:bodyPr/>
          <a:lstStyle/>
          <a:p>
            <a:r>
              <a:rPr lang="en-US" b="1" dirty="0" smtClean="0"/>
              <a:t>Observation</a:t>
            </a:r>
            <a:r>
              <a:rPr lang="en-US" dirty="0" smtClean="0"/>
              <a:t>:</a:t>
            </a:r>
            <a:r>
              <a:rPr lang="en-US" b="1" dirty="0" smtClean="0"/>
              <a:t> </a:t>
            </a:r>
            <a:r>
              <a:rPr lang="en-US" dirty="0" smtClean="0"/>
              <a:t>a group of transactions for a particular student working on a particular step. </a:t>
            </a:r>
          </a:p>
          <a:p>
            <a:r>
              <a:rPr lang="en-US" b="1" dirty="0" smtClean="0"/>
              <a:t>Attempt</a:t>
            </a:r>
            <a:r>
              <a:rPr lang="en-US" dirty="0" smtClean="0"/>
              <a:t>: transaction; an attempt toward a step</a:t>
            </a:r>
          </a:p>
          <a:p>
            <a:r>
              <a:rPr lang="en-US" b="1" dirty="0" smtClean="0"/>
              <a:t>Opportunity</a:t>
            </a:r>
            <a:r>
              <a:rPr lang="en-US" dirty="0" smtClean="0"/>
              <a:t>:  a chance for a student to demonstrate whether he or she has learned a given knowledge component. An opportunity exists each time a step is present with the associated knowledge component.</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3051018"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extLst>
      <p:ext uri="{BB962C8B-B14F-4D97-AF65-F5344CB8AC3E}">
        <p14:creationId xmlns:p14="http://schemas.microsoft.com/office/powerpoint/2010/main" val="100894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data in?</a:t>
            </a:r>
            <a:endParaRPr lang="en-US" dirty="0"/>
          </a:p>
        </p:txBody>
      </p:sp>
      <p:sp>
        <p:nvSpPr>
          <p:cNvPr id="3" name="Content Placeholder 2"/>
          <p:cNvSpPr>
            <a:spLocks noGrp="1"/>
          </p:cNvSpPr>
          <p:nvPr>
            <p:ph idx="1"/>
          </p:nvPr>
        </p:nvSpPr>
        <p:spPr/>
        <p:txBody>
          <a:bodyPr/>
          <a:lstStyle/>
          <a:p>
            <a:pPr>
              <a:lnSpc>
                <a:spcPct val="90000"/>
              </a:lnSpc>
            </a:pPr>
            <a:r>
              <a:rPr lang="en-US" sz="2800" dirty="0"/>
              <a:t>Directly</a:t>
            </a:r>
          </a:p>
          <a:p>
            <a:pPr lvl="1">
              <a:lnSpc>
                <a:spcPct val="90000"/>
              </a:lnSpc>
            </a:pPr>
            <a:r>
              <a:rPr lang="en-US" sz="2400" dirty="0"/>
              <a:t>Some tutors are logging directly to the </a:t>
            </a:r>
            <a:r>
              <a:rPr lang="en-US" sz="2400" dirty="0" err="1" smtClean="0"/>
              <a:t>LearnLab</a:t>
            </a:r>
            <a:r>
              <a:rPr lang="en-US" sz="2400" dirty="0" smtClean="0"/>
              <a:t> </a:t>
            </a:r>
            <a:br>
              <a:rPr lang="en-US" sz="2400" dirty="0" smtClean="0"/>
            </a:br>
            <a:r>
              <a:rPr lang="en-US" sz="2400" dirty="0" smtClean="0"/>
              <a:t>logging </a:t>
            </a:r>
            <a:r>
              <a:rPr lang="en-US" sz="2400" dirty="0"/>
              <a:t>database</a:t>
            </a:r>
          </a:p>
          <a:p>
            <a:pPr lvl="1">
              <a:lnSpc>
                <a:spcPct val="90000"/>
              </a:lnSpc>
            </a:pPr>
            <a:r>
              <a:rPr lang="en-US" sz="2400" dirty="0"/>
              <a:t>CTAT-based tutors (when configured correctly)</a:t>
            </a:r>
          </a:p>
          <a:p>
            <a:pPr>
              <a:lnSpc>
                <a:spcPct val="90000"/>
              </a:lnSpc>
            </a:pPr>
            <a:r>
              <a:rPr lang="en-US" sz="2800" dirty="0"/>
              <a:t>Indirectly</a:t>
            </a:r>
          </a:p>
          <a:p>
            <a:pPr lvl="1">
              <a:lnSpc>
                <a:spcPct val="90000"/>
              </a:lnSpc>
            </a:pPr>
            <a:r>
              <a:rPr lang="en-US" sz="2400" dirty="0"/>
              <a:t>Other tutors are logging to their own file formats or their own databases</a:t>
            </a:r>
          </a:p>
          <a:p>
            <a:pPr lvl="1">
              <a:lnSpc>
                <a:spcPct val="90000"/>
              </a:lnSpc>
            </a:pPr>
            <a:r>
              <a:rPr lang="en-US" sz="2400" dirty="0"/>
              <a:t>These data require a conversion process</a:t>
            </a:r>
          </a:p>
          <a:p>
            <a:pPr lvl="1">
              <a:lnSpc>
                <a:spcPct val="90000"/>
              </a:lnSpc>
            </a:pPr>
            <a:r>
              <a:rPr lang="en-US" sz="2400" dirty="0"/>
              <a:t>Many studies are in this category</a:t>
            </a:r>
          </a:p>
          <a:p>
            <a:endParaRPr lang="en-US" dirty="0"/>
          </a:p>
        </p:txBody>
      </p:sp>
    </p:spTree>
    <p:extLst>
      <p:ext uri="{BB962C8B-B14F-4D97-AF65-F5344CB8AC3E}">
        <p14:creationId xmlns:p14="http://schemas.microsoft.com/office/powerpoint/2010/main" val="66701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err="1" smtClean="0"/>
              <a:t>DataShop</a:t>
            </a:r>
            <a:r>
              <a:rPr lang="en-US" dirty="0" smtClean="0"/>
              <a:t> tools</a:t>
            </a:r>
            <a:endParaRPr lang="en-US" dirty="0"/>
          </a:p>
        </p:txBody>
      </p:sp>
      <p:sp>
        <p:nvSpPr>
          <p:cNvPr id="3" name="Text Placeholder 2"/>
          <p:cNvSpPr>
            <a:spLocks noGrp="1"/>
          </p:cNvSpPr>
          <p:nvPr>
            <p:ph type="body" idx="1"/>
          </p:nvPr>
        </p:nvSpPr>
        <p:spPr/>
        <p:txBody>
          <a:bodyPr/>
          <a:lstStyle/>
          <a:p>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70698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An overview</a:t>
            </a:r>
            <a:endParaRPr lang="en-US" sz="2400" dirty="0"/>
          </a:p>
        </p:txBody>
      </p:sp>
      <p:sp>
        <p:nvSpPr>
          <p:cNvPr id="11" name="Text Box 6"/>
          <p:cNvSpPr txBox="1">
            <a:spLocks noChangeArrowheads="1"/>
          </p:cNvSpPr>
          <p:nvPr/>
        </p:nvSpPr>
        <p:spPr bwMode="auto">
          <a:xfrm>
            <a:off x="4298752" y="5296986"/>
            <a:ext cx="4724400" cy="1016000"/>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1200" dirty="0"/>
              <a:t>Koedinger, K.R., Baker, </a:t>
            </a:r>
            <a:r>
              <a:rPr lang="en-US" sz="1200" dirty="0" err="1"/>
              <a:t>R.S.J.d</a:t>
            </a:r>
            <a:r>
              <a:rPr lang="en-US" sz="1200" dirty="0"/>
              <a:t>., Cunningham, K., Skogsholm, A., Leber, B., Stamper, J. </a:t>
            </a:r>
            <a:r>
              <a:rPr lang="en-US" sz="1200" dirty="0" smtClean="0"/>
              <a:t>(2010</a:t>
            </a:r>
            <a:r>
              <a:rPr lang="en-US" sz="1200" dirty="0" smtClean="0"/>
              <a:t>) </a:t>
            </a:r>
            <a:r>
              <a:rPr lang="en-US" sz="1200" dirty="0"/>
              <a:t>A Data Repository for the EDM </a:t>
            </a:r>
            <a:r>
              <a:rPr lang="en-US" sz="1200" dirty="0" err="1"/>
              <a:t>commuity</a:t>
            </a:r>
            <a:r>
              <a:rPr lang="en-US" sz="1200" dirty="0"/>
              <a:t>: The PSLC DataShop. To appear in Romero, C., Ventura, S., </a:t>
            </a:r>
            <a:r>
              <a:rPr lang="en-US" sz="1200" dirty="0" err="1"/>
              <a:t>Pechenizkiy</a:t>
            </a:r>
            <a:r>
              <a:rPr lang="en-US" sz="1200" dirty="0"/>
              <a:t>, M., Baker, </a:t>
            </a:r>
            <a:r>
              <a:rPr lang="en-US" sz="1200" dirty="0" err="1"/>
              <a:t>R.S.J.d</a:t>
            </a:r>
            <a:r>
              <a:rPr lang="en-US" sz="1200" dirty="0"/>
              <a:t>. (Eds.) </a:t>
            </a:r>
            <a:r>
              <a:rPr lang="en-US" sz="1200" i="1" dirty="0"/>
              <a:t>Handbook of Educational Data Mining. </a:t>
            </a:r>
            <a:r>
              <a:rPr lang="en-US" sz="1200" dirty="0"/>
              <a:t>Boca Raton, FL: CRC Press.</a:t>
            </a:r>
          </a:p>
        </p:txBody>
      </p:sp>
    </p:spTree>
    <p:extLst>
      <p:ext uri="{BB962C8B-B14F-4D97-AF65-F5344CB8AC3E}">
        <p14:creationId xmlns:p14="http://schemas.microsoft.com/office/powerpoint/2010/main" val="392716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tools</a:t>
            </a:r>
            <a:endParaRPr lang="en-US" dirty="0"/>
          </a:p>
        </p:txBody>
      </p:sp>
      <p:sp>
        <p:nvSpPr>
          <p:cNvPr id="3" name="Content Placeholder 2"/>
          <p:cNvSpPr>
            <a:spLocks noGrp="1"/>
          </p:cNvSpPr>
          <p:nvPr>
            <p:ph idx="1"/>
          </p:nvPr>
        </p:nvSpPr>
        <p:spPr/>
        <p:txBody>
          <a:bodyPr/>
          <a:lstStyle/>
          <a:p>
            <a:pPr>
              <a:buFontTx/>
              <a:buChar char="•"/>
              <a:defRPr/>
            </a:pPr>
            <a:r>
              <a:rPr lang="en-US" sz="2800" kern="0" dirty="0"/>
              <a:t>Dataset Info</a:t>
            </a:r>
          </a:p>
          <a:p>
            <a:pPr>
              <a:buFontTx/>
              <a:buChar char="•"/>
              <a:defRPr/>
            </a:pPr>
            <a:r>
              <a:rPr lang="en-US" sz="2800" kern="0" dirty="0"/>
              <a:t>Performance Profiler</a:t>
            </a:r>
          </a:p>
          <a:p>
            <a:pPr>
              <a:buFontTx/>
              <a:buChar char="•"/>
              <a:defRPr/>
            </a:pPr>
            <a:r>
              <a:rPr lang="en-US" sz="2800" kern="0" dirty="0"/>
              <a:t>Error Report</a:t>
            </a:r>
          </a:p>
          <a:p>
            <a:pPr>
              <a:buFontTx/>
              <a:buChar char="•"/>
              <a:defRPr/>
            </a:pPr>
            <a:r>
              <a:rPr lang="en-US" sz="2800" kern="0" dirty="0"/>
              <a:t>Learning Curve</a:t>
            </a:r>
          </a:p>
          <a:p>
            <a:pPr>
              <a:buFontTx/>
              <a:buChar char="•"/>
              <a:defRPr/>
            </a:pPr>
            <a:r>
              <a:rPr lang="en-US" sz="2800" kern="0" dirty="0"/>
              <a:t>KC Model Export/Import</a:t>
            </a:r>
            <a:endParaRPr lang="en-US" sz="2000" kern="0" dirty="0"/>
          </a:p>
          <a:p>
            <a:endParaRPr lang="en-US" dirty="0"/>
          </a:p>
        </p:txBody>
      </p:sp>
    </p:spTree>
    <p:extLst>
      <p:ext uri="{BB962C8B-B14F-4D97-AF65-F5344CB8AC3E}">
        <p14:creationId xmlns:p14="http://schemas.microsoft.com/office/powerpoint/2010/main" val="185633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t>
            </a:r>
            <a:r>
              <a:rPr lang="en-US" dirty="0" err="1" smtClean="0"/>
              <a:t>DataShop</a:t>
            </a:r>
            <a:endParaRPr lang="en-US" dirty="0"/>
          </a:p>
        </p:txBody>
      </p:sp>
      <p:sp>
        <p:nvSpPr>
          <p:cNvPr id="3" name="Content Placeholder 2"/>
          <p:cNvSpPr>
            <a:spLocks noGrp="1"/>
          </p:cNvSpPr>
          <p:nvPr>
            <p:ph idx="1"/>
          </p:nvPr>
        </p:nvSpPr>
        <p:spPr/>
        <p:txBody>
          <a:bodyPr/>
          <a:lstStyle/>
          <a:p>
            <a:r>
              <a:rPr lang="en-US" dirty="0"/>
              <a:t>Explore data through the </a:t>
            </a:r>
            <a:r>
              <a:rPr lang="en-US" dirty="0" err="1"/>
              <a:t>DataShop</a:t>
            </a:r>
            <a:r>
              <a:rPr lang="en-US" dirty="0"/>
              <a:t> tools</a:t>
            </a:r>
          </a:p>
          <a:p>
            <a:endParaRPr lang="en-US" dirty="0"/>
          </a:p>
          <a:p>
            <a:r>
              <a:rPr lang="en-US" dirty="0"/>
              <a:t>Where is </a:t>
            </a:r>
            <a:r>
              <a:rPr lang="en-US" dirty="0" err="1"/>
              <a:t>DataShop</a:t>
            </a:r>
            <a:r>
              <a:rPr lang="en-US" dirty="0"/>
              <a:t>?</a:t>
            </a:r>
          </a:p>
          <a:p>
            <a:pPr lvl="1"/>
            <a:r>
              <a:rPr lang="en-US" sz="2000" dirty="0">
                <a:hlinkClick r:id="rId2"/>
              </a:rPr>
              <a:t>http://pslcdatashop.org</a:t>
            </a:r>
            <a:endParaRPr lang="en-US" sz="2000" dirty="0"/>
          </a:p>
          <a:p>
            <a:pPr lvl="1"/>
            <a:r>
              <a:rPr lang="en-US" sz="2000" dirty="0"/>
              <a:t>Linked from </a:t>
            </a:r>
            <a:r>
              <a:rPr lang="en-US" sz="2000" dirty="0" err="1"/>
              <a:t>DataShop</a:t>
            </a:r>
            <a:r>
              <a:rPr lang="en-US" sz="2000" dirty="0"/>
              <a:t> homepage and learnlab.org</a:t>
            </a:r>
          </a:p>
          <a:p>
            <a:pPr lvl="2"/>
            <a:r>
              <a:rPr lang="en-US" sz="2000" dirty="0">
                <a:hlinkClick r:id="rId3"/>
              </a:rPr>
              <a:t>http://pslcdatashop.web.cmu.edu/about/</a:t>
            </a:r>
            <a:endParaRPr lang="en-US" sz="2000" dirty="0"/>
          </a:p>
          <a:p>
            <a:pPr lvl="2"/>
            <a:r>
              <a:rPr lang="en-US" sz="2000" dirty="0">
                <a:hlinkClick r:id="rId4"/>
              </a:rPr>
              <a:t>http://learnlab.org/technologies/datashop/index.php</a:t>
            </a:r>
            <a:endParaRPr lang="en-US" sz="2000" dirty="0"/>
          </a:p>
          <a:p>
            <a:endParaRPr lang="en-US" dirty="0"/>
          </a:p>
        </p:txBody>
      </p:sp>
    </p:spTree>
    <p:extLst>
      <p:ext uri="{BB962C8B-B14F-4D97-AF65-F5344CB8AC3E}">
        <p14:creationId xmlns:p14="http://schemas.microsoft.com/office/powerpoint/2010/main" val="388308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account</a:t>
            </a:r>
            <a:endParaRPr lang="en-US" dirty="0"/>
          </a:p>
        </p:txBody>
      </p:sp>
      <p:sp>
        <p:nvSpPr>
          <p:cNvPr id="3" name="Content Placeholder 2"/>
          <p:cNvSpPr>
            <a:spLocks noGrp="1"/>
          </p:cNvSpPr>
          <p:nvPr>
            <p:ph idx="1"/>
          </p:nvPr>
        </p:nvSpPr>
        <p:spPr/>
        <p:txBody>
          <a:bodyPr/>
          <a:lstStyle/>
          <a:p>
            <a:r>
              <a:rPr lang="en-US" dirty="0"/>
              <a:t>On </a:t>
            </a:r>
            <a:r>
              <a:rPr lang="en-US" dirty="0" err="1"/>
              <a:t>DataShop's</a:t>
            </a:r>
            <a:r>
              <a:rPr lang="en-US" dirty="0"/>
              <a:t> home page, click </a:t>
            </a:r>
            <a:r>
              <a:rPr lang="en-US" dirty="0" smtClean="0"/>
              <a:t/>
            </a:r>
            <a:br>
              <a:rPr lang="en-US" dirty="0" smtClean="0"/>
            </a:br>
            <a:r>
              <a:rPr lang="en-US" b="1" dirty="0" smtClean="0"/>
              <a:t>“Create an account”</a:t>
            </a:r>
            <a:r>
              <a:rPr lang="en-US" dirty="0" smtClean="0"/>
              <a:t>. Complete </a:t>
            </a:r>
            <a:r>
              <a:rPr lang="en-US" dirty="0"/>
              <a:t>the form to create your </a:t>
            </a:r>
            <a:r>
              <a:rPr lang="en-US" dirty="0" err="1"/>
              <a:t>DataShop</a:t>
            </a:r>
            <a:r>
              <a:rPr lang="en-US" dirty="0"/>
              <a:t> account.</a:t>
            </a:r>
          </a:p>
          <a:p>
            <a:endParaRPr lang="en-US" dirty="0"/>
          </a:p>
          <a:p>
            <a:r>
              <a:rPr lang="en-US" sz="2400" dirty="0"/>
              <a:t>If you’re a CMU student/staff/faculty, click “Log in with </a:t>
            </a:r>
            <a:r>
              <a:rPr lang="en-US" sz="2400" dirty="0" err="1"/>
              <a:t>WebISO</a:t>
            </a:r>
            <a:r>
              <a:rPr lang="en-US" sz="2400" dirty="0"/>
              <a:t>” to create your account.</a:t>
            </a:r>
          </a:p>
          <a:p>
            <a:endParaRPr lang="en-US" dirty="0"/>
          </a:p>
        </p:txBody>
      </p:sp>
    </p:spTree>
    <p:extLst>
      <p:ext uri="{BB962C8B-B14F-4D97-AF65-F5344CB8AC3E}">
        <p14:creationId xmlns:p14="http://schemas.microsoft.com/office/powerpoint/2010/main" val="252447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p:txBody>
          <a:bodyPr/>
          <a:lstStyle/>
          <a:p>
            <a:r>
              <a:rPr lang="en-US" smtClean="0"/>
              <a:t>Agenda</a:t>
            </a:r>
            <a:endParaRPr lang="en-US" dirty="0"/>
          </a:p>
        </p:txBody>
      </p:sp>
      <p:sp>
        <p:nvSpPr>
          <p:cNvPr id="13" name="Content Placeholder 2"/>
          <p:cNvSpPr txBox="1">
            <a:spLocks/>
          </p:cNvSpPr>
          <p:nvPr/>
        </p:nvSpPr>
        <p:spPr>
          <a:xfrm>
            <a:off x="413657" y="1132114"/>
            <a:ext cx="8229600" cy="46808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Introduction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a:solidFill>
                  <a:schemeClr val="tx1">
                    <a:tint val="75000"/>
                  </a:schemeClr>
                </a:solidFill>
              </a:rPr>
              <a:t>	</a:t>
            </a:r>
            <a:r>
              <a:rPr lang="en-US" sz="2400" dirty="0" smtClean="0">
                <a:solidFill>
                  <a:schemeClr val="tx1">
                    <a:tint val="75000"/>
                  </a:schemeClr>
                </a:solidFill>
              </a:rPr>
              <a:t>What can I do?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Learning</a:t>
            </a:r>
            <a:r>
              <a:rPr kumimoji="0" lang="en-US" sz="2400" b="0" i="0" u="none" strike="noStrike" kern="1200" cap="none" spc="0" normalizeH="0" noProof="0" dirty="0" smtClean="0">
                <a:ln>
                  <a:noFill/>
                </a:ln>
                <a:solidFill>
                  <a:schemeClr val="tx1">
                    <a:tint val="75000"/>
                  </a:schemeClr>
                </a:solidFill>
                <a:effectLst/>
                <a:uLnTx/>
                <a:uFillTx/>
                <a:latin typeface="+mn-lt"/>
                <a:ea typeface="+mn-ea"/>
                <a:cs typeface="+mn-cs"/>
              </a:rPr>
              <a:t> curve categorization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aseline="0" dirty="0">
                <a:solidFill>
                  <a:schemeClr val="tx1">
                    <a:tint val="75000"/>
                  </a:schemeClr>
                </a:solidFill>
              </a:rPr>
              <a:t>	</a:t>
            </a:r>
            <a:r>
              <a:rPr lang="en-US" sz="2400" baseline="0" dirty="0" smtClean="0">
                <a:solidFill>
                  <a:schemeClr val="tx1">
                    <a:tint val="75000"/>
                  </a:schemeClr>
                </a:solidFill>
              </a:rPr>
              <a:t>Import</a:t>
            </a:r>
            <a:r>
              <a:rPr lang="en-US" sz="2400" dirty="0" smtClean="0">
                <a:solidFill>
                  <a:schemeClr val="tx1">
                    <a:tint val="75000"/>
                  </a:schemeClr>
                </a:solidFill>
              </a:rPr>
              <a:t> datasets yourself</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rPr>
              <a:t>	</a:t>
            </a:r>
            <a:r>
              <a:rPr lang="en-US" sz="2400" dirty="0" smtClean="0">
                <a:solidFill>
                  <a:schemeClr val="tx1">
                    <a:tint val="75000"/>
                  </a:schemeClr>
                </a:solidFill>
              </a:rPr>
              <a:t>Custom fields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Hands on</a:t>
            </a:r>
          </a:p>
          <a:p>
            <a:pPr lvl="0">
              <a:spcBef>
                <a:spcPct val="20000"/>
              </a:spcBef>
            </a:pPr>
            <a:endParaRPr lang="en-US" sz="2400" dirty="0" smtClean="0">
              <a:solidFill>
                <a:schemeClr val="tx1">
                  <a:tint val="75000"/>
                </a:schemeClr>
              </a:solidFill>
            </a:endParaRPr>
          </a:p>
          <a:p>
            <a:pPr lvl="0">
              <a:spcBef>
                <a:spcPct val="20000"/>
              </a:spcBef>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spcBef>
                <a:spcPct val="20000"/>
              </a:spcBef>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Rectangle 9"/>
          <p:cNvSpPr/>
          <p:nvPr/>
        </p:nvSpPr>
        <p:spPr>
          <a:xfrm>
            <a:off x="0" y="6433851"/>
            <a:ext cx="269793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a:t> </a:t>
            </a:r>
            <a:r>
              <a:rPr lang="en-US" dirty="0" err="1" smtClean="0"/>
              <a:t>DataShop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access to datasets</a:t>
            </a:r>
            <a:endParaRPr lang="en-US" dirty="0"/>
          </a:p>
        </p:txBody>
      </p:sp>
      <p:sp>
        <p:nvSpPr>
          <p:cNvPr id="3" name="Content Placeholder 2"/>
          <p:cNvSpPr>
            <a:spLocks noGrp="1"/>
          </p:cNvSpPr>
          <p:nvPr>
            <p:ph idx="1"/>
          </p:nvPr>
        </p:nvSpPr>
        <p:spPr/>
        <p:txBody>
          <a:bodyPr/>
          <a:lstStyle/>
          <a:p>
            <a:r>
              <a:rPr lang="en-US" dirty="0"/>
              <a:t>By default, you will have access to the public datasets. </a:t>
            </a:r>
          </a:p>
          <a:p>
            <a:r>
              <a:rPr lang="en-US" dirty="0"/>
              <a:t>Of these, we recommend three for getting started:</a:t>
            </a:r>
          </a:p>
          <a:p>
            <a:pPr lvl="1"/>
            <a:r>
              <a:rPr lang="en-US" sz="2000" dirty="0"/>
              <a:t>Digital Games for Improving Number Sense - Study 1</a:t>
            </a:r>
          </a:p>
          <a:p>
            <a:pPr lvl="1"/>
            <a:r>
              <a:rPr lang="en-US" sz="2000" dirty="0"/>
              <a:t>Geometry Area (1996-1997)</a:t>
            </a:r>
          </a:p>
          <a:p>
            <a:pPr lvl="1"/>
            <a:r>
              <a:rPr lang="en-US" sz="2000" dirty="0"/>
              <a:t>Intelligent Writing Tutor (IWT) Self-Explanation Study 1 (Spring 2009)</a:t>
            </a:r>
          </a:p>
        </p:txBody>
      </p:sp>
    </p:spTree>
    <p:extLst>
      <p:ext uri="{BB962C8B-B14F-4D97-AF65-F5344CB8AC3E}">
        <p14:creationId xmlns:p14="http://schemas.microsoft.com/office/powerpoint/2010/main" val="3290118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access to datasets</a:t>
            </a:r>
            <a:endParaRPr lang="en-US" dirty="0"/>
          </a:p>
        </p:txBody>
      </p:sp>
      <p:sp>
        <p:nvSpPr>
          <p:cNvPr id="3" name="Content Placeholder 2"/>
          <p:cNvSpPr>
            <a:spLocks noGrp="1"/>
          </p:cNvSpPr>
          <p:nvPr>
            <p:ph idx="1"/>
          </p:nvPr>
        </p:nvSpPr>
        <p:spPr/>
        <p:txBody>
          <a:bodyPr/>
          <a:lstStyle/>
          <a:p>
            <a:r>
              <a:rPr lang="en-US" dirty="0"/>
              <a:t>Your can also request access to other datasets from within </a:t>
            </a:r>
            <a:r>
              <a:rPr lang="en-US" dirty="0" err="1"/>
              <a:t>DataShop</a:t>
            </a:r>
            <a:endParaRPr lang="en-US" dirty="0"/>
          </a:p>
          <a:p>
            <a:r>
              <a:rPr lang="en-US" dirty="0"/>
              <a:t>The PI and Data Provider must approve.</a:t>
            </a:r>
          </a:p>
          <a:p>
            <a:r>
              <a:rPr lang="en-US" dirty="0"/>
              <a:t>Access is granted at the project level</a:t>
            </a:r>
          </a:p>
          <a:p>
            <a:endParaRPr lang="en-US" dirty="0"/>
          </a:p>
        </p:txBody>
      </p:sp>
    </p:spTree>
    <p:extLst>
      <p:ext uri="{BB962C8B-B14F-4D97-AF65-F5344CB8AC3E}">
        <p14:creationId xmlns:p14="http://schemas.microsoft.com/office/powerpoint/2010/main" val="1902541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selection</a:t>
            </a:r>
            <a:endParaRPr lang="en-US" dirty="0"/>
          </a:p>
        </p:txBody>
      </p:sp>
      <p:sp>
        <p:nvSpPr>
          <p:cNvPr id="4" name="Content Placeholder 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404938"/>
            <a:ext cx="8599487"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866900" y="4957763"/>
            <a:ext cx="2209800" cy="990600"/>
          </a:xfrm>
          <a:prstGeom prst="wedgeRoundRectCallout">
            <a:avLst>
              <a:gd name="adj1" fmla="val -64418"/>
              <a:gd name="adj2" fmla="val -12214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chemeClr val="tx1"/>
                </a:solidFill>
              </a:rPr>
              <a:t>Private datasets you can’t view.  Email us and the PI to get access.</a:t>
            </a:r>
          </a:p>
        </p:txBody>
      </p:sp>
      <p:sp>
        <p:nvSpPr>
          <p:cNvPr id="5" name="Rounded Rectangular Callout 4"/>
          <p:cNvSpPr/>
          <p:nvPr/>
        </p:nvSpPr>
        <p:spPr>
          <a:xfrm>
            <a:off x="2666206" y="3969190"/>
            <a:ext cx="1905000" cy="762000"/>
          </a:xfrm>
          <a:prstGeom prst="wedgeRoundRectCallout">
            <a:avLst>
              <a:gd name="adj1" fmla="val -108733"/>
              <a:gd name="adj2" fmla="val -3950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chemeClr val="tx1"/>
                </a:solidFill>
              </a:rPr>
              <a:t>Public datasets that you can view only.</a:t>
            </a:r>
          </a:p>
        </p:txBody>
      </p:sp>
      <p:sp>
        <p:nvSpPr>
          <p:cNvPr id="7" name="Rounded Rectangular Callout 6"/>
          <p:cNvSpPr/>
          <p:nvPr/>
        </p:nvSpPr>
        <p:spPr>
          <a:xfrm>
            <a:off x="1866900" y="2301089"/>
            <a:ext cx="2057400" cy="1600200"/>
          </a:xfrm>
          <a:prstGeom prst="wedgeRoundRectCallout">
            <a:avLst>
              <a:gd name="adj1" fmla="val -72808"/>
              <a:gd name="adj2" fmla="val -1610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chemeClr val="tx1"/>
                </a:solidFill>
              </a:rPr>
              <a:t>Datasets you can view or edit.  You have to be a project member or PI for the dataset to appear here.</a:t>
            </a:r>
          </a:p>
        </p:txBody>
      </p:sp>
    </p:spTree>
    <p:extLst>
      <p:ext uri="{BB962C8B-B14F-4D97-AF65-F5344CB8AC3E}">
        <p14:creationId xmlns:p14="http://schemas.microsoft.com/office/powerpoint/2010/main" val="1834679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a:t>
            </a:r>
            <a:r>
              <a:rPr lang="en-US" dirty="0" err="1" smtClean="0"/>
              <a:t>INfo</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11362" y="1108485"/>
            <a:ext cx="5930586" cy="377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6920243" y="848009"/>
            <a:ext cx="2057400" cy="1066800"/>
          </a:xfrm>
          <a:prstGeom prst="wedgeRoundRectCallout">
            <a:avLst>
              <a:gd name="adj1" fmla="val -126283"/>
              <a:gd name="adj2" fmla="val 8425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ct val="20000"/>
              </a:spcBef>
              <a:buFont typeface="Arial" pitchFamily="34" charset="0"/>
              <a:buChar char="•"/>
              <a:defRPr/>
            </a:pPr>
            <a:r>
              <a:rPr lang="en-US" sz="1200" kern="0" dirty="0">
                <a:solidFill>
                  <a:schemeClr val="tx1"/>
                </a:solidFill>
              </a:rPr>
              <a:t>Meta data for given dataset</a:t>
            </a:r>
          </a:p>
          <a:p>
            <a:pPr marL="228600" indent="-228600">
              <a:spcBef>
                <a:spcPct val="20000"/>
              </a:spcBef>
              <a:buFont typeface="Arial" pitchFamily="34" charset="0"/>
              <a:buChar char="•"/>
              <a:defRPr/>
            </a:pPr>
            <a:r>
              <a:rPr lang="en-US" sz="1200" kern="0" dirty="0">
                <a:solidFill>
                  <a:schemeClr val="tx1"/>
                </a:solidFill>
              </a:rPr>
              <a:t>PI’s get ‘edit’ privilege, others must request it</a:t>
            </a:r>
          </a:p>
        </p:txBody>
      </p:sp>
      <p:sp>
        <p:nvSpPr>
          <p:cNvPr id="7" name="Rounded Rectangular Callout 6"/>
          <p:cNvSpPr/>
          <p:nvPr/>
        </p:nvSpPr>
        <p:spPr>
          <a:xfrm>
            <a:off x="549244" y="822357"/>
            <a:ext cx="879695" cy="739930"/>
          </a:xfrm>
          <a:prstGeom prst="wedgeRoundRectCallout">
            <a:avLst>
              <a:gd name="adj1" fmla="val 166289"/>
              <a:gd name="adj2" fmla="val -206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spcBef>
                <a:spcPct val="20000"/>
              </a:spcBef>
              <a:defRPr/>
            </a:pPr>
            <a:r>
              <a:rPr lang="en-US" sz="1200" kern="0" dirty="0" smtClean="0">
                <a:solidFill>
                  <a:schemeClr val="tx1"/>
                </a:solidFill>
              </a:rPr>
              <a:t>Papers and files storage</a:t>
            </a:r>
            <a:endParaRPr lang="en-US" sz="1200" kern="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33" y="4883175"/>
            <a:ext cx="4568323" cy="149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72013" y="4091308"/>
            <a:ext cx="1447800" cy="457200"/>
          </a:xfrm>
          <a:prstGeom prst="wedgeRoundRectCallout">
            <a:avLst>
              <a:gd name="adj1" fmla="val -13750"/>
              <a:gd name="adj2" fmla="val 10352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ct val="20000"/>
              </a:spcBef>
              <a:defRPr/>
            </a:pPr>
            <a:r>
              <a:rPr lang="en-US" sz="1200" kern="0" dirty="0">
                <a:solidFill>
                  <a:schemeClr val="tx1"/>
                </a:solidFill>
              </a:rPr>
              <a:t>Dataset Metrics</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121" y="4923915"/>
            <a:ext cx="4915522" cy="151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6519882" y="4174402"/>
            <a:ext cx="2209800" cy="609600"/>
          </a:xfrm>
          <a:prstGeom prst="wedgeRoundRectCallout">
            <a:avLst>
              <a:gd name="adj1" fmla="val -49221"/>
              <a:gd name="adj2" fmla="val 9778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ct val="20000"/>
              </a:spcBef>
              <a:defRPr/>
            </a:pPr>
            <a:r>
              <a:rPr lang="en-US" sz="1200" kern="0" dirty="0">
                <a:solidFill>
                  <a:schemeClr val="tx1"/>
                </a:solidFill>
              </a:rPr>
              <a:t>Problem Breakdown table </a:t>
            </a:r>
          </a:p>
        </p:txBody>
      </p:sp>
    </p:spTree>
    <p:extLst>
      <p:ext uri="{BB962C8B-B14F-4D97-AF65-F5344CB8AC3E}">
        <p14:creationId xmlns:p14="http://schemas.microsoft.com/office/powerpoint/2010/main" val="2597254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Profiler</a:t>
            </a:r>
            <a:endParaRPr lang="en-US" dirty="0"/>
          </a:p>
        </p:txBody>
      </p:sp>
      <p:sp>
        <p:nvSpPr>
          <p:cNvPr id="4" name="Content Placeholder 3"/>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30" y="1298212"/>
            <a:ext cx="8596277" cy="43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304800" y="4114800"/>
            <a:ext cx="1371600" cy="1219200"/>
          </a:xfrm>
          <a:prstGeom prst="wedgeRoundRectCallout">
            <a:avLst>
              <a:gd name="adj1" fmla="val 61628"/>
              <a:gd name="adj2" fmla="val -106649"/>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ct val="20000"/>
              </a:spcBef>
              <a:defRPr/>
            </a:pPr>
            <a:r>
              <a:rPr lang="en-US" sz="1200" kern="0" dirty="0">
                <a:solidFill>
                  <a:schemeClr val="tx1"/>
                </a:solidFill>
              </a:rPr>
              <a:t>Aggregate by</a:t>
            </a:r>
          </a:p>
          <a:p>
            <a:pPr marL="228600" indent="-228600">
              <a:spcBef>
                <a:spcPct val="20000"/>
              </a:spcBef>
              <a:buFont typeface="Arial" pitchFamily="34" charset="0"/>
              <a:buChar char="•"/>
              <a:defRPr/>
            </a:pPr>
            <a:r>
              <a:rPr lang="en-US" sz="1000" kern="0" dirty="0">
                <a:solidFill>
                  <a:schemeClr val="tx1"/>
                </a:solidFill>
              </a:rPr>
              <a:t>Step</a:t>
            </a:r>
          </a:p>
          <a:p>
            <a:pPr marL="228600" indent="-228600">
              <a:spcBef>
                <a:spcPct val="20000"/>
              </a:spcBef>
              <a:buFont typeface="Arial" pitchFamily="34" charset="0"/>
              <a:buChar char="•"/>
              <a:defRPr/>
            </a:pPr>
            <a:r>
              <a:rPr lang="en-US" sz="1000" kern="0" dirty="0">
                <a:solidFill>
                  <a:schemeClr val="tx1"/>
                </a:solidFill>
              </a:rPr>
              <a:t>Problem</a:t>
            </a:r>
          </a:p>
          <a:p>
            <a:pPr marL="228600" indent="-228600">
              <a:spcBef>
                <a:spcPct val="20000"/>
              </a:spcBef>
              <a:buFont typeface="Arial" pitchFamily="34" charset="0"/>
              <a:buChar char="•"/>
              <a:defRPr/>
            </a:pPr>
            <a:r>
              <a:rPr lang="en-US" sz="1000" kern="0" dirty="0">
                <a:solidFill>
                  <a:schemeClr val="tx1"/>
                </a:solidFill>
              </a:rPr>
              <a:t>Student</a:t>
            </a:r>
          </a:p>
          <a:p>
            <a:pPr marL="228600" indent="-228600">
              <a:spcBef>
                <a:spcPct val="20000"/>
              </a:spcBef>
              <a:buFont typeface="Arial" pitchFamily="34" charset="0"/>
              <a:buChar char="•"/>
              <a:defRPr/>
            </a:pPr>
            <a:r>
              <a:rPr lang="en-US" sz="1000" kern="0" dirty="0">
                <a:solidFill>
                  <a:schemeClr val="tx1"/>
                </a:solidFill>
              </a:rPr>
              <a:t>KC</a:t>
            </a:r>
          </a:p>
          <a:p>
            <a:pPr marL="228600" indent="-228600">
              <a:spcBef>
                <a:spcPct val="20000"/>
              </a:spcBef>
              <a:buFont typeface="Arial" pitchFamily="34" charset="0"/>
              <a:buChar char="•"/>
              <a:defRPr/>
            </a:pPr>
            <a:r>
              <a:rPr lang="en-US" sz="1000" kern="0" dirty="0">
                <a:solidFill>
                  <a:schemeClr val="tx1"/>
                </a:solidFill>
              </a:rPr>
              <a:t>Dataset Level</a:t>
            </a:r>
          </a:p>
        </p:txBody>
      </p:sp>
      <p:sp>
        <p:nvSpPr>
          <p:cNvPr id="6" name="Rounded Rectangular Callout 5"/>
          <p:cNvSpPr/>
          <p:nvPr/>
        </p:nvSpPr>
        <p:spPr>
          <a:xfrm>
            <a:off x="609600" y="1295400"/>
            <a:ext cx="1676400" cy="1524000"/>
          </a:xfrm>
          <a:prstGeom prst="wedgeRoundRectCallout">
            <a:avLst>
              <a:gd name="adj1" fmla="val 108892"/>
              <a:gd name="adj2" fmla="val 644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ct val="20000"/>
              </a:spcBef>
              <a:defRPr/>
            </a:pPr>
            <a:r>
              <a:rPr lang="en-US" sz="1200" kern="0" dirty="0">
                <a:solidFill>
                  <a:schemeClr val="tx1"/>
                </a:solidFill>
              </a:rPr>
              <a:t>View measures of</a:t>
            </a:r>
          </a:p>
          <a:p>
            <a:pPr marL="228600" indent="-228600">
              <a:spcBef>
                <a:spcPct val="20000"/>
              </a:spcBef>
              <a:buFont typeface="Arial" pitchFamily="34" charset="0"/>
              <a:buChar char="•"/>
              <a:defRPr/>
            </a:pPr>
            <a:r>
              <a:rPr lang="en-US" sz="1000" kern="0" dirty="0">
                <a:solidFill>
                  <a:schemeClr val="tx1"/>
                </a:solidFill>
              </a:rPr>
              <a:t>Error Rate</a:t>
            </a:r>
          </a:p>
          <a:p>
            <a:pPr marL="228600" indent="-228600">
              <a:spcBef>
                <a:spcPct val="20000"/>
              </a:spcBef>
              <a:buFont typeface="Arial" pitchFamily="34" charset="0"/>
              <a:buChar char="•"/>
              <a:defRPr/>
            </a:pPr>
            <a:r>
              <a:rPr lang="en-US" sz="1000" kern="0" dirty="0">
                <a:solidFill>
                  <a:schemeClr val="tx1"/>
                </a:solidFill>
              </a:rPr>
              <a:t>Assistance Score</a:t>
            </a:r>
          </a:p>
          <a:p>
            <a:pPr marL="228600" indent="-228600">
              <a:spcBef>
                <a:spcPct val="20000"/>
              </a:spcBef>
              <a:buFont typeface="Arial" pitchFamily="34" charset="0"/>
              <a:buChar char="•"/>
              <a:defRPr/>
            </a:pPr>
            <a:r>
              <a:rPr lang="en-US" sz="1000" kern="0" dirty="0">
                <a:solidFill>
                  <a:schemeClr val="tx1"/>
                </a:solidFill>
              </a:rPr>
              <a:t>Avg # Hints</a:t>
            </a:r>
          </a:p>
          <a:p>
            <a:pPr marL="228600" indent="-228600">
              <a:spcBef>
                <a:spcPct val="20000"/>
              </a:spcBef>
              <a:buFont typeface="Arial" pitchFamily="34" charset="0"/>
              <a:buChar char="•"/>
              <a:defRPr/>
            </a:pPr>
            <a:r>
              <a:rPr lang="en-US" sz="1000" kern="0" dirty="0">
                <a:solidFill>
                  <a:schemeClr val="tx1"/>
                </a:solidFill>
              </a:rPr>
              <a:t>Avg # Incorrect</a:t>
            </a:r>
          </a:p>
          <a:p>
            <a:pPr marL="228600" indent="-228600">
              <a:spcBef>
                <a:spcPct val="20000"/>
              </a:spcBef>
              <a:buFont typeface="Arial" pitchFamily="34" charset="0"/>
              <a:buChar char="•"/>
              <a:defRPr/>
            </a:pPr>
            <a:r>
              <a:rPr lang="en-US" sz="1000" kern="0" dirty="0">
                <a:solidFill>
                  <a:schemeClr val="tx1"/>
                </a:solidFill>
              </a:rPr>
              <a:t>Residual Error Rate </a:t>
            </a:r>
          </a:p>
        </p:txBody>
      </p:sp>
      <p:sp>
        <p:nvSpPr>
          <p:cNvPr id="7" name="Rounded Rectangular Callout 6"/>
          <p:cNvSpPr/>
          <p:nvPr/>
        </p:nvSpPr>
        <p:spPr>
          <a:xfrm>
            <a:off x="5029200" y="896292"/>
            <a:ext cx="1828800" cy="856307"/>
          </a:xfrm>
          <a:prstGeom prst="wedgeRoundRectCallout">
            <a:avLst>
              <a:gd name="adj1" fmla="val -39166"/>
              <a:gd name="adj2" fmla="val 113929"/>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Multipurpose tool to help identify areas that are too hard or easy</a:t>
            </a:r>
          </a:p>
        </p:txBody>
      </p:sp>
      <p:sp>
        <p:nvSpPr>
          <p:cNvPr id="8" name="Rounded Rectangular Callout 7"/>
          <p:cNvSpPr/>
          <p:nvPr/>
        </p:nvSpPr>
        <p:spPr>
          <a:xfrm>
            <a:off x="7543800" y="2438400"/>
            <a:ext cx="1295400" cy="1066800"/>
          </a:xfrm>
          <a:prstGeom prst="wedgeRoundRectCallout">
            <a:avLst>
              <a:gd name="adj1" fmla="val -50357"/>
              <a:gd name="adj2" fmla="val -9239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View multiple samples side by side</a:t>
            </a:r>
          </a:p>
        </p:txBody>
      </p:sp>
      <p:sp>
        <p:nvSpPr>
          <p:cNvPr id="9" name="Rounded Rectangular Callout 8"/>
          <p:cNvSpPr/>
          <p:nvPr/>
        </p:nvSpPr>
        <p:spPr>
          <a:xfrm>
            <a:off x="4191000" y="5029200"/>
            <a:ext cx="1524000" cy="1066800"/>
          </a:xfrm>
          <a:prstGeom prst="wedgeRoundRectCallout">
            <a:avLst>
              <a:gd name="adj1" fmla="val -6423"/>
              <a:gd name="adj2" fmla="val -11894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Mouse over a row to reveal uniqueness</a:t>
            </a:r>
          </a:p>
        </p:txBody>
      </p:sp>
    </p:spTree>
    <p:extLst>
      <p:ext uri="{BB962C8B-B14F-4D97-AF65-F5344CB8AC3E}">
        <p14:creationId xmlns:p14="http://schemas.microsoft.com/office/powerpoint/2010/main" val="2831658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Report</a:t>
            </a:r>
            <a:endParaRPr lang="en-US" dirty="0"/>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72" y="961506"/>
            <a:ext cx="8781416" cy="511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963093" y="2949921"/>
            <a:ext cx="1295400" cy="685800"/>
          </a:xfrm>
          <a:prstGeom prst="wedgeRoundRectCallout">
            <a:avLst>
              <a:gd name="adj1" fmla="val -81821"/>
              <a:gd name="adj2" fmla="val -4811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View by Problem or KC</a:t>
            </a:r>
          </a:p>
        </p:txBody>
      </p:sp>
      <p:sp>
        <p:nvSpPr>
          <p:cNvPr id="6" name="Rounded Rectangular Callout 5"/>
          <p:cNvSpPr/>
          <p:nvPr/>
        </p:nvSpPr>
        <p:spPr>
          <a:xfrm>
            <a:off x="6554709" y="158436"/>
            <a:ext cx="2133600" cy="1981200"/>
          </a:xfrm>
          <a:prstGeom prst="wedgeRoundRectCallout">
            <a:avLst>
              <a:gd name="adj1" fmla="val -97602"/>
              <a:gd name="adj2" fmla="val 5519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ct val="20000"/>
              </a:spcBef>
              <a:buFont typeface="Arial" pitchFamily="34" charset="0"/>
              <a:buChar char="•"/>
              <a:defRPr/>
            </a:pPr>
            <a:r>
              <a:rPr lang="en-US" sz="1200" dirty="0"/>
              <a:t>Provides a breakdown of problem information (by step) for fine-grained analysis of problem-solving behavior</a:t>
            </a:r>
          </a:p>
          <a:p>
            <a:pPr marL="228600" indent="-228600">
              <a:spcBef>
                <a:spcPct val="20000"/>
              </a:spcBef>
              <a:buFont typeface="Arial" pitchFamily="34" charset="0"/>
              <a:buChar char="•"/>
              <a:defRPr/>
            </a:pPr>
            <a:r>
              <a:rPr lang="en-US" sz="1200" kern="0" dirty="0">
                <a:solidFill>
                  <a:schemeClr val="tx1"/>
                </a:solidFill>
              </a:rPr>
              <a:t>Attempts are categorized by evaluation</a:t>
            </a:r>
            <a:endParaRPr lang="en-US" sz="1400" kern="0" dirty="0">
              <a:solidFill>
                <a:schemeClr val="tx1"/>
              </a:solidFill>
            </a:endParaRPr>
          </a:p>
        </p:txBody>
      </p:sp>
    </p:spTree>
    <p:extLst>
      <p:ext uri="{BB962C8B-B14F-4D97-AF65-F5344CB8AC3E}">
        <p14:creationId xmlns:p14="http://schemas.microsoft.com/office/powerpoint/2010/main" val="1945714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curves</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23" y="841972"/>
            <a:ext cx="7242772" cy="554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6144285" y="1450063"/>
            <a:ext cx="1981200"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Visualizes changes in student performance over time</a:t>
            </a:r>
          </a:p>
        </p:txBody>
      </p:sp>
      <p:sp>
        <p:nvSpPr>
          <p:cNvPr id="7" name="Rounded Rectangular Callout 6"/>
          <p:cNvSpPr/>
          <p:nvPr/>
        </p:nvSpPr>
        <p:spPr>
          <a:xfrm>
            <a:off x="6753885" y="4802863"/>
            <a:ext cx="2286000" cy="1143000"/>
          </a:xfrm>
          <a:prstGeom prst="wedgeRoundRectCallout">
            <a:avLst>
              <a:gd name="adj1" fmla="val -79799"/>
              <a:gd name="adj2" fmla="val -45675"/>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Time is represented on the x-axis as ‘opportunity’, or the # of times a student (or students) had an opportunity to demonstrate a KC</a:t>
            </a:r>
          </a:p>
        </p:txBody>
      </p:sp>
      <p:sp>
        <p:nvSpPr>
          <p:cNvPr id="8" name="Rounded Rectangular Callout 7"/>
          <p:cNvSpPr/>
          <p:nvPr/>
        </p:nvSpPr>
        <p:spPr>
          <a:xfrm>
            <a:off x="184842" y="4176098"/>
            <a:ext cx="2514600" cy="2209800"/>
          </a:xfrm>
          <a:prstGeom prst="wedgeRoundRectCallout">
            <a:avLst>
              <a:gd name="adj1" fmla="val 52097"/>
              <a:gd name="adj2" fmla="val -6734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Hover the y-axis to change the type of Learning Curve.  </a:t>
            </a:r>
          </a:p>
          <a:p>
            <a:pPr>
              <a:defRPr/>
            </a:pPr>
            <a:endParaRPr lang="en-US" sz="1200" dirty="0"/>
          </a:p>
          <a:p>
            <a:pPr>
              <a:defRPr/>
            </a:pPr>
            <a:r>
              <a:rPr lang="en-US" sz="1200" dirty="0"/>
              <a:t>Types include:</a:t>
            </a:r>
          </a:p>
          <a:p>
            <a:pPr>
              <a:buFont typeface="Arial" pitchFamily="34" charset="0"/>
              <a:buChar char="•"/>
              <a:defRPr/>
            </a:pPr>
            <a:r>
              <a:rPr lang="en-US" sz="1200" dirty="0"/>
              <a:t>  Error Rate</a:t>
            </a:r>
          </a:p>
          <a:p>
            <a:pPr>
              <a:buFont typeface="Arial" pitchFamily="34" charset="0"/>
              <a:buChar char="•"/>
              <a:defRPr/>
            </a:pPr>
            <a:r>
              <a:rPr lang="en-US" sz="1200" dirty="0"/>
              <a:t>  Assistance Score  </a:t>
            </a:r>
          </a:p>
          <a:p>
            <a:pPr>
              <a:buFont typeface="Arial" pitchFamily="34" charset="0"/>
              <a:buChar char="•"/>
              <a:defRPr/>
            </a:pPr>
            <a:r>
              <a:rPr lang="en-US" sz="1200" dirty="0"/>
              <a:t>  Number of Incorrects</a:t>
            </a:r>
          </a:p>
          <a:p>
            <a:pPr>
              <a:buFont typeface="Arial" pitchFamily="34" charset="0"/>
              <a:buChar char="•"/>
              <a:defRPr/>
            </a:pPr>
            <a:r>
              <a:rPr lang="en-US" sz="1200" dirty="0"/>
              <a:t>  Number of Hints</a:t>
            </a:r>
          </a:p>
          <a:p>
            <a:pPr>
              <a:buFont typeface="Arial" pitchFamily="34" charset="0"/>
              <a:buChar char="•"/>
              <a:defRPr/>
            </a:pPr>
            <a:r>
              <a:rPr lang="en-US" sz="1200" dirty="0"/>
              <a:t>  Step Duration</a:t>
            </a:r>
          </a:p>
          <a:p>
            <a:pPr>
              <a:buFont typeface="Arial" pitchFamily="34" charset="0"/>
              <a:buChar char="•"/>
              <a:defRPr/>
            </a:pPr>
            <a:r>
              <a:rPr lang="en-US" sz="1200" dirty="0"/>
              <a:t>  Correct Step Duration</a:t>
            </a:r>
          </a:p>
          <a:p>
            <a:pPr>
              <a:buFont typeface="Arial" pitchFamily="34" charset="0"/>
              <a:buChar char="•"/>
              <a:defRPr/>
            </a:pPr>
            <a:r>
              <a:rPr lang="en-US" sz="1200" dirty="0"/>
              <a:t>  Error Step Duration</a:t>
            </a:r>
          </a:p>
        </p:txBody>
      </p:sp>
    </p:spTree>
    <p:extLst>
      <p:ext uri="{BB962C8B-B14F-4D97-AF65-F5344CB8AC3E}">
        <p14:creationId xmlns:p14="http://schemas.microsoft.com/office/powerpoint/2010/main" val="2876261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curves: Drill down</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67" y="787650"/>
            <a:ext cx="6743605" cy="540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864382" y="1244851"/>
            <a:ext cx="1981200" cy="990600"/>
          </a:xfrm>
          <a:prstGeom prst="wedgeRoundRectCallout">
            <a:avLst>
              <a:gd name="adj1" fmla="val -58987"/>
              <a:gd name="adj2" fmla="val 13124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Click on a data point to view point information</a:t>
            </a:r>
          </a:p>
        </p:txBody>
      </p:sp>
      <p:sp>
        <p:nvSpPr>
          <p:cNvPr id="6" name="Rounded Rectangular Callout 5"/>
          <p:cNvSpPr/>
          <p:nvPr/>
        </p:nvSpPr>
        <p:spPr>
          <a:xfrm>
            <a:off x="6702582" y="3186065"/>
            <a:ext cx="2286000" cy="1752600"/>
          </a:xfrm>
          <a:prstGeom prst="wedgeRoundRectCallout">
            <a:avLst>
              <a:gd name="adj1" fmla="val -64265"/>
              <a:gd name="adj2" fmla="val 54519"/>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Click on the number link to view details of a particular drill down information.</a:t>
            </a:r>
          </a:p>
          <a:p>
            <a:pPr>
              <a:defRPr/>
            </a:pPr>
            <a:endParaRPr lang="en-US" sz="1200" dirty="0"/>
          </a:p>
          <a:p>
            <a:pPr>
              <a:defRPr/>
            </a:pPr>
            <a:r>
              <a:rPr lang="en-US" sz="1200" dirty="0"/>
              <a:t>Details include:</a:t>
            </a:r>
          </a:p>
          <a:p>
            <a:pPr>
              <a:buFont typeface="Arial" pitchFamily="34" charset="0"/>
              <a:buChar char="•"/>
              <a:defRPr/>
            </a:pPr>
            <a:r>
              <a:rPr lang="en-US" sz="1200" dirty="0"/>
              <a:t>  Name</a:t>
            </a:r>
          </a:p>
          <a:p>
            <a:pPr>
              <a:buFont typeface="Arial" pitchFamily="34" charset="0"/>
              <a:buChar char="•"/>
              <a:defRPr/>
            </a:pPr>
            <a:r>
              <a:rPr lang="en-US" sz="1200" dirty="0"/>
              <a:t>  Value</a:t>
            </a:r>
          </a:p>
          <a:p>
            <a:pPr>
              <a:buFont typeface="Arial" pitchFamily="34" charset="0"/>
              <a:buChar char="•"/>
              <a:defRPr/>
            </a:pPr>
            <a:r>
              <a:rPr lang="en-US" sz="1200" dirty="0"/>
              <a:t>  Number of Observations</a:t>
            </a:r>
          </a:p>
        </p:txBody>
      </p:sp>
      <p:sp>
        <p:nvSpPr>
          <p:cNvPr id="7" name="Rounded Rectangular Callout 6"/>
          <p:cNvSpPr/>
          <p:nvPr/>
        </p:nvSpPr>
        <p:spPr>
          <a:xfrm>
            <a:off x="156172" y="4648200"/>
            <a:ext cx="1981200" cy="1905000"/>
          </a:xfrm>
          <a:prstGeom prst="wedgeRoundRectCallout">
            <a:avLst>
              <a:gd name="adj1" fmla="val 147339"/>
              <a:gd name="adj2" fmla="val 321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Four types of information for a data point:</a:t>
            </a:r>
          </a:p>
          <a:p>
            <a:pPr>
              <a:defRPr/>
            </a:pPr>
            <a:r>
              <a:rPr lang="en-US" sz="1200" dirty="0"/>
              <a:t>  </a:t>
            </a:r>
          </a:p>
          <a:p>
            <a:pPr>
              <a:buFont typeface="Arial" pitchFamily="34" charset="0"/>
              <a:buChar char="•"/>
              <a:defRPr/>
            </a:pPr>
            <a:r>
              <a:rPr lang="en-US" sz="1200" dirty="0"/>
              <a:t>  KCs</a:t>
            </a:r>
          </a:p>
          <a:p>
            <a:pPr>
              <a:buFont typeface="Arial" pitchFamily="34" charset="0"/>
              <a:buChar char="•"/>
              <a:defRPr/>
            </a:pPr>
            <a:r>
              <a:rPr lang="en-US" sz="1200" dirty="0"/>
              <a:t>  Problems</a:t>
            </a:r>
          </a:p>
          <a:p>
            <a:pPr>
              <a:buFont typeface="Arial" pitchFamily="34" charset="0"/>
              <a:buChar char="•"/>
              <a:defRPr/>
            </a:pPr>
            <a:r>
              <a:rPr lang="en-US" sz="1200" dirty="0"/>
              <a:t>  Steps</a:t>
            </a:r>
          </a:p>
          <a:p>
            <a:pPr>
              <a:buFont typeface="Arial" pitchFamily="34" charset="0"/>
              <a:buChar char="•"/>
              <a:defRPr/>
            </a:pPr>
            <a:r>
              <a:rPr lang="en-US" sz="1200" dirty="0"/>
              <a:t>  Students</a:t>
            </a:r>
          </a:p>
        </p:txBody>
      </p:sp>
    </p:spTree>
    <p:extLst>
      <p:ext uri="{BB962C8B-B14F-4D97-AF65-F5344CB8AC3E}">
        <p14:creationId xmlns:p14="http://schemas.microsoft.com/office/powerpoint/2010/main" val="4048861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component models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35" y="979053"/>
            <a:ext cx="7444509" cy="515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3987800" y="1773381"/>
            <a:ext cx="2286000" cy="685800"/>
          </a:xfrm>
          <a:prstGeom prst="wedgeRoundRectCallout">
            <a:avLst>
              <a:gd name="adj1" fmla="val -150391"/>
              <a:gd name="adj2" fmla="val 2412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Import/Export  new or updated KC Models here</a:t>
            </a:r>
          </a:p>
        </p:txBody>
      </p:sp>
    </p:spTree>
    <p:extLst>
      <p:ext uri="{BB962C8B-B14F-4D97-AF65-F5344CB8AC3E}">
        <p14:creationId xmlns:p14="http://schemas.microsoft.com/office/powerpoint/2010/main" val="2733658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r>
              <a:rPr lang="en-US" dirty="0"/>
              <a:t>To access the data from a program</a:t>
            </a:r>
          </a:p>
          <a:p>
            <a:pPr lvl="1"/>
            <a:r>
              <a:rPr lang="en-US" dirty="0"/>
              <a:t>New visualization tools</a:t>
            </a:r>
          </a:p>
          <a:p>
            <a:pPr lvl="1"/>
            <a:r>
              <a:rPr lang="en-US" dirty="0"/>
              <a:t>Data mining</a:t>
            </a:r>
          </a:p>
          <a:p>
            <a:pPr lvl="1"/>
            <a:r>
              <a:rPr lang="en-US" dirty="0"/>
              <a:t>or other application</a:t>
            </a:r>
          </a:p>
          <a:p>
            <a:endParaRPr lang="en-US" dirty="0"/>
          </a:p>
        </p:txBody>
      </p:sp>
    </p:spTree>
    <p:extLst>
      <p:ext uri="{BB962C8B-B14F-4D97-AF65-F5344CB8AC3E}">
        <p14:creationId xmlns:p14="http://schemas.microsoft.com/office/powerpoint/2010/main" val="389574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600200"/>
            <a:ext cx="8229600" cy="452596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John Stamper - </a:t>
            </a:r>
            <a:r>
              <a:rPr kumimoji="0" lang="en-US" sz="2000" b="0" i="0" u="none" strike="noStrike" kern="1200" cap="none" spc="0" normalizeH="0" baseline="0" noProof="0" dirty="0" smtClean="0">
                <a:ln>
                  <a:noFill/>
                </a:ln>
                <a:effectLst/>
                <a:uLnTx/>
                <a:uFillTx/>
                <a:latin typeface="+mn-lt"/>
                <a:ea typeface="+mn-ea"/>
                <a:cs typeface="+mn-cs"/>
              </a:rPr>
              <a:t>DataShop Technical Director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Alida Skogsholm - </a:t>
            </a:r>
            <a:r>
              <a:rPr kumimoji="0" lang="en-US" sz="2000" b="0" i="0" u="none" strike="noStrike" kern="1200" cap="none" spc="0" normalizeH="0" baseline="0" noProof="0" dirty="0" smtClean="0">
                <a:ln>
                  <a:noFill/>
                </a:ln>
                <a:effectLst/>
                <a:uLnTx/>
                <a:uFillTx/>
                <a:latin typeface="+mn-lt"/>
                <a:ea typeface="+mn-ea"/>
                <a:cs typeface="+mn-cs"/>
              </a:rPr>
              <a:t>DataShop Manager,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Brett </a:t>
            </a:r>
            <a:r>
              <a:rPr kumimoji="0" lang="en-US" sz="2400" b="0" i="0" u="none" strike="noStrike" kern="1200" cap="none" spc="0" normalizeH="0" baseline="0" noProof="0" dirty="0" err="1" smtClean="0">
                <a:ln>
                  <a:noFill/>
                </a:ln>
                <a:effectLst/>
                <a:uLnTx/>
                <a:uFillTx/>
                <a:latin typeface="+mn-lt"/>
                <a:ea typeface="+mn-ea"/>
                <a:cs typeface="+mn-cs"/>
              </a:rPr>
              <a:t>Leber</a:t>
            </a:r>
            <a:r>
              <a:rPr kumimoji="0" lang="en-US" sz="2400" b="0" i="0" u="none" strike="noStrike" kern="1200" cap="none" spc="0" normalizeH="0" baseline="0" noProof="0" dirty="0" smtClean="0">
                <a:ln>
                  <a:noFill/>
                </a:ln>
                <a:effectLst/>
                <a:uLnTx/>
                <a:uFillTx/>
                <a:latin typeface="+mn-lt"/>
                <a:ea typeface="+mn-ea"/>
                <a:cs typeface="+mn-cs"/>
              </a:rPr>
              <a:t> - </a:t>
            </a:r>
            <a:r>
              <a:rPr kumimoji="0" lang="en-US" sz="2000" b="0" i="0" u="none" strike="noStrike" kern="1200" cap="none" spc="0" normalizeH="0" baseline="0" noProof="0" dirty="0" smtClean="0">
                <a:ln>
                  <a:noFill/>
                </a:ln>
                <a:effectLst/>
                <a:uLnTx/>
                <a:uFillTx/>
                <a:latin typeface="+mn-lt"/>
                <a:ea typeface="+mn-ea"/>
                <a:cs typeface="+mn-cs"/>
              </a:rPr>
              <a:t>Interaction Designer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Mike </a:t>
            </a:r>
            <a:r>
              <a:rPr kumimoji="0" lang="en-US" sz="2400" b="0" i="0" u="none" strike="noStrike" kern="1200" cap="none" spc="0" normalizeH="0" baseline="0" noProof="0" dirty="0" err="1" smtClean="0">
                <a:ln>
                  <a:noFill/>
                </a:ln>
                <a:effectLst/>
                <a:uLnTx/>
                <a:uFillTx/>
                <a:latin typeface="+mn-lt"/>
                <a:ea typeface="+mn-ea"/>
                <a:cs typeface="+mn-cs"/>
              </a:rPr>
              <a:t>Komisin</a:t>
            </a:r>
            <a:r>
              <a:rPr kumimoji="0" lang="en-US" sz="2400" b="0" i="0" u="none" strike="noStrike" kern="1200" cap="none" spc="0" normalizeH="0" baseline="0" noProof="0" dirty="0" smtClean="0">
                <a:ln>
                  <a:noFill/>
                </a:ln>
                <a:effectLst/>
                <a:uLnTx/>
                <a:uFillTx/>
                <a:latin typeface="+mn-lt"/>
                <a:ea typeface="+mn-ea"/>
                <a:cs typeface="+mn-cs"/>
              </a:rPr>
              <a:t> - </a:t>
            </a:r>
            <a:r>
              <a:rPr kumimoji="0" lang="en-US" sz="2000" b="0" i="0" u="none" strike="noStrike" kern="1200" cap="none" spc="0" normalizeH="0" baseline="0" noProof="0" dirty="0" smtClean="0">
                <a:ln>
                  <a:noFill/>
                </a:ln>
                <a:effectLst/>
                <a:uLnTx/>
                <a:uFillTx/>
                <a:latin typeface="+mn-lt"/>
                <a:ea typeface="+mn-ea"/>
                <a:cs typeface="+mn-cs"/>
              </a:rPr>
              <a:t>DataShop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Cindy</a:t>
            </a:r>
            <a:r>
              <a:rPr kumimoji="0" lang="en-US" sz="2400" b="0" i="0" u="none" strike="noStrike" kern="1200" cap="none" spc="0" normalizeH="0" noProof="0" dirty="0" smtClean="0">
                <a:ln>
                  <a:noFill/>
                </a:ln>
                <a:effectLst/>
                <a:uLnTx/>
                <a:uFillTx/>
                <a:latin typeface="+mn-lt"/>
                <a:ea typeface="+mn-ea"/>
                <a:cs typeface="+mn-cs"/>
              </a:rPr>
              <a:t> Tipper</a:t>
            </a:r>
            <a:r>
              <a:rPr kumimoji="0" lang="en-US" sz="2400" b="0" i="0" u="none" strike="noStrike" kern="1200" cap="none" spc="0" normalizeH="0" baseline="0" noProof="0" dirty="0" smtClean="0">
                <a:ln>
                  <a:noFill/>
                </a:ln>
                <a:effectLst/>
                <a:uLnTx/>
                <a:uFillTx/>
                <a:latin typeface="+mn-lt"/>
                <a:ea typeface="+mn-ea"/>
                <a:cs typeface="+mn-cs"/>
              </a:rPr>
              <a:t> - </a:t>
            </a:r>
            <a:r>
              <a:rPr kumimoji="0" lang="en-US" sz="2000" b="0" i="0" u="none" strike="noStrike" kern="1200" cap="none" spc="0" normalizeH="0" baseline="0" noProof="0" dirty="0" smtClean="0">
                <a:ln>
                  <a:noFill/>
                </a:ln>
                <a:effectLst/>
                <a:uLnTx/>
                <a:uFillTx/>
                <a:latin typeface="+mn-lt"/>
                <a:ea typeface="+mn-ea"/>
                <a:cs typeface="+mn-cs"/>
              </a:rPr>
              <a:t>DataShop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Sandy Demi - </a:t>
            </a:r>
            <a:r>
              <a:rPr kumimoji="0" lang="en-US" sz="2000" b="0" i="0" u="none" strike="noStrike" kern="1200" cap="none" spc="0" normalizeH="0" baseline="0" noProof="0" dirty="0" smtClean="0">
                <a:ln>
                  <a:noFill/>
                </a:ln>
                <a:effectLst/>
                <a:uLnTx/>
                <a:uFillTx/>
                <a:latin typeface="+mn-lt"/>
                <a:ea typeface="+mn-ea"/>
                <a:cs typeface="+mn-cs"/>
              </a:rPr>
              <a:t>Quality Assurance </a:t>
            </a:r>
            <a:r>
              <a:rPr lang="en-US" sz="2000" dirty="0" smtClean="0"/>
              <a:t>and </a:t>
            </a:r>
            <a:r>
              <a:rPr kumimoji="0" lang="en-US" sz="2000" b="0" i="0" u="none" strike="noStrike" kern="1200" cap="none" spc="0" normalizeH="0" baseline="0" noProof="0" dirty="0" smtClean="0">
                <a:ln>
                  <a:noFill/>
                </a:ln>
                <a:effectLst/>
                <a:uLnTx/>
                <a:uFillTx/>
                <a:latin typeface="+mn-lt"/>
                <a:ea typeface="+mn-ea"/>
                <a:cs typeface="+mn-cs"/>
              </a:rPr>
              <a:t>Testing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Ken </a:t>
            </a:r>
            <a:r>
              <a:rPr kumimoji="0" lang="en-US" sz="2400" b="0" i="0" u="none" strike="noStrike" kern="1200" cap="none" spc="0" normalizeH="0" baseline="0" noProof="0" dirty="0" err="1" smtClean="0">
                <a:ln>
                  <a:noFill/>
                </a:ln>
                <a:effectLst/>
                <a:uLnTx/>
                <a:uFillTx/>
                <a:latin typeface="+mn-lt"/>
                <a:ea typeface="+mn-ea"/>
                <a:cs typeface="+mn-cs"/>
              </a:rPr>
              <a:t>Koedinger</a:t>
            </a:r>
            <a:r>
              <a:rPr kumimoji="0" lang="en-US" sz="24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err="1" smtClean="0">
                <a:ln>
                  <a:noFill/>
                </a:ln>
                <a:effectLst/>
                <a:uLnTx/>
                <a:uFillTx/>
                <a:latin typeface="+mn-lt"/>
                <a:ea typeface="+mn-ea"/>
                <a:cs typeface="+mn-cs"/>
              </a:rPr>
              <a:t>LearnLab</a:t>
            </a:r>
            <a:r>
              <a:rPr kumimoji="0" lang="en-US" sz="2000" b="0" i="0" u="none" strike="noStrike" kern="1200" cap="none" spc="0" normalizeH="0" baseline="0" noProof="0" dirty="0" smtClean="0">
                <a:ln>
                  <a:noFill/>
                </a:ln>
                <a:effectLst/>
                <a:uLnTx/>
                <a:uFillTx/>
                <a:latin typeface="+mn-lt"/>
                <a:ea typeface="+mn-ea"/>
                <a:cs typeface="+mn-cs"/>
              </a:rPr>
              <a:t> Director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Jo </a:t>
            </a:r>
            <a:r>
              <a:rPr kumimoji="0" lang="en-US" sz="2400" b="0" i="0" u="none" strike="noStrike" kern="1200" cap="none" spc="0" normalizeH="0" baseline="0" noProof="0" dirty="0" err="1" smtClean="0">
                <a:ln>
                  <a:noFill/>
                </a:ln>
                <a:effectLst/>
                <a:uLnTx/>
                <a:uFillTx/>
                <a:latin typeface="+mn-lt"/>
                <a:ea typeface="+mn-ea"/>
                <a:cs typeface="+mn-cs"/>
              </a:rPr>
              <a:t>Bodnar</a:t>
            </a:r>
            <a:r>
              <a:rPr kumimoji="0" lang="en-US" sz="24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err="1" smtClean="0">
                <a:ln>
                  <a:noFill/>
                </a:ln>
                <a:effectLst/>
                <a:uLnTx/>
                <a:uFillTx/>
                <a:latin typeface="+mn-lt"/>
                <a:ea typeface="+mn-ea"/>
                <a:cs typeface="+mn-cs"/>
              </a:rPr>
              <a:t>LearnLab</a:t>
            </a:r>
            <a:r>
              <a:rPr kumimoji="0" lang="en-US" sz="2000" b="0" i="0" u="none" strike="noStrike" kern="1200" cap="none" spc="0" normalizeH="0" baseline="0" noProof="0" dirty="0" smtClean="0">
                <a:ln>
                  <a:noFill/>
                </a:ln>
                <a:effectLst/>
                <a:uLnTx/>
                <a:uFillTx/>
                <a:latin typeface="+mn-lt"/>
                <a:ea typeface="+mn-ea"/>
                <a:cs typeface="+mn-cs"/>
              </a:rPr>
              <a:t> Admin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effectLst/>
              <a:uLnTx/>
              <a:uFillTx/>
              <a:latin typeface="+mn-lt"/>
              <a:ea typeface="+mn-ea"/>
              <a:cs typeface="+mn-cs"/>
            </a:endParaRPr>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607398"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2" name="Title 1"/>
          <p:cNvSpPr>
            <a:spLocks noGrp="1"/>
          </p:cNvSpPr>
          <p:nvPr>
            <p:ph type="title"/>
          </p:nvPr>
        </p:nvSpPr>
        <p:spPr/>
        <p:txBody>
          <a:bodyPr/>
          <a:lstStyle/>
          <a:p>
            <a:r>
              <a:rPr lang="en-US" dirty="0" smtClean="0"/>
              <a:t>THE </a:t>
            </a:r>
            <a:r>
              <a:rPr lang="en-US" dirty="0" err="1" smtClean="0"/>
              <a:t>Datashop</a:t>
            </a:r>
            <a:r>
              <a:rPr lang="en-US" dirty="0" smtClean="0"/>
              <a:t> team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web services download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34" y="1101364"/>
            <a:ext cx="6942688" cy="454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01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credentials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16" y="1016677"/>
            <a:ext cx="7912728" cy="496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6052" y="5224810"/>
            <a:ext cx="1099908" cy="262070"/>
          </a:xfrm>
          <a:prstGeom prst="rect">
            <a:avLst/>
          </a:prstGeom>
          <a:noFill/>
          <a:ln w="19050">
            <a:solidFill>
              <a:srgbClr val="FF0000"/>
            </a:solidFill>
          </a:ln>
        </p:spPr>
        <p:txBody>
          <a:bodyPr wrap="square" rtlCol="0">
            <a:spAutoFit/>
          </a:bodyPr>
          <a:lstStyle/>
          <a:p>
            <a:endParaRPr lang="en-US" sz="1600" dirty="0"/>
          </a:p>
        </p:txBody>
      </p:sp>
    </p:spTree>
    <p:extLst>
      <p:ext uri="{BB962C8B-B14F-4D97-AF65-F5344CB8AC3E}">
        <p14:creationId xmlns:p14="http://schemas.microsoft.com/office/powerpoint/2010/main" val="81670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get more details …</a:t>
            </a:r>
            <a:endParaRPr lang="en-US" dirty="0"/>
          </a:p>
        </p:txBody>
      </p:sp>
      <p:sp>
        <p:nvSpPr>
          <p:cNvPr id="3" name="Content Placeholder 2"/>
          <p:cNvSpPr>
            <a:spLocks noGrp="1"/>
          </p:cNvSpPr>
          <p:nvPr>
            <p:ph idx="1"/>
          </p:nvPr>
        </p:nvSpPr>
        <p:spPr>
          <a:xfrm>
            <a:off x="457199" y="1600200"/>
            <a:ext cx="8369929" cy="4525963"/>
          </a:xfrm>
        </p:spPr>
        <p:txBody>
          <a:bodyPr/>
          <a:lstStyle/>
          <a:p>
            <a:pPr>
              <a:buNone/>
            </a:pPr>
            <a:r>
              <a:rPr lang="en-US" dirty="0"/>
              <a:t>http://pslcdatashop.org/about/webservices.html</a:t>
            </a:r>
          </a:p>
          <a:p>
            <a:pPr>
              <a:buNone/>
            </a:pPr>
            <a:endParaRPr lang="en-US" dirty="0"/>
          </a:p>
          <a:p>
            <a:pPr>
              <a:buNone/>
            </a:pPr>
            <a:r>
              <a:rPr lang="en-US" dirty="0"/>
              <a:t>http://pslcdatashop.org/downloads/</a:t>
            </a:r>
            <a:br>
              <a:rPr lang="en-US" dirty="0"/>
            </a:br>
            <a:r>
              <a:rPr lang="en-US" dirty="0"/>
              <a:t>WebServicesDemoClient_src.zip</a:t>
            </a:r>
          </a:p>
          <a:p>
            <a:endParaRPr lang="en-US" dirty="0"/>
          </a:p>
        </p:txBody>
      </p:sp>
    </p:spTree>
    <p:extLst>
      <p:ext uri="{BB962C8B-B14F-4D97-AF65-F5344CB8AC3E}">
        <p14:creationId xmlns:p14="http://schemas.microsoft.com/office/powerpoint/2010/main" val="2769150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KDD Cup 2010 EDM Challenge</a:t>
            </a:r>
            <a:endParaRPr lang="en-US" dirty="0"/>
          </a:p>
        </p:txBody>
      </p:sp>
      <p:sp>
        <p:nvSpPr>
          <p:cNvPr id="3" name="Content Placeholder 2"/>
          <p:cNvSpPr>
            <a:spLocks noGrp="1"/>
          </p:cNvSpPr>
          <p:nvPr>
            <p:ph idx="1"/>
          </p:nvPr>
        </p:nvSpPr>
        <p:spPr>
          <a:xfrm>
            <a:off x="457200" y="1394234"/>
            <a:ext cx="8229600" cy="4731929"/>
          </a:xfrm>
        </p:spPr>
        <p:txBody>
          <a:bodyPr>
            <a:normAutofit fontScale="70000" lnSpcReduction="20000"/>
          </a:bodyPr>
          <a:lstStyle/>
          <a:p>
            <a:pPr>
              <a:spcBef>
                <a:spcPct val="50000"/>
              </a:spcBef>
            </a:pPr>
            <a:r>
              <a:rPr lang="en-US" sz="4000" smtClean="0">
                <a:solidFill>
                  <a:srgbClr val="404040"/>
                </a:solidFill>
                <a:latin typeface="Georgia" pitchFamily="18" charset="0"/>
              </a:rPr>
              <a:t>http</a:t>
            </a:r>
            <a:r>
              <a:rPr lang="en-US" sz="4000" dirty="0">
                <a:solidFill>
                  <a:srgbClr val="404040"/>
                </a:solidFill>
                <a:latin typeface="Georgia" pitchFamily="18" charset="0"/>
              </a:rPr>
              <a:t>://pslcdatashop.org/KDDCup</a:t>
            </a:r>
          </a:p>
          <a:p>
            <a:pPr>
              <a:spcBef>
                <a:spcPct val="50000"/>
              </a:spcBef>
              <a:buFontTx/>
              <a:buChar char="•"/>
            </a:pPr>
            <a:r>
              <a:rPr lang="en-US" dirty="0" smtClean="0">
                <a:solidFill>
                  <a:srgbClr val="000000"/>
                </a:solidFill>
              </a:rPr>
              <a:t>Awarded </a:t>
            </a:r>
            <a:r>
              <a:rPr lang="en-US" dirty="0">
                <a:solidFill>
                  <a:srgbClr val="000000"/>
                </a:solidFill>
              </a:rPr>
              <a:t>to the PSLC and </a:t>
            </a:r>
            <a:r>
              <a:rPr lang="en-US" dirty="0" err="1">
                <a:solidFill>
                  <a:srgbClr val="000000"/>
                </a:solidFill>
              </a:rPr>
              <a:t>DataShop</a:t>
            </a:r>
            <a:r>
              <a:rPr lang="en-US" dirty="0">
                <a:solidFill>
                  <a:srgbClr val="000000"/>
                </a:solidFill>
              </a:rPr>
              <a:t> </a:t>
            </a:r>
          </a:p>
          <a:p>
            <a:pPr>
              <a:spcBef>
                <a:spcPct val="50000"/>
              </a:spcBef>
              <a:buFontTx/>
              <a:buChar char="•"/>
            </a:pPr>
            <a:r>
              <a:rPr lang="en-US" dirty="0" smtClean="0">
                <a:solidFill>
                  <a:srgbClr val="000000"/>
                </a:solidFill>
              </a:rPr>
              <a:t>First </a:t>
            </a:r>
            <a:r>
              <a:rPr lang="en-US" dirty="0">
                <a:solidFill>
                  <a:srgbClr val="000000"/>
                </a:solidFill>
              </a:rPr>
              <a:t>time the challenge used education data</a:t>
            </a:r>
          </a:p>
          <a:p>
            <a:pPr>
              <a:spcBef>
                <a:spcPct val="50000"/>
              </a:spcBef>
              <a:buFontTx/>
              <a:buChar char="•"/>
            </a:pPr>
            <a:r>
              <a:rPr lang="en-US" smtClean="0">
                <a:solidFill>
                  <a:srgbClr val="000000"/>
                </a:solidFill>
              </a:rPr>
              <a:t>Challenge </a:t>
            </a:r>
            <a:r>
              <a:rPr lang="en-US" dirty="0">
                <a:solidFill>
                  <a:srgbClr val="000000"/>
                </a:solidFill>
              </a:rPr>
              <a:t>asked participants to predict student performance on mathematical problems from logs of student interaction with Intelligent Tutoring Systems. </a:t>
            </a:r>
          </a:p>
          <a:p>
            <a:pPr>
              <a:spcBef>
                <a:spcPct val="50000"/>
              </a:spcBef>
              <a:buFontTx/>
              <a:buChar char="•"/>
            </a:pPr>
            <a:r>
              <a:rPr lang="en-US" dirty="0" smtClean="0">
                <a:solidFill>
                  <a:srgbClr val="000000"/>
                </a:solidFill>
              </a:rPr>
              <a:t>The </a:t>
            </a:r>
            <a:r>
              <a:rPr lang="en-US" dirty="0">
                <a:solidFill>
                  <a:srgbClr val="000000"/>
                </a:solidFill>
              </a:rPr>
              <a:t>competition addressed questions of both scientific and practical importance. </a:t>
            </a:r>
          </a:p>
          <a:p>
            <a:pPr>
              <a:spcBef>
                <a:spcPct val="50000"/>
              </a:spcBef>
              <a:buFontTx/>
              <a:buChar char="•"/>
            </a:pPr>
            <a:r>
              <a:rPr lang="en-US" dirty="0" smtClean="0">
                <a:solidFill>
                  <a:srgbClr val="000000"/>
                </a:solidFill>
              </a:rPr>
              <a:t>Improved </a:t>
            </a:r>
            <a:r>
              <a:rPr lang="en-US" dirty="0">
                <a:solidFill>
                  <a:srgbClr val="000000"/>
                </a:solidFill>
              </a:rPr>
              <a:t>models could be saving millions of hours of students' time (and effort) in learning algebra. </a:t>
            </a:r>
          </a:p>
          <a:p>
            <a:pPr>
              <a:spcBef>
                <a:spcPct val="50000"/>
              </a:spcBef>
              <a:buFontTx/>
              <a:buChar char="•"/>
            </a:pPr>
            <a:r>
              <a:rPr lang="en-US" dirty="0">
                <a:solidFill>
                  <a:srgbClr val="000000"/>
                </a:solidFill>
              </a:rPr>
              <a:t>These models should both increase achievement levels and reduce time needed to learn.</a:t>
            </a:r>
          </a:p>
          <a:p>
            <a:endParaRPr lang="en-US" dirty="0"/>
          </a:p>
        </p:txBody>
      </p:sp>
    </p:spTree>
    <p:extLst>
      <p:ext uri="{BB962C8B-B14F-4D97-AF65-F5344CB8AC3E}">
        <p14:creationId xmlns:p14="http://schemas.microsoft.com/office/powerpoint/2010/main" val="2080777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4343400"/>
            <a:ext cx="82296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1800" dirty="0" smtClean="0">
                <a:solidFill>
                  <a:srgbClr val="000000"/>
                </a:solidFill>
              </a:rPr>
              <a:t>The competition ended on June 8, 2010. There were:</a:t>
            </a:r>
          </a:p>
          <a:p>
            <a:pPr lvl="1"/>
            <a:r>
              <a:rPr lang="en-US" sz="1800" dirty="0" smtClean="0">
                <a:solidFill>
                  <a:srgbClr val="000000"/>
                </a:solidFill>
              </a:rPr>
              <a:t>655 registered teams</a:t>
            </a:r>
          </a:p>
          <a:p>
            <a:pPr lvl="1"/>
            <a:r>
              <a:rPr lang="en-US" sz="1800" dirty="0" smtClean="0">
                <a:solidFill>
                  <a:srgbClr val="000000"/>
                </a:solidFill>
              </a:rPr>
              <a:t>130 teams who submitted predictions</a:t>
            </a:r>
          </a:p>
          <a:p>
            <a:pPr lvl="1"/>
            <a:r>
              <a:rPr lang="en-US" sz="1800" dirty="0" smtClean="0">
                <a:solidFill>
                  <a:srgbClr val="000000"/>
                </a:solidFill>
              </a:rPr>
              <a:t>3,400 submissions</a:t>
            </a:r>
          </a:p>
          <a:p>
            <a:pPr lvl="1"/>
            <a:endParaRPr lang="en-US" sz="1800" dirty="0" smtClean="0">
              <a:solidFill>
                <a:srgbClr val="000000"/>
              </a:solidFill>
            </a:endParaRPr>
          </a:p>
        </p:txBody>
      </p:sp>
      <p:graphicFrame>
        <p:nvGraphicFramePr>
          <p:cNvPr id="5" name="Group 3"/>
          <p:cNvGraphicFramePr>
            <a:graphicFrameLocks/>
          </p:cNvGraphicFramePr>
          <p:nvPr/>
        </p:nvGraphicFramePr>
        <p:xfrm>
          <a:off x="533400" y="1828800"/>
          <a:ext cx="7924800" cy="1493837"/>
        </p:xfrm>
        <a:graphic>
          <a:graphicData uri="http://schemas.openxmlformats.org/drawingml/2006/table">
            <a:tbl>
              <a:tblPr/>
              <a:tblGrid>
                <a:gridCol w="2841625"/>
                <a:gridCol w="1693863"/>
                <a:gridCol w="1793875"/>
                <a:gridCol w="1595437"/>
              </a:tblGrid>
              <a:tr h="3963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Futura Std Medium"/>
                        </a:rPr>
                        <a:t>Dataset</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Futura Std Medium"/>
                        </a:rPr>
                        <a:t>Students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Futura Std Medium"/>
                        </a:rPr>
                        <a:t>Steps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Futura Std Medium"/>
                        </a:rPr>
                        <a:t>File size</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Algebra I 2008-2009</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3,310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9,426,966</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3 GB</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01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Bridge to Algebra 2008-2009</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6,043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20,768,884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Futura Std Book"/>
                        </a:rPr>
                        <a:t>5.43 GB</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Rectangle 25"/>
          <p:cNvSpPr>
            <a:spLocks noChangeArrowheads="1"/>
          </p:cNvSpPr>
          <p:nvPr/>
        </p:nvSpPr>
        <p:spPr bwMode="auto">
          <a:xfrm>
            <a:off x="533400" y="1295400"/>
            <a:ext cx="443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pPr>
            <a:r>
              <a:rPr lang="en-US" dirty="0">
                <a:solidFill>
                  <a:srgbClr val="000000"/>
                </a:solidFill>
              </a:rPr>
              <a:t>The datasets used for the challenge were:</a:t>
            </a:r>
          </a:p>
        </p:txBody>
      </p:sp>
    </p:spTree>
    <p:extLst>
      <p:ext uri="{BB962C8B-B14F-4D97-AF65-F5344CB8AC3E}">
        <p14:creationId xmlns:p14="http://schemas.microsoft.com/office/powerpoint/2010/main" val="925703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8488" y="274638"/>
            <a:ext cx="7945437" cy="5851525"/>
          </a:xfrm>
          <a:prstGeom prst="rect">
            <a:avLst/>
          </a:prstGeom>
          <a:noFill/>
        </p:spPr>
      </p:pic>
    </p:spTree>
    <p:extLst>
      <p:ext uri="{BB962C8B-B14F-4D97-AF65-F5344CB8AC3E}">
        <p14:creationId xmlns:p14="http://schemas.microsoft.com/office/powerpoint/2010/main" val="105003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DataShop</a:t>
            </a:r>
            <a:r>
              <a:rPr lang="en-US" dirty="0" smtClean="0"/>
              <a:t> – what’s in it for me?</a:t>
            </a:r>
            <a:endParaRPr lang="en-US" dirty="0"/>
          </a:p>
        </p:txBody>
      </p:sp>
      <p:sp>
        <p:nvSpPr>
          <p:cNvPr id="3" name="Content Placeholder 2"/>
          <p:cNvSpPr>
            <a:spLocks noGrp="1"/>
          </p:cNvSpPr>
          <p:nvPr>
            <p:ph idx="1"/>
          </p:nvPr>
        </p:nvSpPr>
        <p:spPr/>
        <p:txBody>
          <a:bodyPr/>
          <a:lstStyle/>
          <a:p>
            <a:r>
              <a:rPr lang="en-US" dirty="0"/>
              <a:t>Free tools to analyze your data</a:t>
            </a:r>
          </a:p>
          <a:p>
            <a:endParaRPr lang="en-US" dirty="0"/>
          </a:p>
          <a:p>
            <a:r>
              <a:rPr lang="en-US" dirty="0"/>
              <a:t>Free researchers to analyze your data</a:t>
            </a:r>
          </a:p>
          <a:p>
            <a:endParaRPr lang="en-US" dirty="0"/>
          </a:p>
          <a:p>
            <a:r>
              <a:rPr lang="en-US" dirty="0"/>
              <a:t>Real opportunities to validate ideas across multiple data sets</a:t>
            </a:r>
          </a:p>
          <a:p>
            <a:endParaRPr lang="en-US" dirty="0"/>
          </a:p>
        </p:txBody>
      </p:sp>
    </p:spTree>
    <p:extLst>
      <p:ext uri="{BB962C8B-B14F-4D97-AF65-F5344CB8AC3E}">
        <p14:creationId xmlns:p14="http://schemas.microsoft.com/office/powerpoint/2010/main" val="4057330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What can I do?</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70698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a:t>Follow a link to a topic and you'll see a description of how this goal has been achieved with </a:t>
            </a:r>
            <a:r>
              <a:rPr lang="en-US" sz="2400" dirty="0" err="1"/>
              <a:t>DataShop</a:t>
            </a:r>
            <a:r>
              <a:rPr lang="en-US" sz="2400" dirty="0"/>
              <a:t> data</a:t>
            </a:r>
            <a:r>
              <a:rPr lang="en-US" sz="2400" dirty="0" smtClean="0"/>
              <a:t>.</a:t>
            </a:r>
            <a:endParaRPr lang="en-US" sz="2400" dirty="0"/>
          </a:p>
        </p:txBody>
      </p:sp>
    </p:spTree>
    <p:extLst>
      <p:ext uri="{BB962C8B-B14F-4D97-AF65-F5344CB8AC3E}">
        <p14:creationId xmlns:p14="http://schemas.microsoft.com/office/powerpoint/2010/main" val="4115250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6" r="77"/>
          <a:stretch/>
        </p:blipFill>
        <p:spPr bwMode="auto">
          <a:xfrm>
            <a:off x="77855" y="366344"/>
            <a:ext cx="8988291" cy="602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233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83" y="1050427"/>
            <a:ext cx="6937234" cy="526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87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What is </a:t>
            </a:r>
            <a:r>
              <a:rPr lang="en-US" dirty="0" err="1" smtClean="0"/>
              <a:t>DataShop</a:t>
            </a:r>
            <a:r>
              <a:rPr lang="en-US" dirty="0" smtClean="0"/>
              <a:t>?</a:t>
            </a:r>
            <a:endParaRPr lang="en-US" dirty="0"/>
          </a:p>
        </p:txBody>
      </p:sp>
      <p:sp>
        <p:nvSpPr>
          <p:cNvPr id="4" name="Content Placeholder 3"/>
          <p:cNvSpPr>
            <a:spLocks noGrp="1"/>
          </p:cNvSpPr>
          <p:nvPr>
            <p:ph idx="1"/>
          </p:nvPr>
        </p:nvSpPr>
        <p:spPr>
          <a:xfrm>
            <a:off x="457200" y="1493822"/>
            <a:ext cx="8229600" cy="4632341"/>
          </a:xfrm>
        </p:spPr>
        <p:txBody>
          <a:bodyPr>
            <a:normAutofit fontScale="85000" lnSpcReduction="20000"/>
          </a:bodyPr>
          <a:lstStyle/>
          <a:p>
            <a:r>
              <a:rPr lang="en-US" dirty="0" smtClean="0"/>
              <a:t>Central </a:t>
            </a:r>
            <a:r>
              <a:rPr lang="en-US" dirty="0"/>
              <a:t>Repository</a:t>
            </a:r>
          </a:p>
          <a:p>
            <a:pPr lvl="1"/>
            <a:r>
              <a:rPr lang="en-US" dirty="0"/>
              <a:t>Secure place to store &amp; access research data</a:t>
            </a:r>
          </a:p>
          <a:p>
            <a:pPr lvl="1"/>
            <a:r>
              <a:rPr lang="en-US" dirty="0" smtClean="0"/>
              <a:t>Supports </a:t>
            </a:r>
            <a:r>
              <a:rPr lang="en-US" dirty="0"/>
              <a:t>various kinds of research</a:t>
            </a:r>
          </a:p>
          <a:p>
            <a:r>
              <a:rPr lang="en-US" dirty="0" smtClean="0"/>
              <a:t>Analysis </a:t>
            </a:r>
            <a:r>
              <a:rPr lang="en-US" dirty="0"/>
              <a:t>&amp; Reporting Tools</a:t>
            </a:r>
          </a:p>
          <a:p>
            <a:pPr lvl="1"/>
            <a:r>
              <a:rPr lang="en-US" dirty="0"/>
              <a:t>Focus on student-tutor interaction data</a:t>
            </a:r>
          </a:p>
          <a:p>
            <a:pPr lvl="1"/>
            <a:r>
              <a:rPr lang="en-US" dirty="0"/>
              <a:t>Learning curves &amp; error reports provide summary and low-level views of student performance</a:t>
            </a:r>
          </a:p>
          <a:p>
            <a:pPr lvl="1"/>
            <a:r>
              <a:rPr lang="en-US" dirty="0"/>
              <a:t>Performance Profiler aggregates across various levels of granularity (problem, dataset levels, knowledge components, etc.)  </a:t>
            </a:r>
          </a:p>
          <a:p>
            <a:pPr lvl="1"/>
            <a:r>
              <a:rPr lang="en-US" dirty="0"/>
              <a:t>Data Export</a:t>
            </a:r>
          </a:p>
          <a:p>
            <a:pPr lvl="1"/>
            <a:r>
              <a:rPr lang="en-US" dirty="0" smtClean="0"/>
              <a:t>New </a:t>
            </a:r>
            <a:r>
              <a:rPr lang="en-US" dirty="0"/>
              <a:t>tools created to meet highest demands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11" y="1685218"/>
            <a:ext cx="8620243" cy="37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64377" y="5442438"/>
            <a:ext cx="2116885" cy="646331"/>
          </a:xfrm>
          <a:prstGeom prst="rect">
            <a:avLst/>
          </a:prstGeom>
          <a:solidFill>
            <a:schemeClr val="bg1">
              <a:alpha val="75000"/>
            </a:schemeClr>
          </a:solidFill>
          <a:ln w="19050">
            <a:solidFill>
              <a:srgbClr val="FF0000"/>
            </a:solidFill>
          </a:ln>
        </p:spPr>
        <p:txBody>
          <a:bodyPr wrap="square" rtlCol="0">
            <a:spAutoFit/>
          </a:bodyPr>
          <a:lstStyle/>
          <a:p>
            <a:r>
              <a:rPr lang="en-US" smtClean="0"/>
              <a:t>Download paper by clicking on title</a:t>
            </a:r>
            <a:endParaRPr lang="en-US" dirty="0"/>
          </a:p>
        </p:txBody>
      </p:sp>
      <p:cxnSp>
        <p:nvCxnSpPr>
          <p:cNvPr id="4" name="Straight Arrow Connector 3"/>
          <p:cNvCxnSpPr>
            <a:stCxn id="3" idx="1"/>
          </p:cNvCxnSpPr>
          <p:nvPr/>
        </p:nvCxnSpPr>
        <p:spPr>
          <a:xfrm flipH="1" flipV="1">
            <a:off x="6060734" y="5318564"/>
            <a:ext cx="603643" cy="447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59891" y="5442438"/>
            <a:ext cx="2116885" cy="646331"/>
          </a:xfrm>
          <a:prstGeom prst="rect">
            <a:avLst/>
          </a:prstGeom>
          <a:solidFill>
            <a:schemeClr val="bg1">
              <a:alpha val="75000"/>
            </a:schemeClr>
          </a:solidFill>
          <a:ln w="19050">
            <a:solidFill>
              <a:srgbClr val="FF0000"/>
            </a:solidFill>
          </a:ln>
        </p:spPr>
        <p:txBody>
          <a:bodyPr wrap="square" rtlCol="0">
            <a:spAutoFit/>
          </a:bodyPr>
          <a:lstStyle/>
          <a:p>
            <a:r>
              <a:rPr lang="en-US" smtClean="0"/>
              <a:t>View dataset by clicking on name</a:t>
            </a:r>
            <a:endParaRPr lang="en-US" dirty="0"/>
          </a:p>
        </p:txBody>
      </p:sp>
      <p:cxnSp>
        <p:nvCxnSpPr>
          <p:cNvPr id="9" name="Straight Arrow Connector 8"/>
          <p:cNvCxnSpPr>
            <a:stCxn id="8" idx="1"/>
          </p:cNvCxnSpPr>
          <p:nvPr/>
        </p:nvCxnSpPr>
        <p:spPr>
          <a:xfrm flipH="1" flipV="1">
            <a:off x="1654988" y="5318564"/>
            <a:ext cx="604903" cy="447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2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8421686" cy="1362075"/>
          </a:xfrm>
          <a:ln>
            <a:noFill/>
          </a:ln>
        </p:spPr>
        <p:txBody>
          <a:bodyPr/>
          <a:lstStyle/>
          <a:p>
            <a:r>
              <a:rPr lang="en-US" dirty="0" smtClean="0"/>
              <a:t>Learning curve categorization</a:t>
            </a:r>
            <a:endParaRPr lang="en-US" dirty="0"/>
          </a:p>
        </p:txBody>
      </p:sp>
      <p:sp>
        <p:nvSpPr>
          <p:cNvPr id="3" name="Text Placeholder 2"/>
          <p:cNvSpPr>
            <a:spLocks noGrp="1"/>
          </p:cNvSpPr>
          <p:nvPr>
            <p:ph type="body" idx="1"/>
          </p:nvPr>
        </p:nvSpPr>
        <p:spPr/>
        <p:txBody>
          <a:bodyPr/>
          <a:lstStyle/>
          <a:p>
            <a:r>
              <a:rPr lang="en-US" smtClean="0"/>
              <a:t>New Feature</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69793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smtClean="0"/>
              <a:t>Find which curves are low and flat, still high, have no learning, or have too little data</a:t>
            </a:r>
            <a:endParaRPr lang="en-US" sz="2400" dirty="0"/>
          </a:p>
        </p:txBody>
      </p:sp>
    </p:spTree>
    <p:extLst>
      <p:ext uri="{BB962C8B-B14F-4D97-AF65-F5344CB8AC3E}">
        <p14:creationId xmlns:p14="http://schemas.microsoft.com/office/powerpoint/2010/main" val="1820030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9550"/>
            <a:ext cx="7770813" cy="64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5260" y="492586"/>
            <a:ext cx="3491344" cy="830997"/>
          </a:xfrm>
          <a:prstGeom prst="rect">
            <a:avLst/>
          </a:prstGeom>
          <a:solidFill>
            <a:schemeClr val="bg1">
              <a:alpha val="75000"/>
            </a:schemeClr>
          </a:solidFill>
          <a:ln w="19050">
            <a:solidFill>
              <a:srgbClr val="FF0000"/>
            </a:solidFill>
          </a:ln>
        </p:spPr>
        <p:txBody>
          <a:bodyPr wrap="square" rtlCol="0">
            <a:spAutoFit/>
          </a:bodyPr>
          <a:lstStyle/>
          <a:p>
            <a:r>
              <a:rPr lang="en-US" sz="1600" smtClean="0"/>
              <a:t>Students </a:t>
            </a:r>
            <a:r>
              <a:rPr lang="en-US" sz="1600"/>
              <a:t>likely received too much practice for these </a:t>
            </a:r>
            <a:r>
              <a:rPr lang="en-US" sz="1600" smtClean="0"/>
              <a:t>KCs. Consider reducing thre required number of tasks.</a:t>
            </a:r>
            <a:endParaRPr lang="en-US" sz="1600" dirty="0"/>
          </a:p>
        </p:txBody>
      </p:sp>
      <p:sp>
        <p:nvSpPr>
          <p:cNvPr id="4" name="TextBox 3"/>
          <p:cNvSpPr txBox="1"/>
          <p:nvPr/>
        </p:nvSpPr>
        <p:spPr>
          <a:xfrm>
            <a:off x="5335260" y="1869224"/>
            <a:ext cx="3491344" cy="584775"/>
          </a:xfrm>
          <a:prstGeom prst="rect">
            <a:avLst/>
          </a:prstGeom>
          <a:solidFill>
            <a:schemeClr val="bg1">
              <a:alpha val="75000"/>
            </a:schemeClr>
          </a:solidFill>
          <a:ln w="19050">
            <a:solidFill>
              <a:srgbClr val="FF0000"/>
            </a:solidFill>
          </a:ln>
        </p:spPr>
        <p:txBody>
          <a:bodyPr wrap="square" rtlCol="0">
            <a:spAutoFit/>
          </a:bodyPr>
          <a:lstStyle/>
          <a:p>
            <a:r>
              <a:rPr lang="en-US" sz="1600" smtClean="0"/>
              <a:t>No </a:t>
            </a:r>
            <a:r>
              <a:rPr lang="en-US" sz="1600"/>
              <a:t>apparent learning for these </a:t>
            </a:r>
            <a:r>
              <a:rPr lang="en-US" sz="1600" smtClean="0"/>
              <a:t>KCs. Consider splitting KC.</a:t>
            </a:r>
            <a:endParaRPr lang="en-US" sz="1600" dirty="0"/>
          </a:p>
        </p:txBody>
      </p:sp>
      <p:sp>
        <p:nvSpPr>
          <p:cNvPr id="6" name="TextBox 5"/>
          <p:cNvSpPr txBox="1"/>
          <p:nvPr/>
        </p:nvSpPr>
        <p:spPr>
          <a:xfrm>
            <a:off x="5335260" y="3321433"/>
            <a:ext cx="3491344" cy="830997"/>
          </a:xfrm>
          <a:prstGeom prst="rect">
            <a:avLst/>
          </a:prstGeom>
          <a:solidFill>
            <a:schemeClr val="bg1">
              <a:alpha val="75000"/>
            </a:schemeClr>
          </a:solidFill>
          <a:ln w="19050">
            <a:solidFill>
              <a:srgbClr val="FF0000"/>
            </a:solidFill>
          </a:ln>
        </p:spPr>
        <p:txBody>
          <a:bodyPr wrap="square" rtlCol="0">
            <a:spAutoFit/>
          </a:bodyPr>
          <a:lstStyle/>
          <a:p>
            <a:r>
              <a:rPr lang="en-US" sz="1600" smtClean="0"/>
              <a:t>Students </a:t>
            </a:r>
            <a:r>
              <a:rPr lang="en-US" sz="1600"/>
              <a:t>continued to have difficulty with these KCs. Consider increasing opportunities for practice</a:t>
            </a:r>
            <a:endParaRPr lang="en-US" sz="1600" dirty="0"/>
          </a:p>
        </p:txBody>
      </p:sp>
      <p:sp>
        <p:nvSpPr>
          <p:cNvPr id="7" name="TextBox 6"/>
          <p:cNvSpPr txBox="1"/>
          <p:nvPr/>
        </p:nvSpPr>
        <p:spPr>
          <a:xfrm>
            <a:off x="5335260" y="4535903"/>
            <a:ext cx="3491344" cy="584775"/>
          </a:xfrm>
          <a:prstGeom prst="rect">
            <a:avLst/>
          </a:prstGeom>
          <a:solidFill>
            <a:schemeClr val="bg1">
              <a:alpha val="75000"/>
            </a:schemeClr>
          </a:solidFill>
          <a:ln w="19050">
            <a:solidFill>
              <a:srgbClr val="FF0000"/>
            </a:solidFill>
          </a:ln>
        </p:spPr>
        <p:txBody>
          <a:bodyPr wrap="square" rtlCol="0">
            <a:spAutoFit/>
          </a:bodyPr>
          <a:lstStyle/>
          <a:p>
            <a:r>
              <a:rPr lang="en-US" sz="1600" smtClean="0"/>
              <a:t>Students </a:t>
            </a:r>
            <a:r>
              <a:rPr lang="en-US" sz="1600"/>
              <a:t>didn't practice these KCs enough for the data to be </a:t>
            </a:r>
            <a:r>
              <a:rPr lang="en-US" sz="1600" smtClean="0"/>
              <a:t>interpretable.</a:t>
            </a:r>
            <a:endParaRPr lang="en-US" sz="1600" dirty="0"/>
          </a:p>
        </p:txBody>
      </p:sp>
    </p:spTree>
    <p:extLst>
      <p:ext uri="{BB962C8B-B14F-4D97-AF65-F5344CB8AC3E}">
        <p14:creationId xmlns:p14="http://schemas.microsoft.com/office/powerpoint/2010/main" val="24708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67"/>
          <a:stretch/>
        </p:blipFill>
        <p:spPr bwMode="auto">
          <a:xfrm>
            <a:off x="1578095" y="111733"/>
            <a:ext cx="5414375" cy="659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700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8207678" cy="1362075"/>
          </a:xfrm>
          <a:ln>
            <a:noFill/>
          </a:ln>
        </p:spPr>
        <p:txBody>
          <a:bodyPr/>
          <a:lstStyle/>
          <a:p>
            <a:r>
              <a:rPr lang="en-US" dirty="0" smtClean="0"/>
              <a:t>Import data All by yourself</a:t>
            </a:r>
            <a:endParaRPr lang="en-US" dirty="0"/>
          </a:p>
        </p:txBody>
      </p:sp>
      <p:sp>
        <p:nvSpPr>
          <p:cNvPr id="3" name="Text Placeholder 2"/>
          <p:cNvSpPr>
            <a:spLocks noGrp="1"/>
          </p:cNvSpPr>
          <p:nvPr>
            <p:ph type="body" idx="1"/>
          </p:nvPr>
        </p:nvSpPr>
        <p:spPr/>
        <p:txBody>
          <a:bodyPr/>
          <a:lstStyle/>
          <a:p>
            <a:r>
              <a:rPr lang="en-US" smtClean="0"/>
              <a:t>New Feature</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571184"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Automatic verification and import of tab-delimited data</a:t>
            </a:r>
            <a:endParaRPr lang="en-US" sz="2400" dirty="0"/>
          </a:p>
        </p:txBody>
      </p:sp>
    </p:spTree>
    <p:extLst>
      <p:ext uri="{BB962C8B-B14F-4D97-AF65-F5344CB8AC3E}">
        <p14:creationId xmlns:p14="http://schemas.microsoft.com/office/powerpoint/2010/main" val="1701307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Format</a:t>
            </a:r>
            <a:endParaRPr lang="en-US" dirty="0"/>
          </a:p>
        </p:txBody>
      </p:sp>
      <p:sp>
        <p:nvSpPr>
          <p:cNvPr id="5" name="Content Placeholder 4"/>
          <p:cNvSpPr>
            <a:spLocks noGrp="1"/>
          </p:cNvSpPr>
          <p:nvPr>
            <p:ph idx="1"/>
          </p:nvPr>
        </p:nvSpPr>
        <p:spPr>
          <a:xfrm>
            <a:off x="430040" y="1174687"/>
            <a:ext cx="8229600" cy="3496901"/>
          </a:xfrm>
        </p:spPr>
        <p:txBody>
          <a:bodyPr>
            <a:normAutofit fontScale="77500" lnSpcReduction="20000"/>
          </a:bodyPr>
          <a:lstStyle/>
          <a:p>
            <a:r>
              <a:rPr lang="en-US" dirty="0" smtClean="0"/>
              <a:t>Tab-delimited text</a:t>
            </a:r>
          </a:p>
          <a:p>
            <a:r>
              <a:rPr lang="en-US" dirty="0" smtClean="0"/>
              <a:t>Required columns:</a:t>
            </a:r>
          </a:p>
          <a:p>
            <a:pPr lvl="1"/>
            <a:r>
              <a:rPr lang="en-US" dirty="0" smtClean="0"/>
              <a:t>Anon Student Id</a:t>
            </a:r>
          </a:p>
          <a:p>
            <a:pPr lvl="1"/>
            <a:r>
              <a:rPr lang="en-US" dirty="0" smtClean="0"/>
              <a:t>Session Id</a:t>
            </a:r>
          </a:p>
          <a:p>
            <a:pPr lvl="1"/>
            <a:r>
              <a:rPr lang="en-US" dirty="0" smtClean="0"/>
              <a:t>Time</a:t>
            </a:r>
          </a:p>
          <a:p>
            <a:pPr lvl="1"/>
            <a:r>
              <a:rPr lang="en-US" dirty="0" smtClean="0"/>
              <a:t>Level</a:t>
            </a:r>
          </a:p>
          <a:p>
            <a:pPr lvl="1"/>
            <a:r>
              <a:rPr lang="en-US" dirty="0" smtClean="0"/>
              <a:t>Problem Name</a:t>
            </a:r>
          </a:p>
          <a:p>
            <a:pPr lvl="1"/>
            <a:r>
              <a:rPr lang="en-US" dirty="0" smtClean="0"/>
              <a:t>Step Name</a:t>
            </a:r>
          </a:p>
          <a:p>
            <a:pPr lvl="1"/>
            <a:r>
              <a:rPr lang="en-US" dirty="0" smtClean="0"/>
              <a:t>Outcome</a:t>
            </a:r>
          </a:p>
          <a:p>
            <a:pPr lvl="1"/>
            <a:r>
              <a:rPr lang="en-US" dirty="0" smtClean="0"/>
              <a:t>Selection, Action, Input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06214"/>
            <a:ext cx="9234535" cy="15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19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388"/>
            <a:ext cx="95631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1897" y="1884080"/>
            <a:ext cx="1290032" cy="524141"/>
          </a:xfrm>
          <a:prstGeom prst="rect">
            <a:avLst/>
          </a:prstGeom>
          <a:noFill/>
          <a:ln w="19050">
            <a:solidFill>
              <a:srgbClr val="FF0000"/>
            </a:solidFill>
          </a:ln>
        </p:spPr>
        <p:txBody>
          <a:bodyPr wrap="square" rtlCol="0">
            <a:spAutoFit/>
          </a:bodyPr>
          <a:lstStyle/>
          <a:p>
            <a:endParaRPr lang="en-US" sz="1600" dirty="0"/>
          </a:p>
        </p:txBody>
      </p:sp>
    </p:spTree>
    <p:extLst>
      <p:ext uri="{BB962C8B-B14F-4D97-AF65-F5344CB8AC3E}">
        <p14:creationId xmlns:p14="http://schemas.microsoft.com/office/powerpoint/2010/main" val="40066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0" t="22424" r="6177"/>
          <a:stretch/>
        </p:blipFill>
        <p:spPr bwMode="auto">
          <a:xfrm>
            <a:off x="0" y="1414274"/>
            <a:ext cx="9144000" cy="499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897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2" y="1348629"/>
            <a:ext cx="9042537" cy="38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839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85048"/>
            <a:ext cx="78771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0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Repository</a:t>
            </a:r>
            <a:endParaRPr lang="en-US" dirty="0"/>
          </a:p>
        </p:txBody>
      </p:sp>
      <p:sp>
        <p:nvSpPr>
          <p:cNvPr id="3" name="Content Placeholder 2"/>
          <p:cNvSpPr>
            <a:spLocks noGrp="1"/>
          </p:cNvSpPr>
          <p:nvPr>
            <p:ph idx="1"/>
          </p:nvPr>
        </p:nvSpPr>
        <p:spPr/>
        <p:txBody>
          <a:bodyPr/>
          <a:lstStyle/>
          <a:p>
            <a:r>
              <a:rPr lang="en-US" dirty="0"/>
              <a:t>Allows for full data management</a:t>
            </a:r>
          </a:p>
          <a:p>
            <a:r>
              <a:rPr lang="en-US" dirty="0"/>
              <a:t>Controlled access for collaboration</a:t>
            </a:r>
          </a:p>
          <a:p>
            <a:r>
              <a:rPr lang="en-US" dirty="0"/>
              <a:t>File attachments</a:t>
            </a:r>
          </a:p>
          <a:p>
            <a:r>
              <a:rPr lang="en-US" dirty="0"/>
              <a:t>Paper attachments</a:t>
            </a:r>
          </a:p>
          <a:p>
            <a:r>
              <a:rPr lang="en-US" dirty="0"/>
              <a:t>Great for secondary analyses</a:t>
            </a:r>
          </a:p>
          <a:p>
            <a:endParaRPr lang="en-US" dirty="0"/>
          </a:p>
        </p:txBody>
      </p:sp>
    </p:spTree>
    <p:extLst>
      <p:ext uri="{BB962C8B-B14F-4D97-AF65-F5344CB8AC3E}">
        <p14:creationId xmlns:p14="http://schemas.microsoft.com/office/powerpoint/2010/main" val="2022869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54" y="1293720"/>
            <a:ext cx="8708092" cy="435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257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68" y="922525"/>
            <a:ext cx="8008264" cy="538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849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47" y="928128"/>
            <a:ext cx="8530507" cy="527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179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00" y="857252"/>
            <a:ext cx="8569401" cy="44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394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904875"/>
            <a:ext cx="88106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997673"/>
            <a:ext cx="1714500" cy="14573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280" y="4997673"/>
            <a:ext cx="1704975" cy="14573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581" y="4997673"/>
            <a:ext cx="1771650" cy="14859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566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Custom fields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3005750"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smtClean="0"/>
              <a:t>Add, set and view custom data through web services.</a:t>
            </a:r>
            <a:endParaRPr lang="en-US" sz="2400" dirty="0"/>
          </a:p>
        </p:txBody>
      </p:sp>
    </p:spTree>
    <p:extLst>
      <p:ext uri="{BB962C8B-B14F-4D97-AF65-F5344CB8AC3E}">
        <p14:creationId xmlns:p14="http://schemas.microsoft.com/office/powerpoint/2010/main" val="3793563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49" b="1015"/>
          <a:stretch/>
        </p:blipFill>
        <p:spPr bwMode="auto">
          <a:xfrm>
            <a:off x="99542" y="375963"/>
            <a:ext cx="8944917" cy="610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610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cap="all" smtClean="0"/>
              <a:t>Add Custom Field</a:t>
            </a:r>
            <a:endParaRPr lang="en-US" sz="4000" b="1" cap="all"/>
          </a:p>
        </p:txBody>
      </p:sp>
      <p:sp>
        <p:nvSpPr>
          <p:cNvPr id="3" name="Content Placeholder 2"/>
          <p:cNvSpPr>
            <a:spLocks noGrp="1"/>
          </p:cNvSpPr>
          <p:nvPr>
            <p:ph idx="1"/>
          </p:nvPr>
        </p:nvSpPr>
        <p:spPr>
          <a:xfrm>
            <a:off x="457200" y="1247133"/>
            <a:ext cx="8229600" cy="4525963"/>
          </a:xfrm>
        </p:spPr>
        <p:txBody>
          <a:bodyPr/>
          <a:lstStyle/>
          <a:p>
            <a:r>
              <a:rPr lang="en-US" dirty="0" smtClean="0"/>
              <a:t>Either through UI or Web Service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5" y="1915438"/>
            <a:ext cx="3483508" cy="42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31503" y="2084395"/>
            <a:ext cx="5530232" cy="3631763"/>
          </a:xfrm>
          <a:prstGeom prst="rect">
            <a:avLst/>
          </a:prstGeom>
          <a:noFill/>
        </p:spPr>
        <p:txBody>
          <a:bodyPr wrap="none" rtlCol="0">
            <a:spAutoFit/>
          </a:bodyPr>
          <a:lstStyle/>
          <a:p>
            <a:r>
              <a:rPr lang="en-US" sz="1600"/>
              <a:t>java -jar dist/datashop-webservices.jar </a:t>
            </a:r>
            <a:r>
              <a:rPr lang="en-US" sz="1600" smtClean="0"/>
              <a:t>file cf_add.xml </a:t>
            </a:r>
          </a:p>
          <a:p>
            <a:r>
              <a:rPr lang="en-US" sz="1600"/>
              <a:t> </a:t>
            </a:r>
            <a:r>
              <a:rPr lang="en-US" sz="1600" smtClean="0"/>
              <a:t>   "http</a:t>
            </a:r>
            <a:r>
              <a:rPr lang="en-US" sz="1600"/>
              <a:t>://</a:t>
            </a:r>
            <a:r>
              <a:rPr lang="en-US" sz="1600" smtClean="0"/>
              <a:t>localhost:8080/services/datasets/1/customfields/add"</a:t>
            </a:r>
          </a:p>
          <a:p>
            <a:endParaRPr lang="en-US" smtClean="0"/>
          </a:p>
          <a:p>
            <a:r>
              <a:rPr lang="en-US" smtClean="0"/>
              <a:t>&lt;?</a:t>
            </a:r>
            <a:r>
              <a:rPr lang="en-US"/>
              <a:t>xml version="1.0" encoding="UTF-8"?&gt;</a:t>
            </a:r>
          </a:p>
          <a:p>
            <a:r>
              <a:rPr lang="en-US"/>
              <a:t>&lt;pslc_datashop_message&gt;</a:t>
            </a:r>
          </a:p>
          <a:p>
            <a:r>
              <a:rPr lang="en-US"/>
              <a:t>        &lt;custom_field&gt;</a:t>
            </a:r>
          </a:p>
          <a:p>
            <a:r>
              <a:rPr lang="en-US"/>
              <a:t>                &lt;</a:t>
            </a:r>
            <a:r>
              <a:rPr lang="en-US" smtClean="0"/>
              <a:t>name&gt;bkt1&lt;/</a:t>
            </a:r>
            <a:r>
              <a:rPr lang="en-US"/>
              <a:t>name&gt;</a:t>
            </a:r>
          </a:p>
          <a:p>
            <a:r>
              <a:rPr lang="en-US"/>
              <a:t>                &lt;</a:t>
            </a:r>
            <a:r>
              <a:rPr lang="en-US" smtClean="0"/>
              <a:t>description&gt;blah blah&lt;/</a:t>
            </a:r>
            <a:r>
              <a:rPr lang="en-US"/>
              <a:t>description&gt;</a:t>
            </a:r>
          </a:p>
          <a:p>
            <a:r>
              <a:rPr lang="en-US"/>
              <a:t>                &lt;type&gt;number&lt;/type&gt;</a:t>
            </a:r>
          </a:p>
          <a:p>
            <a:r>
              <a:rPr lang="en-US"/>
              <a:t>                &lt;level&gt;transaction&lt;/level&gt;</a:t>
            </a:r>
          </a:p>
          <a:p>
            <a:r>
              <a:rPr lang="en-US"/>
              <a:t>        &lt;/custom_field&gt;</a:t>
            </a:r>
          </a:p>
          <a:p>
            <a:r>
              <a:rPr lang="en-US"/>
              <a:t>&lt;/pslc_datashop_message&gt;</a:t>
            </a:r>
          </a:p>
          <a:p>
            <a:endParaRPr lang="en-US"/>
          </a:p>
        </p:txBody>
      </p:sp>
    </p:spTree>
    <p:extLst>
      <p:ext uri="{BB962C8B-B14F-4D97-AF65-F5344CB8AC3E}">
        <p14:creationId xmlns:p14="http://schemas.microsoft.com/office/powerpoint/2010/main" val="31112241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Hands-on</a:t>
            </a:r>
            <a:endParaRPr lang="en-US" dirty="0"/>
          </a:p>
        </p:txBody>
      </p:sp>
      <p:sp>
        <p:nvSpPr>
          <p:cNvPr id="3" name="Text Placeholder 2"/>
          <p:cNvSpPr>
            <a:spLocks noGrp="1"/>
          </p:cNvSpPr>
          <p:nvPr>
            <p:ph type="body" idx="1"/>
          </p:nvPr>
        </p:nvSpPr>
        <p:spPr/>
        <p:txBody>
          <a:bodyPr/>
          <a:lstStyle/>
          <a:p>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72509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smtClean="0"/>
              <a:t>Learn how to get started, analyze cog models, or try out the categorization</a:t>
            </a:r>
            <a:endParaRPr lang="en-US" sz="2400" dirty="0"/>
          </a:p>
        </p:txBody>
      </p:sp>
    </p:spTree>
    <p:extLst>
      <p:ext uri="{BB962C8B-B14F-4D97-AF65-F5344CB8AC3E}">
        <p14:creationId xmlns:p14="http://schemas.microsoft.com/office/powerpoint/2010/main" val="3796524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Hands-on</a:t>
            </a:r>
            <a:endParaRPr lang="en-US" dirty="0"/>
          </a:p>
        </p:txBody>
      </p:sp>
      <p:sp>
        <p:nvSpPr>
          <p:cNvPr id="5" name="Content Placeholder 4"/>
          <p:cNvSpPr>
            <a:spLocks noGrp="1"/>
          </p:cNvSpPr>
          <p:nvPr>
            <p:ph idx="1"/>
          </p:nvPr>
        </p:nvSpPr>
        <p:spPr/>
        <p:txBody>
          <a:bodyPr>
            <a:normAutofit lnSpcReduction="10000"/>
          </a:bodyPr>
          <a:lstStyle/>
          <a:p>
            <a:r>
              <a:rPr lang="en-US" dirty="0" smtClean="0"/>
              <a:t>Creating an account</a:t>
            </a:r>
          </a:p>
          <a:p>
            <a:r>
              <a:rPr lang="en-US" dirty="0" smtClean="0"/>
              <a:t>Export formats</a:t>
            </a:r>
          </a:p>
          <a:p>
            <a:r>
              <a:rPr lang="en-US" dirty="0" smtClean="0"/>
              <a:t>Exploring research goals</a:t>
            </a:r>
          </a:p>
          <a:p>
            <a:r>
              <a:rPr lang="en-US" dirty="0" smtClean="0"/>
              <a:t>Try a tool</a:t>
            </a:r>
          </a:p>
          <a:p>
            <a:pPr lvl="1"/>
            <a:r>
              <a:rPr lang="en-US" dirty="0" smtClean="0"/>
              <a:t>Learning curve analysis</a:t>
            </a:r>
          </a:p>
          <a:p>
            <a:pPr lvl="1"/>
            <a:r>
              <a:rPr lang="en-US" dirty="0" smtClean="0"/>
              <a:t>Performance Profiler</a:t>
            </a:r>
          </a:p>
          <a:p>
            <a:r>
              <a:rPr lang="en-US" dirty="0" smtClean="0"/>
              <a:t>Importing data</a:t>
            </a:r>
          </a:p>
          <a:p>
            <a:r>
              <a:rPr lang="en-US" dirty="0" smtClean="0"/>
              <a:t>Web services</a:t>
            </a:r>
            <a:endParaRPr lang="en-US" dirty="0"/>
          </a:p>
        </p:txBody>
      </p:sp>
    </p:spTree>
    <p:extLst>
      <p:ext uri="{BB962C8B-B14F-4D97-AF65-F5344CB8AC3E}">
        <p14:creationId xmlns:p14="http://schemas.microsoft.com/office/powerpoint/2010/main" val="3164338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a:t>
            </a:r>
            <a:endParaRPr lang="en-US" dirty="0"/>
          </a:p>
        </p:txBody>
      </p:sp>
      <p:sp>
        <p:nvSpPr>
          <p:cNvPr id="3" name="Content Placeholder 2"/>
          <p:cNvSpPr>
            <a:spLocks noGrp="1"/>
          </p:cNvSpPr>
          <p:nvPr>
            <p:ph idx="1"/>
          </p:nvPr>
        </p:nvSpPr>
        <p:spPr>
          <a:xfrm>
            <a:off x="4341137" y="1482725"/>
            <a:ext cx="4246212" cy="4525963"/>
          </a:xfrm>
        </p:spPr>
        <p:txBody>
          <a:bodyPr>
            <a:normAutofit/>
          </a:bodyPr>
          <a:lstStyle/>
          <a:p>
            <a:r>
              <a:rPr lang="en-US" sz="2400" dirty="0"/>
              <a:t> Knowledge component model analysis with learning curves</a:t>
            </a:r>
          </a:p>
          <a:p>
            <a:endParaRPr lang="en-US" sz="2400" dirty="0"/>
          </a:p>
          <a:p>
            <a:r>
              <a:rPr lang="en-US" sz="2400" dirty="0"/>
              <a:t> Learning curve point decomposition</a:t>
            </a:r>
          </a:p>
        </p:txBody>
      </p:sp>
      <p:pic>
        <p:nvPicPr>
          <p:cNvPr id="4" name="Picture 102" descr="2009-11-12_152110.png"/>
          <p:cNvPicPr>
            <a:picLocks noChangeAspect="1"/>
          </p:cNvPicPr>
          <p:nvPr/>
        </p:nvPicPr>
        <p:blipFill>
          <a:blip r:embed="rId2" cstate="print">
            <a:extLst>
              <a:ext uri="{28A0092B-C50C-407E-A947-70E740481C1C}">
                <a14:useLocalDpi xmlns:a14="http://schemas.microsoft.com/office/drawing/2010/main" val="0"/>
              </a:ext>
            </a:extLst>
          </a:blip>
          <a:srcRect t="4192" r="7416" b="11281"/>
          <a:stretch>
            <a:fillRect/>
          </a:stretch>
        </p:blipFill>
        <p:spPr>
          <a:xfrm>
            <a:off x="373063" y="1360488"/>
            <a:ext cx="3394075" cy="4648200"/>
          </a:xfrm>
          <a:prstGeom prst="rect">
            <a:avLst/>
          </a:prstGeom>
          <a:noFill/>
        </p:spPr>
      </p:pic>
    </p:spTree>
    <p:extLst>
      <p:ext uri="{BB962C8B-B14F-4D97-AF65-F5344CB8AC3E}">
        <p14:creationId xmlns:p14="http://schemas.microsoft.com/office/powerpoint/2010/main" val="1373299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noFill/>
          </a:ln>
        </p:spPr>
        <p:txBody>
          <a:bodyPr/>
          <a:lstStyle/>
          <a:p>
            <a:r>
              <a:rPr lang="en-US" dirty="0" smtClean="0">
                <a:solidFill>
                  <a:schemeClr val="bg1"/>
                </a:solidFill>
              </a:rPr>
              <a:t>PREVIOUS SLIDES</a:t>
            </a:r>
            <a:endParaRPr lang="en-US" dirty="0">
              <a:solidFill>
                <a:schemeClr val="bg1"/>
              </a:solidFill>
            </a:endParaRPr>
          </a:p>
        </p:txBody>
      </p:sp>
    </p:spTree>
    <p:extLst>
      <p:ext uri="{BB962C8B-B14F-4D97-AF65-F5344CB8AC3E}">
        <p14:creationId xmlns:p14="http://schemas.microsoft.com/office/powerpoint/2010/main" val="1482799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408222"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 Let us know what you need!</a:t>
            </a:r>
          </a:p>
        </p:txBody>
      </p:sp>
      <p:sp>
        <p:nvSpPr>
          <p:cNvPr id="11" name="Rectangle 10"/>
          <p:cNvSpPr/>
          <p:nvPr/>
        </p:nvSpPr>
        <p:spPr>
          <a:xfrm>
            <a:off x="0" y="2096429"/>
            <a:ext cx="9144000" cy="2352740"/>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None/>
            </a:pPr>
            <a:r>
              <a:rPr lang="en-US" sz="2000" dirty="0" smtClean="0"/>
              <a:t>Feature Request wiki is available here:</a:t>
            </a:r>
          </a:p>
          <a:p>
            <a:pPr lvl="1">
              <a:buNone/>
            </a:pPr>
            <a:endParaRPr lang="en-US" sz="2000" dirty="0" smtClean="0"/>
          </a:p>
          <a:p>
            <a:pPr lvl="1">
              <a:buNone/>
            </a:pPr>
            <a:r>
              <a:rPr lang="en-US" sz="2000" dirty="0" smtClean="0"/>
              <a:t>http://www.learnlab.org/research/wiki/index.php/DataShop_Feature_Wish_List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Importing into DataShop</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299580"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317687"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Types of Imports</a:t>
            </a:r>
            <a:endParaRPr lang="en-US" dirty="0"/>
          </a:p>
        </p:txBody>
      </p:sp>
      <p:sp>
        <p:nvSpPr>
          <p:cNvPr id="11" name="Content Placeholder 2"/>
          <p:cNvSpPr txBox="1">
            <a:spLocks/>
          </p:cNvSpPr>
          <p:nvPr/>
        </p:nvSpPr>
        <p:spPr>
          <a:xfrm>
            <a:off x="457200" y="1600200"/>
            <a:ext cx="8686800" cy="4525963"/>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Flat File – Tab delimited</a:t>
            </a:r>
            <a:r>
              <a:rPr kumimoji="0" lang="en-US" sz="2800" b="0" i="0" u="none" strike="noStrike" kern="1200" cap="none" spc="0" normalizeH="0" noProof="0" dirty="0" smtClean="0">
                <a:ln>
                  <a:noFill/>
                </a:ln>
                <a:solidFill>
                  <a:schemeClr val="tx1">
                    <a:tint val="75000"/>
                  </a:schemeClr>
                </a:solidFill>
                <a:effectLst/>
                <a:uLnTx/>
                <a:uFillTx/>
                <a:latin typeface="+mn-lt"/>
                <a:ea typeface="+mn-ea"/>
                <a:cs typeface="+mn-cs"/>
              </a:rPr>
              <a:t> file</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XML – follows the tutor message format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Logging Libraries (Java, Flash)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Custom Import (Carnegie Learning)</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Exporting Data</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290527"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 Placeholder 9"/>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2819990"/>
            <a:ext cx="2366161" cy="584775"/>
          </a:xfrm>
          <a:prstGeom prst="rect">
            <a:avLst/>
          </a:prstGeom>
        </p:spPr>
        <p:txBody>
          <a:bodyPr wrap="none">
            <a:spAutoFit/>
          </a:bodyPr>
          <a:lstStyle/>
          <a:p>
            <a:r>
              <a:rPr lang="en-US" sz="3200" dirty="0" smtClean="0"/>
              <a:t>Student-Step</a:t>
            </a:r>
            <a:endParaRPr lang="en-US" sz="3200" dirty="0"/>
          </a:p>
        </p:txBody>
      </p:sp>
      <p:sp>
        <p:nvSpPr>
          <p:cNvPr id="7" name="Rectangle 6"/>
          <p:cNvSpPr/>
          <p:nvPr/>
        </p:nvSpPr>
        <p:spPr>
          <a:xfrm>
            <a:off x="200025" y="4561226"/>
            <a:ext cx="3030830" cy="584775"/>
          </a:xfrm>
          <a:prstGeom prst="rect">
            <a:avLst/>
          </a:prstGeom>
        </p:spPr>
        <p:txBody>
          <a:bodyPr wrap="none">
            <a:spAutoFit/>
          </a:bodyPr>
          <a:lstStyle/>
          <a:p>
            <a:r>
              <a:rPr lang="en-US" sz="3200" dirty="0" smtClean="0"/>
              <a:t>Student-Problem</a:t>
            </a:r>
            <a:endParaRPr lang="en-US" sz="3200" dirty="0"/>
          </a:p>
        </p:txBody>
      </p:sp>
      <p:sp>
        <p:nvSpPr>
          <p:cNvPr id="26" name="Rectangle 25"/>
          <p:cNvSpPr/>
          <p:nvPr/>
        </p:nvSpPr>
        <p:spPr>
          <a:xfrm>
            <a:off x="200025" y="1078754"/>
            <a:ext cx="2103268" cy="584775"/>
          </a:xfrm>
          <a:prstGeom prst="rect">
            <a:avLst/>
          </a:prstGeom>
        </p:spPr>
        <p:txBody>
          <a:bodyPr wrap="none">
            <a:spAutoFit/>
          </a:bodyPr>
          <a:lstStyle/>
          <a:p>
            <a:r>
              <a:rPr lang="en-US" sz="3200" dirty="0" smtClean="0"/>
              <a:t>Transaction</a:t>
            </a:r>
            <a:endParaRPr lang="en-US" sz="3200" dirty="0"/>
          </a:p>
        </p:txBody>
      </p:sp>
      <p:sp>
        <p:nvSpPr>
          <p:cNvPr id="27" name="Rectangle 26"/>
          <p:cNvSpPr/>
          <p:nvPr/>
        </p:nvSpPr>
        <p:spPr>
          <a:xfrm>
            <a:off x="882777" y="1641595"/>
            <a:ext cx="7831455" cy="1200329"/>
          </a:xfrm>
          <a:prstGeom prst="rect">
            <a:avLst/>
          </a:prstGeom>
        </p:spPr>
        <p:txBody>
          <a:bodyPr wrap="square">
            <a:spAutoFit/>
          </a:bodyPr>
          <a:lstStyle/>
          <a:p>
            <a:r>
              <a:rPr lang="en-US" sz="2400" i="1" dirty="0" smtClean="0">
                <a:solidFill>
                  <a:srgbClr val="000000"/>
                </a:solidFill>
              </a:rPr>
              <a:t>Export &gt; By Transaction</a:t>
            </a:r>
            <a:r>
              <a:rPr lang="en-US" sz="2400" dirty="0" smtClean="0">
                <a:solidFill>
                  <a:srgbClr val="000000"/>
                </a:solidFill>
              </a:rPr>
              <a:t>.</a:t>
            </a:r>
          </a:p>
          <a:p>
            <a:r>
              <a:rPr lang="en-US" sz="2400" dirty="0" smtClean="0">
                <a:solidFill>
                  <a:srgbClr val="000000"/>
                </a:solidFill>
              </a:rPr>
              <a:t>Data at the finest level of granularity possible—the level at which it was logged.</a:t>
            </a:r>
          </a:p>
        </p:txBody>
      </p:sp>
      <p:sp>
        <p:nvSpPr>
          <p:cNvPr id="28" name="Rectangle 27"/>
          <p:cNvSpPr/>
          <p:nvPr/>
        </p:nvSpPr>
        <p:spPr>
          <a:xfrm>
            <a:off x="882777" y="3382831"/>
            <a:ext cx="7831455" cy="1200329"/>
          </a:xfrm>
          <a:prstGeom prst="rect">
            <a:avLst/>
          </a:prstGeom>
        </p:spPr>
        <p:txBody>
          <a:bodyPr wrap="square">
            <a:spAutoFit/>
          </a:bodyPr>
          <a:lstStyle/>
          <a:p>
            <a:r>
              <a:rPr lang="en-US" sz="2400" i="1" dirty="0" smtClean="0"/>
              <a:t>Export &gt; By Student-Step</a:t>
            </a:r>
            <a:r>
              <a:rPr lang="en-US" sz="2400" dirty="0" smtClean="0"/>
              <a:t>.</a:t>
            </a:r>
          </a:p>
          <a:p>
            <a:r>
              <a:rPr lang="en-US" sz="2400" dirty="0" smtClean="0"/>
              <a:t>Data aggregated by student-step: each row represents a student attempting to complete a step.</a:t>
            </a:r>
          </a:p>
        </p:txBody>
      </p:sp>
      <p:sp>
        <p:nvSpPr>
          <p:cNvPr id="29" name="Rectangle 28"/>
          <p:cNvSpPr/>
          <p:nvPr/>
        </p:nvSpPr>
        <p:spPr>
          <a:xfrm>
            <a:off x="882777" y="5124069"/>
            <a:ext cx="8098155" cy="1200329"/>
          </a:xfrm>
          <a:prstGeom prst="rect">
            <a:avLst/>
          </a:prstGeom>
        </p:spPr>
        <p:txBody>
          <a:bodyPr wrap="square">
            <a:spAutoFit/>
          </a:bodyPr>
          <a:lstStyle/>
          <a:p>
            <a:r>
              <a:rPr lang="en-US" sz="2400" i="1" dirty="0" smtClean="0"/>
              <a:t>Export &gt; By Student-Problem</a:t>
            </a:r>
            <a:r>
              <a:rPr lang="en-US" sz="2400" dirty="0" smtClean="0"/>
              <a:t>.</a:t>
            </a:r>
          </a:p>
          <a:p>
            <a:r>
              <a:rPr lang="en-US" sz="2400" dirty="0" smtClean="0"/>
              <a:t>Data aggregated by student and problem, describing unique problems students have engaged in.</a:t>
            </a:r>
          </a:p>
        </p:txBody>
      </p:sp>
      <p:sp>
        <p:nvSpPr>
          <p:cNvPr id="58" name="Title 1"/>
          <p:cNvSpPr>
            <a:spLocks noGrp="1"/>
          </p:cNvSpPr>
          <p:nvPr>
            <p:ph type="title"/>
          </p:nvPr>
        </p:nvSpPr>
        <p:spPr>
          <a:xfrm>
            <a:off x="457200" y="274638"/>
            <a:ext cx="8229600" cy="1143000"/>
          </a:xfrm>
        </p:spPr>
        <p:txBody>
          <a:bodyPr/>
          <a:lstStyle/>
          <a:p>
            <a:r>
              <a:rPr lang="en-US" dirty="0" smtClean="0"/>
              <a:t>3 data formats for exporting</a:t>
            </a:r>
            <a:endParaRPr lang="en-US" dirty="0"/>
          </a:p>
        </p:txBody>
      </p:sp>
      <p:grpSp>
        <p:nvGrpSpPr>
          <p:cNvPr id="59"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242632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2353901"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3 data formats for exporting</a:t>
            </a:r>
            <a:endParaRPr lang="en-US" dirty="0"/>
          </a:p>
        </p:txBody>
      </p:sp>
      <p:sp>
        <p:nvSpPr>
          <p:cNvPr id="15" name="Content Placeholder 2"/>
          <p:cNvSpPr>
            <a:spLocks noGrp="1"/>
          </p:cNvSpPr>
          <p:nvPr>
            <p:ph idx="1"/>
          </p:nvPr>
        </p:nvSpPr>
        <p:spPr>
          <a:xfrm>
            <a:off x="457200" y="1600200"/>
            <a:ext cx="8229600" cy="4525963"/>
          </a:xfrm>
        </p:spPr>
        <p:txBody>
          <a:bodyPr>
            <a:normAutofit lnSpcReduction="10000"/>
          </a:bodyPr>
          <a:lstStyle/>
          <a:p>
            <a:r>
              <a:rPr lang="en-US" dirty="0" smtClean="0"/>
              <a:t>Choosing a format depends on your analysis</a:t>
            </a:r>
          </a:p>
          <a:p>
            <a:pPr lvl="1"/>
            <a:r>
              <a:rPr lang="en-US" dirty="0" smtClean="0"/>
              <a:t>Do you want to examine the time students took after hints or incorrect attempts?</a:t>
            </a:r>
          </a:p>
          <a:p>
            <a:pPr lvl="1"/>
            <a:r>
              <a:rPr lang="en-US" dirty="0" smtClean="0"/>
              <a:t>Do you want to find difficult problems or steps in a curriculum?</a:t>
            </a:r>
          </a:p>
          <a:p>
            <a:pPr lvl="1"/>
            <a:r>
              <a:rPr lang="en-US" dirty="0" smtClean="0"/>
              <a:t>Do you want to find time on steps when first attempt was correct vs. time on steps when first attempt was incorrect?</a:t>
            </a:r>
          </a:p>
          <a:p>
            <a:pPr lvl="1"/>
            <a:r>
              <a:rPr lang="en-US" dirty="0" smtClean="0"/>
              <a:t>Do you want to look at student responses and feedback given?</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225431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Places to export</a:t>
            </a:r>
            <a:endParaRPr lang="en-US" dirty="0"/>
          </a:p>
        </p:txBody>
      </p:sp>
      <p:sp>
        <p:nvSpPr>
          <p:cNvPr id="15" name="Content Placeholder 2"/>
          <p:cNvSpPr>
            <a:spLocks noGrp="1"/>
          </p:cNvSpPr>
          <p:nvPr>
            <p:ph idx="1"/>
          </p:nvPr>
        </p:nvSpPr>
        <p:spPr>
          <a:xfrm>
            <a:off x="457200" y="1600200"/>
            <a:ext cx="8229600" cy="4525963"/>
          </a:xfrm>
        </p:spPr>
        <p:txBody>
          <a:bodyPr/>
          <a:lstStyle/>
          <a:p>
            <a:r>
              <a:rPr lang="en-US" dirty="0" smtClean="0"/>
              <a:t>From the web application</a:t>
            </a:r>
          </a:p>
          <a:p>
            <a:r>
              <a:rPr lang="en-US" dirty="0" smtClean="0"/>
              <a:t>From web services</a:t>
            </a:r>
          </a:p>
          <a:p>
            <a:pPr lvl="1"/>
            <a:endParaRPr lang="en-US" dirty="0"/>
          </a:p>
        </p:txBody>
      </p:sp>
      <p:sp>
        <p:nvSpPr>
          <p:cNvPr id="16" name="Rectangle 15"/>
          <p:cNvSpPr/>
          <p:nvPr/>
        </p:nvSpPr>
        <p:spPr>
          <a:xfrm>
            <a:off x="1044053" y="3429000"/>
            <a:ext cx="7663218" cy="1384995"/>
          </a:xfrm>
          <a:prstGeom prst="rect">
            <a:avLst/>
          </a:prstGeom>
        </p:spPr>
        <p:txBody>
          <a:bodyPr wrap="square">
            <a:spAutoFit/>
          </a:bodyPr>
          <a:lstStyle/>
          <a:p>
            <a:r>
              <a:rPr lang="en-US" sz="2800" dirty="0" smtClean="0"/>
              <a:t>How can I programmatically retrieve data from DataShop? (And later, store the results of analyses back to DataShop.)</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2372008"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Places to export</a:t>
            </a:r>
            <a:endParaRPr lang="en-US" dirty="0"/>
          </a:p>
        </p:txBody>
      </p:sp>
      <p:sp>
        <p:nvSpPr>
          <p:cNvPr id="15" name="Content Placeholder 2"/>
          <p:cNvSpPr>
            <a:spLocks noGrp="1"/>
          </p:cNvSpPr>
          <p:nvPr>
            <p:ph idx="1"/>
          </p:nvPr>
        </p:nvSpPr>
        <p:spPr>
          <a:xfrm>
            <a:off x="457200" y="1600200"/>
            <a:ext cx="8229600" cy="4525963"/>
          </a:xfrm>
        </p:spPr>
        <p:txBody>
          <a:bodyPr/>
          <a:lstStyle/>
          <a:p>
            <a:r>
              <a:rPr lang="en-US" dirty="0" smtClean="0"/>
              <a:t>From the web application:</a:t>
            </a:r>
          </a:p>
          <a:p>
            <a:pPr lvl="1"/>
            <a:r>
              <a:rPr lang="en-US" dirty="0" smtClean="0"/>
              <a:t>Export &gt; By transaction</a:t>
            </a:r>
          </a:p>
          <a:p>
            <a:pPr lvl="1"/>
            <a:r>
              <a:rPr lang="en-US" dirty="0" smtClean="0"/>
              <a:t>Export &gt; By student-step</a:t>
            </a:r>
          </a:p>
          <a:p>
            <a:pPr lvl="1"/>
            <a:r>
              <a:rPr lang="en-US" dirty="0" smtClean="0"/>
              <a:t>Export &gt; By student-problem</a:t>
            </a:r>
          </a:p>
          <a:p>
            <a:pPr lvl="1"/>
            <a:r>
              <a:rPr lang="en-US" dirty="0" smtClean="0"/>
              <a:t>Dataset Info &gt; KC Models</a:t>
            </a:r>
          </a:p>
          <a:p>
            <a:pPr lvl="1"/>
            <a:r>
              <a:rPr lang="en-US" dirty="0" smtClean="0"/>
              <a:t>Dataset Info &gt; Problem Breakdown</a:t>
            </a:r>
          </a:p>
          <a:p>
            <a:pPr lvl="1"/>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60" y="850567"/>
            <a:ext cx="8307421" cy="570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3137" y="200883"/>
            <a:ext cx="5279863" cy="523220"/>
          </a:xfrm>
          <a:prstGeom prst="rect">
            <a:avLst/>
          </a:prstGeom>
        </p:spPr>
        <p:txBody>
          <a:bodyPr wrap="square">
            <a:spAutoFit/>
          </a:bodyPr>
          <a:lstStyle/>
          <a:p>
            <a:pPr marL="103188" lvl="1"/>
            <a:r>
              <a:rPr lang="en-US" sz="2800" dirty="0" smtClean="0"/>
              <a:t>Export &gt; By transaction</a:t>
            </a:r>
          </a:p>
        </p:txBody>
      </p:sp>
      <p:sp>
        <p:nvSpPr>
          <p:cNvPr id="4" name="TextBox 3"/>
          <p:cNvSpPr txBox="1"/>
          <p:nvPr/>
        </p:nvSpPr>
        <p:spPr>
          <a:xfrm>
            <a:off x="5158028" y="2614365"/>
            <a:ext cx="1838484" cy="1477328"/>
          </a:xfrm>
          <a:prstGeom prst="rect">
            <a:avLst/>
          </a:prstGeom>
          <a:solidFill>
            <a:schemeClr val="bg1">
              <a:alpha val="75000"/>
            </a:schemeClr>
          </a:solidFill>
          <a:ln w="19050">
            <a:solidFill>
              <a:srgbClr val="FF0000"/>
            </a:solidFill>
          </a:ln>
        </p:spPr>
        <p:txBody>
          <a:bodyPr wrap="square" rtlCol="0">
            <a:spAutoFit/>
          </a:bodyPr>
          <a:lstStyle/>
          <a:p>
            <a:r>
              <a:rPr lang="en-US" dirty="0" smtClean="0"/>
              <a:t>Look for the green check to see if that sample can be exported quickly</a:t>
            </a:r>
            <a:endParaRPr lang="en-US" dirty="0"/>
          </a:p>
        </p:txBody>
      </p:sp>
      <p:cxnSp>
        <p:nvCxnSpPr>
          <p:cNvPr id="5" name="Straight Arrow Connector 4"/>
          <p:cNvCxnSpPr>
            <a:stCxn id="4" idx="1"/>
          </p:cNvCxnSpPr>
          <p:nvPr/>
        </p:nvCxnSpPr>
        <p:spPr>
          <a:xfrm flipH="1" flipV="1">
            <a:off x="4289888" y="3235250"/>
            <a:ext cx="868140" cy="1121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a:t>
            </a:r>
            <a:endParaRPr lang="en-US" dirty="0"/>
          </a:p>
        </p:txBody>
      </p:sp>
      <p:sp>
        <p:nvSpPr>
          <p:cNvPr id="8" name="Content Placeholder 7"/>
          <p:cNvSpPr>
            <a:spLocks noGrp="1"/>
          </p:cNvSpPr>
          <p:nvPr>
            <p:ph idx="1"/>
          </p:nvPr>
        </p:nvSpPr>
        <p:spPr/>
        <p:txBody>
          <a:bodyPr/>
          <a:lstStyle/>
          <a:p>
            <a:endParaRPr lang="en-US"/>
          </a:p>
        </p:txBody>
      </p:sp>
      <p:sp>
        <p:nvSpPr>
          <p:cNvPr id="6" name="Text Box 2681"/>
          <p:cNvSpPr txBox="1">
            <a:spLocks noChangeArrowheads="1"/>
          </p:cNvSpPr>
          <p:nvPr/>
        </p:nvSpPr>
        <p:spPr bwMode="auto">
          <a:xfrm>
            <a:off x="5199063" y="1598613"/>
            <a:ext cx="37179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200" defTabSz="3762375" eaLnBrk="0" hangingPunct="0">
              <a:defRPr>
                <a:solidFill>
                  <a:schemeClr val="tx1"/>
                </a:solidFill>
                <a:latin typeface="Arial" pitchFamily="34" charset="0"/>
              </a:defRPr>
            </a:lvl1pPr>
            <a:lvl2pPr marL="742950" indent="-285750" defTabSz="3762375" eaLnBrk="0" hangingPunct="0">
              <a:defRPr>
                <a:solidFill>
                  <a:schemeClr val="tx1"/>
                </a:solidFill>
                <a:latin typeface="Arial" pitchFamily="34" charset="0"/>
              </a:defRPr>
            </a:lvl2pPr>
            <a:lvl3pPr marL="1143000" indent="-228600" defTabSz="3762375" eaLnBrk="0" hangingPunct="0">
              <a:defRPr>
                <a:solidFill>
                  <a:schemeClr val="tx1"/>
                </a:solidFill>
                <a:latin typeface="Arial" pitchFamily="34" charset="0"/>
              </a:defRPr>
            </a:lvl3pPr>
            <a:lvl4pPr marL="1600200" indent="-228600" defTabSz="3762375" eaLnBrk="0" hangingPunct="0">
              <a:defRPr>
                <a:solidFill>
                  <a:schemeClr val="tx1"/>
                </a:solidFill>
                <a:latin typeface="Arial" pitchFamily="34" charset="0"/>
              </a:defRPr>
            </a:lvl4pPr>
            <a:lvl5pPr marL="2057400" indent="-228600" defTabSz="3762375" eaLnBrk="0" hangingPunct="0">
              <a:defRPr>
                <a:solidFill>
                  <a:schemeClr val="tx1"/>
                </a:solidFill>
                <a:latin typeface="Arial" pitchFamily="34" charset="0"/>
              </a:defRPr>
            </a:lvl5pPr>
            <a:lvl6pPr marL="2514600" indent="-228600" defTabSz="3762375" eaLnBrk="0" fontAlgn="base" hangingPunct="0">
              <a:spcBef>
                <a:spcPct val="0"/>
              </a:spcBef>
              <a:spcAft>
                <a:spcPct val="0"/>
              </a:spcAft>
              <a:defRPr>
                <a:solidFill>
                  <a:schemeClr val="tx1"/>
                </a:solidFill>
                <a:latin typeface="Arial" pitchFamily="34" charset="0"/>
              </a:defRPr>
            </a:lvl6pPr>
            <a:lvl7pPr marL="2971800" indent="-228600" defTabSz="3762375" eaLnBrk="0" fontAlgn="base" hangingPunct="0">
              <a:spcBef>
                <a:spcPct val="0"/>
              </a:spcBef>
              <a:spcAft>
                <a:spcPct val="0"/>
              </a:spcAft>
              <a:defRPr>
                <a:solidFill>
                  <a:schemeClr val="tx1"/>
                </a:solidFill>
                <a:latin typeface="Arial" pitchFamily="34" charset="0"/>
              </a:defRPr>
            </a:lvl7pPr>
            <a:lvl8pPr marL="3429000" indent="-228600" defTabSz="3762375" eaLnBrk="0" fontAlgn="base" hangingPunct="0">
              <a:spcBef>
                <a:spcPct val="0"/>
              </a:spcBef>
              <a:spcAft>
                <a:spcPct val="0"/>
              </a:spcAft>
              <a:defRPr>
                <a:solidFill>
                  <a:schemeClr val="tx1"/>
                </a:solidFill>
                <a:latin typeface="Arial" pitchFamily="34" charset="0"/>
              </a:defRPr>
            </a:lvl8pPr>
            <a:lvl9pPr marL="3886200" indent="-228600" defTabSz="376237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sz="2000" dirty="0">
                <a:solidFill>
                  <a:srgbClr val="000000"/>
                </a:solidFill>
                <a:latin typeface="+mn-lt"/>
              </a:rPr>
              <a:t> </a:t>
            </a:r>
            <a:r>
              <a:rPr lang="en-US" dirty="0">
                <a:solidFill>
                  <a:srgbClr val="000000"/>
                </a:solidFill>
                <a:latin typeface="+mn-lt"/>
              </a:rPr>
              <a:t>Performance Profiler tool for exploring the data</a:t>
            </a:r>
            <a:endParaRPr lang="en-US" sz="2000" dirty="0">
              <a:solidFill>
                <a:srgbClr val="000000"/>
              </a:solidFill>
              <a:latin typeface="+mn-lt"/>
            </a:endParaRPr>
          </a:p>
        </p:txBody>
      </p:sp>
      <p:sp>
        <p:nvSpPr>
          <p:cNvPr id="7" name="Text Box 2681"/>
          <p:cNvSpPr txBox="1">
            <a:spLocks noChangeArrowheads="1"/>
          </p:cNvSpPr>
          <p:nvPr/>
        </p:nvSpPr>
        <p:spPr bwMode="auto">
          <a:xfrm>
            <a:off x="889000" y="5187950"/>
            <a:ext cx="37179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200" defTabSz="3762375" eaLnBrk="0" hangingPunct="0">
              <a:defRPr>
                <a:solidFill>
                  <a:schemeClr val="tx1"/>
                </a:solidFill>
                <a:latin typeface="Arial" pitchFamily="34" charset="0"/>
              </a:defRPr>
            </a:lvl1pPr>
            <a:lvl2pPr marL="742950" indent="-285750" defTabSz="3762375" eaLnBrk="0" hangingPunct="0">
              <a:defRPr>
                <a:solidFill>
                  <a:schemeClr val="tx1"/>
                </a:solidFill>
                <a:latin typeface="Arial" pitchFamily="34" charset="0"/>
              </a:defRPr>
            </a:lvl2pPr>
            <a:lvl3pPr marL="1143000" indent="-228600" defTabSz="3762375" eaLnBrk="0" hangingPunct="0">
              <a:defRPr>
                <a:solidFill>
                  <a:schemeClr val="tx1"/>
                </a:solidFill>
                <a:latin typeface="Arial" pitchFamily="34" charset="0"/>
              </a:defRPr>
            </a:lvl3pPr>
            <a:lvl4pPr marL="1600200" indent="-228600" defTabSz="3762375" eaLnBrk="0" hangingPunct="0">
              <a:defRPr>
                <a:solidFill>
                  <a:schemeClr val="tx1"/>
                </a:solidFill>
                <a:latin typeface="Arial" pitchFamily="34" charset="0"/>
              </a:defRPr>
            </a:lvl4pPr>
            <a:lvl5pPr marL="2057400" indent="-228600" defTabSz="3762375" eaLnBrk="0" hangingPunct="0">
              <a:defRPr>
                <a:solidFill>
                  <a:schemeClr val="tx1"/>
                </a:solidFill>
                <a:latin typeface="Arial" pitchFamily="34" charset="0"/>
              </a:defRPr>
            </a:lvl5pPr>
            <a:lvl6pPr marL="2514600" indent="-228600" defTabSz="3762375" eaLnBrk="0" fontAlgn="base" hangingPunct="0">
              <a:spcBef>
                <a:spcPct val="0"/>
              </a:spcBef>
              <a:spcAft>
                <a:spcPct val="0"/>
              </a:spcAft>
              <a:defRPr>
                <a:solidFill>
                  <a:schemeClr val="tx1"/>
                </a:solidFill>
                <a:latin typeface="Arial" pitchFamily="34" charset="0"/>
              </a:defRPr>
            </a:lvl6pPr>
            <a:lvl7pPr marL="2971800" indent="-228600" defTabSz="3762375" eaLnBrk="0" fontAlgn="base" hangingPunct="0">
              <a:spcBef>
                <a:spcPct val="0"/>
              </a:spcBef>
              <a:spcAft>
                <a:spcPct val="0"/>
              </a:spcAft>
              <a:defRPr>
                <a:solidFill>
                  <a:schemeClr val="tx1"/>
                </a:solidFill>
                <a:latin typeface="Arial" pitchFamily="34" charset="0"/>
              </a:defRPr>
            </a:lvl7pPr>
            <a:lvl8pPr marL="3429000" indent="-228600" defTabSz="3762375" eaLnBrk="0" fontAlgn="base" hangingPunct="0">
              <a:spcBef>
                <a:spcPct val="0"/>
              </a:spcBef>
              <a:spcAft>
                <a:spcPct val="0"/>
              </a:spcAft>
              <a:defRPr>
                <a:solidFill>
                  <a:schemeClr val="tx1"/>
                </a:solidFill>
                <a:latin typeface="Arial" pitchFamily="34" charset="0"/>
              </a:defRPr>
            </a:lvl8pPr>
            <a:lvl9pPr marL="3886200" indent="-228600" defTabSz="376237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sz="2000" dirty="0">
                <a:solidFill>
                  <a:srgbClr val="000000"/>
                </a:solidFill>
                <a:latin typeface="+mn-lt"/>
              </a:rPr>
              <a:t> </a:t>
            </a:r>
            <a:r>
              <a:rPr lang="en-US" dirty="0">
                <a:solidFill>
                  <a:srgbClr val="000000"/>
                </a:solidFill>
                <a:latin typeface="+mn-lt"/>
              </a:rPr>
              <a:t>Easy knowledge component model creation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57" y="1098312"/>
            <a:ext cx="4938406" cy="289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20"/>
          <a:stretch/>
        </p:blipFill>
        <p:spPr bwMode="auto">
          <a:xfrm>
            <a:off x="4365257" y="3170006"/>
            <a:ext cx="4649011" cy="356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1779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417275"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1" name="Picture 3"/>
          <p:cNvPicPr>
            <a:picLocks noChangeAspect="1" noChangeArrowheads="1"/>
          </p:cNvPicPr>
          <p:nvPr/>
        </p:nvPicPr>
        <p:blipFill>
          <a:blip r:embed="rId3" cstate="print"/>
          <a:srcRect l="23062" t="29333" r="19282" b="53067"/>
          <a:stretch>
            <a:fillRect/>
          </a:stretch>
        </p:blipFill>
        <p:spPr bwMode="auto">
          <a:xfrm>
            <a:off x="339374" y="1581567"/>
            <a:ext cx="8129131" cy="219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export</a:t>
            </a:r>
            <a:endParaRPr lang="en-US" dirty="0"/>
          </a:p>
        </p:txBody>
      </p:sp>
      <p:sp>
        <p:nvSpPr>
          <p:cNvPr id="3" name="Content Placeholder 2"/>
          <p:cNvSpPr>
            <a:spLocks noGrp="1"/>
          </p:cNvSpPr>
          <p:nvPr>
            <p:ph idx="1"/>
          </p:nvPr>
        </p:nvSpPr>
        <p:spPr/>
        <p:txBody>
          <a:bodyPr>
            <a:normAutofit/>
          </a:bodyPr>
          <a:lstStyle/>
          <a:p>
            <a:r>
              <a:rPr lang="en-US" dirty="0" smtClean="0"/>
              <a:t>From web services:</a:t>
            </a:r>
          </a:p>
          <a:p>
            <a:pPr lvl="1"/>
            <a:r>
              <a:rPr lang="en-US" sz="3200" dirty="0" smtClean="0"/>
              <a:t>By transaction</a:t>
            </a:r>
          </a:p>
          <a:p>
            <a:pPr lvl="1"/>
            <a:r>
              <a:rPr lang="en-US" sz="3200" dirty="0" smtClean="0"/>
              <a:t>By student-step</a:t>
            </a:r>
          </a:p>
          <a:p>
            <a:r>
              <a:rPr lang="en-US" dirty="0" smtClean="0"/>
              <a:t>Request only some columns</a:t>
            </a:r>
          </a:p>
          <a:p>
            <a:r>
              <a:rPr lang="en-US" dirty="0" smtClean="0"/>
              <a:t>Request only some rows</a:t>
            </a:r>
          </a:p>
          <a:p>
            <a:endParaRPr lang="en-US" sz="3600" dirty="0"/>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23620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6"/>
            <a:ext cx="8229600" cy="1143000"/>
          </a:xfrm>
        </p:spPr>
        <p:txBody>
          <a:bodyPr/>
          <a:lstStyle/>
          <a:p>
            <a:r>
              <a:rPr lang="en-US" dirty="0" smtClean="0"/>
              <a:t>Export columns</a:t>
            </a:r>
            <a:endParaRPr lang="en-US" dirty="0"/>
          </a:p>
        </p:txBody>
      </p:sp>
      <p:sp>
        <p:nvSpPr>
          <p:cNvPr id="3" name="Content Placeholder 2"/>
          <p:cNvSpPr>
            <a:spLocks noGrp="1"/>
          </p:cNvSpPr>
          <p:nvPr>
            <p:ph idx="1"/>
          </p:nvPr>
        </p:nvSpPr>
        <p:spPr>
          <a:xfrm>
            <a:off x="220980" y="942252"/>
            <a:ext cx="8755380" cy="4525963"/>
          </a:xfrm>
        </p:spPr>
        <p:txBody>
          <a:bodyPr>
            <a:normAutofit/>
          </a:bodyPr>
          <a:lstStyle/>
          <a:p>
            <a:pPr indent="0">
              <a:buNone/>
            </a:pPr>
            <a:r>
              <a:rPr lang="en-US" sz="2800" dirty="0" smtClean="0"/>
              <a:t>Names of columns documented on your cheat sheet:</a:t>
            </a:r>
          </a:p>
          <a:p>
            <a:pPr>
              <a:buNone/>
            </a:pPr>
            <a:endParaRPr lang="en-US" sz="2800" dirty="0" smtClean="0"/>
          </a:p>
          <a:p>
            <a:endParaRPr lang="en-US" sz="2800" dirty="0" smtClean="0"/>
          </a:p>
          <a:p>
            <a:pPr>
              <a:buNone/>
            </a:pPr>
            <a:endParaRPr lang="en-US" sz="4000" dirty="0" smtClean="0"/>
          </a:p>
          <a:p>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480650"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26" name="Picture 2"/>
          <p:cNvPicPr>
            <a:picLocks noChangeAspect="1" noChangeArrowheads="1"/>
          </p:cNvPicPr>
          <p:nvPr/>
        </p:nvPicPr>
        <p:blipFill>
          <a:blip r:embed="rId3" cstate="print"/>
          <a:srcRect t="8714" b="4648"/>
          <a:stretch>
            <a:fillRect/>
          </a:stretch>
        </p:blipFill>
        <p:spPr bwMode="auto">
          <a:xfrm>
            <a:off x="0" y="2036708"/>
            <a:ext cx="4604400" cy="3086108"/>
          </a:xfrm>
          <a:prstGeom prst="rect">
            <a:avLst/>
          </a:prstGeom>
          <a:noFill/>
          <a:ln w="9525">
            <a:noFill/>
            <a:miter lim="800000"/>
            <a:headEnd/>
            <a:tailEnd/>
          </a:ln>
          <a:effectLst/>
        </p:spPr>
      </p:pic>
      <p:sp>
        <p:nvSpPr>
          <p:cNvPr id="10" name="Rectangle 9"/>
          <p:cNvSpPr/>
          <p:nvPr/>
        </p:nvSpPr>
        <p:spPr>
          <a:xfrm>
            <a:off x="2286000" y="7022743"/>
            <a:ext cx="4572000" cy="646331"/>
          </a:xfrm>
          <a:prstGeom prst="rect">
            <a:avLst/>
          </a:prstGeom>
        </p:spPr>
        <p:txBody>
          <a:bodyPr>
            <a:spAutoFit/>
          </a:bodyPr>
          <a:lstStyle/>
          <a:p>
            <a:r>
              <a:rPr lang="en-US" dirty="0" smtClean="0"/>
              <a:t>More extensive documentation available at:</a:t>
            </a:r>
            <a:br>
              <a:rPr lang="en-US" dirty="0" smtClean="0"/>
            </a:br>
            <a:r>
              <a:rPr lang="en-US" dirty="0" smtClean="0">
                <a:hlinkClick r:id="rId4"/>
              </a:rPr>
              <a:t>http://pslcdatashop.org/help?page=export</a:t>
            </a:r>
            <a:endParaRPr lang="en-US" dirty="0" smtClean="0"/>
          </a:p>
        </p:txBody>
      </p:sp>
      <p:pic>
        <p:nvPicPr>
          <p:cNvPr id="1027" name="Picture 3"/>
          <p:cNvPicPr>
            <a:picLocks noChangeAspect="1" noChangeArrowheads="1"/>
          </p:cNvPicPr>
          <p:nvPr/>
        </p:nvPicPr>
        <p:blipFill>
          <a:blip r:embed="rId5" cstate="print"/>
          <a:srcRect b="3417"/>
          <a:stretch>
            <a:fillRect/>
          </a:stretch>
        </p:blipFill>
        <p:spPr bwMode="auto">
          <a:xfrm>
            <a:off x="4572000" y="1919953"/>
            <a:ext cx="4572000" cy="3431463"/>
          </a:xfrm>
          <a:prstGeom prst="rect">
            <a:avLst/>
          </a:prstGeom>
          <a:noFill/>
          <a:ln w="9525">
            <a:noFill/>
            <a:miter lim="800000"/>
            <a:headEnd/>
            <a:tailEnd/>
          </a:ln>
          <a:effectLst/>
        </p:spPr>
      </p:pic>
      <p:sp>
        <p:nvSpPr>
          <p:cNvPr id="12" name="Content Placeholder 2"/>
          <p:cNvSpPr txBox="1">
            <a:spLocks/>
          </p:cNvSpPr>
          <p:nvPr/>
        </p:nvSpPr>
        <p:spPr>
          <a:xfrm>
            <a:off x="457200" y="5514398"/>
            <a:ext cx="7963469" cy="761061"/>
          </a:xfrm>
          <a:prstGeom prst="rect">
            <a:avLst/>
          </a:prstGeom>
        </p:spPr>
        <p:txBody>
          <a:bodyPr vert="horz" lIns="91440" tIns="45720" rIns="91440" bIns="45720" rtlCol="0">
            <a:noAutofit/>
          </a:bodyPr>
          <a:lstStyle/>
          <a:p>
            <a:pPr marL="342900" marR="0" lvl="0" indent="1588"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extensive documentation available at:</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4"/>
              </a:rPr>
              <a:t>http://pslcdatashop.org/help?page=export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Export Columns</a:t>
            </a:r>
            <a:endParaRPr lang="en-US" dirty="0"/>
          </a:p>
        </p:txBody>
      </p:sp>
      <p:sp>
        <p:nvSpPr>
          <p:cNvPr id="3" name="Content Placeholder 2"/>
          <p:cNvSpPr>
            <a:spLocks noGrp="1"/>
          </p:cNvSpPr>
          <p:nvPr>
            <p:ph idx="1"/>
          </p:nvPr>
        </p:nvSpPr>
        <p:spPr>
          <a:xfrm>
            <a:off x="457200" y="1600200"/>
            <a:ext cx="7963469" cy="4525963"/>
          </a:xfrm>
        </p:spPr>
        <p:txBody>
          <a:bodyPr>
            <a:normAutofit lnSpcReduction="10000"/>
          </a:bodyPr>
          <a:lstStyle/>
          <a:p>
            <a:r>
              <a:rPr lang="en-US" sz="3200" dirty="0" smtClean="0"/>
              <a:t>Some columns appear in pairs or sets</a:t>
            </a:r>
            <a:endParaRPr lang="en-US" dirty="0" smtClean="0"/>
          </a:p>
          <a:p>
            <a:pPr lvl="1"/>
            <a:r>
              <a:rPr lang="en-US" sz="2800" dirty="0" smtClean="0"/>
              <a:t>Condition Name and Condition Type</a:t>
            </a:r>
          </a:p>
          <a:p>
            <a:pPr lvl="1"/>
            <a:r>
              <a:rPr lang="en-US" dirty="0" smtClean="0"/>
              <a:t>KC and KC Category</a:t>
            </a:r>
          </a:p>
          <a:p>
            <a:r>
              <a:rPr lang="en-US" dirty="0" smtClean="0"/>
              <a:t>Some columns or column sets </a:t>
            </a:r>
            <a:r>
              <a:rPr lang="en-US" sz="3200" dirty="0" smtClean="0"/>
              <a:t>can appear more than once</a:t>
            </a:r>
          </a:p>
          <a:p>
            <a:pPr lvl="1"/>
            <a:r>
              <a:rPr lang="en-US" dirty="0" smtClean="0"/>
              <a:t>The above columns</a:t>
            </a:r>
          </a:p>
          <a:p>
            <a:pPr lvl="1"/>
            <a:r>
              <a:rPr lang="en-US" dirty="0" smtClean="0"/>
              <a:t>CF (custom field)</a:t>
            </a:r>
          </a:p>
          <a:p>
            <a:pPr lvl="1"/>
            <a:r>
              <a:rPr lang="en-US" dirty="0" smtClean="0"/>
              <a:t>Level</a:t>
            </a:r>
          </a:p>
          <a:p>
            <a:pPr lvl="1"/>
            <a:r>
              <a:rPr lang="en-US" dirty="0" smtClean="0"/>
              <a:t>Select, Action, and Input</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49875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Student-Step Export Columns</a:t>
            </a:r>
            <a:endParaRPr lang="en-US" dirty="0"/>
          </a:p>
        </p:txBody>
      </p:sp>
      <p:sp>
        <p:nvSpPr>
          <p:cNvPr id="3" name="Content Placeholder 2"/>
          <p:cNvSpPr>
            <a:spLocks noGrp="1"/>
          </p:cNvSpPr>
          <p:nvPr>
            <p:ph idx="1"/>
          </p:nvPr>
        </p:nvSpPr>
        <p:spPr>
          <a:xfrm>
            <a:off x="457200" y="1600200"/>
            <a:ext cx="7963469" cy="4525963"/>
          </a:xfrm>
        </p:spPr>
        <p:txBody>
          <a:bodyPr>
            <a:normAutofit/>
          </a:bodyPr>
          <a:lstStyle/>
          <a:p>
            <a:r>
              <a:rPr lang="en-US" sz="3200" dirty="0" smtClean="0"/>
              <a:t>Some columns appear in pairs or sets</a:t>
            </a:r>
            <a:endParaRPr lang="en-US" dirty="0" smtClean="0"/>
          </a:p>
          <a:p>
            <a:pPr lvl="1"/>
            <a:r>
              <a:rPr lang="en-US" dirty="0" smtClean="0"/>
              <a:t>KC, Opportunity, Predicted Error Rate</a:t>
            </a:r>
          </a:p>
          <a:p>
            <a:r>
              <a:rPr lang="en-US" dirty="0" smtClean="0"/>
              <a:t>Additional rows for a single step will appear if more than one KC or student is associated with a step</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462543"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Export Columns</a:t>
            </a:r>
            <a:endParaRPr lang="en-US" dirty="0"/>
          </a:p>
        </p:txBody>
      </p:sp>
      <p:sp>
        <p:nvSpPr>
          <p:cNvPr id="3" name="Content Placeholder 2"/>
          <p:cNvSpPr>
            <a:spLocks noGrp="1"/>
          </p:cNvSpPr>
          <p:nvPr>
            <p:ph idx="1"/>
          </p:nvPr>
        </p:nvSpPr>
        <p:spPr>
          <a:xfrm>
            <a:off x="457200" y="1600200"/>
            <a:ext cx="7963469" cy="4525963"/>
          </a:xfrm>
        </p:spPr>
        <p:txBody>
          <a:bodyPr>
            <a:normAutofit/>
          </a:bodyPr>
          <a:lstStyle/>
          <a:p>
            <a:r>
              <a:rPr lang="en-US" sz="3200" dirty="0" smtClean="0"/>
              <a:t>Differ slightly from the equivalent formats in the web application.</a:t>
            </a:r>
          </a:p>
          <a:p>
            <a:pPr lvl="1"/>
            <a:r>
              <a:rPr lang="en-US" dirty="0" smtClean="0"/>
              <a:t>See cheat sheet for more info</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2290527"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LearnLab</a:t>
              </a:r>
              <a:r>
                <a:rPr lang="en-US" dirty="0"/>
                <a:t> </a:t>
              </a:r>
              <a:r>
                <a:rPr lang="en-US" dirty="0" err="1"/>
                <a:t>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from the introduction to </a:t>
            </a:r>
            <a:r>
              <a:rPr lang="en-US" dirty="0" err="1" smtClean="0"/>
              <a:t>Datashop</a:t>
            </a:r>
            <a:r>
              <a:rPr lang="en-US" dirty="0" smtClean="0"/>
              <a:t> workshop</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93844" y="5025992"/>
            <a:ext cx="8332559" cy="93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12" y="498799"/>
            <a:ext cx="8328691" cy="393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906982" y="5260158"/>
            <a:ext cx="1131946"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0813" y="1465390"/>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79328" y="1197988"/>
            <a:ext cx="514596" cy="312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66726" y="2472576"/>
            <a:ext cx="1983036" cy="1200329"/>
          </a:xfrm>
          <a:prstGeom prst="rect">
            <a:avLst/>
          </a:prstGeom>
          <a:solidFill>
            <a:schemeClr val="bg1"/>
          </a:solidFill>
          <a:ln w="19050">
            <a:solidFill>
              <a:srgbClr val="FF0000"/>
            </a:solidFill>
          </a:ln>
        </p:spPr>
        <p:txBody>
          <a:bodyPr wrap="square" rtlCol="0">
            <a:spAutoFit/>
          </a:bodyPr>
          <a:lstStyle/>
          <a:p>
            <a:r>
              <a:rPr lang="en-US" dirty="0" smtClean="0"/>
              <a:t>There are 3 places to click to get help on how to use DataShop!</a:t>
            </a:r>
            <a:endParaRPr lang="en-US" dirty="0"/>
          </a:p>
        </p:txBody>
      </p:sp>
      <p:cxnSp>
        <p:nvCxnSpPr>
          <p:cNvPr id="14" name="Straight Arrow Connector 13"/>
          <p:cNvCxnSpPr>
            <a:stCxn id="13" idx="1"/>
            <a:endCxn id="10" idx="5"/>
          </p:cNvCxnSpPr>
          <p:nvPr/>
        </p:nvCxnSpPr>
        <p:spPr>
          <a:xfrm flipH="1" flipV="1">
            <a:off x="1081166" y="1860702"/>
            <a:ext cx="2285560" cy="12120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9" idx="0"/>
          </p:cNvCxnSpPr>
          <p:nvPr/>
        </p:nvCxnSpPr>
        <p:spPr>
          <a:xfrm>
            <a:off x="4358244" y="3672905"/>
            <a:ext cx="114711" cy="1587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a:endCxn id="11" idx="3"/>
          </p:cNvCxnSpPr>
          <p:nvPr/>
        </p:nvCxnSpPr>
        <p:spPr>
          <a:xfrm flipV="1">
            <a:off x="4358244" y="1464908"/>
            <a:ext cx="3296445" cy="1007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33584" y="102329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29" name="Oval 28"/>
          <p:cNvSpPr/>
          <p:nvPr/>
        </p:nvSpPr>
        <p:spPr>
          <a:xfrm>
            <a:off x="7611241" y="712815"/>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
        <p:nvSpPr>
          <p:cNvPr id="30" name="Oval 29"/>
          <p:cNvSpPr/>
          <p:nvPr/>
        </p:nvSpPr>
        <p:spPr>
          <a:xfrm>
            <a:off x="3808021" y="430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570441" y="1057619"/>
            <a:ext cx="2029883" cy="1200329"/>
          </a:xfrm>
          <a:prstGeom prst="rect">
            <a:avLst/>
          </a:prstGeom>
          <a:noFill/>
        </p:spPr>
        <p:txBody>
          <a:bodyPr wrap="square" rtlCol="0">
            <a:spAutoFit/>
          </a:bodyPr>
          <a:lstStyle/>
          <a:p>
            <a:r>
              <a:rPr lang="en-US" dirty="0" smtClean="0"/>
              <a:t>Click the green help button to get help on the page you are currently on.</a:t>
            </a:r>
          </a:p>
        </p:txBody>
      </p:sp>
      <p:cxnSp>
        <p:nvCxnSpPr>
          <p:cNvPr id="13" name="Straight Arrow Connector 12"/>
          <p:cNvCxnSpPr/>
          <p:nvPr/>
        </p:nvCxnSpPr>
        <p:spPr>
          <a:xfrm>
            <a:off x="2351314" y="1674421"/>
            <a:ext cx="975780" cy="15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2510" y="65908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642"/>
          <a:stretch/>
        </p:blipFill>
        <p:spPr bwMode="auto">
          <a:xfrm>
            <a:off x="3327094" y="0"/>
            <a:ext cx="3117538" cy="58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08" y="559037"/>
            <a:ext cx="7504797" cy="52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b="1" dirty="0" smtClean="0"/>
              <a:t>Problem</a:t>
            </a:r>
            <a:r>
              <a:rPr lang="en-US" dirty="0" smtClean="0"/>
              <a:t>: a task for a student to perform that typically involves multiple steps</a:t>
            </a:r>
          </a:p>
          <a:p>
            <a:pPr>
              <a:spcBef>
                <a:spcPts val="1200"/>
              </a:spcBef>
            </a:pPr>
            <a:r>
              <a:rPr lang="en-US" b="1" dirty="0" smtClean="0"/>
              <a:t>Step</a:t>
            </a:r>
            <a:r>
              <a:rPr lang="en-US" dirty="0" smtClean="0"/>
              <a:t>: an observable part of the solution to a problem</a:t>
            </a:r>
          </a:p>
          <a:p>
            <a:pPr>
              <a:spcBef>
                <a:spcPts val="1200"/>
              </a:spcBef>
            </a:pPr>
            <a:r>
              <a:rPr lang="en-US" b="1" dirty="0" smtClean="0"/>
              <a:t>Transaction</a:t>
            </a:r>
            <a:r>
              <a:rPr lang="en-US" dirty="0" smtClean="0"/>
              <a:t>: an interaction between the student and the tutoring system.</a:t>
            </a:r>
          </a:p>
          <a:p>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2806574"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itle 9"/>
          <p:cNvSpPr>
            <a:spLocks noGrp="1"/>
          </p:cNvSpPr>
          <p:nvPr>
            <p:ph type="title"/>
          </p:nvPr>
        </p:nvSpPr>
        <p:spPr>
          <a:xfrm>
            <a:off x="457200" y="274638"/>
            <a:ext cx="8229600" cy="1143000"/>
          </a:xfrm>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25651" t="28406" r="27501" b="16174"/>
          <a:stretch>
            <a:fillRect/>
          </a:stretch>
        </p:blipFill>
        <p:spPr bwMode="auto">
          <a:xfrm>
            <a:off x="2785073" y="230400"/>
            <a:ext cx="5850531" cy="6132792"/>
          </a:xfrm>
          <a:prstGeom prst="rect">
            <a:avLst/>
          </a:prstGeom>
          <a:noFill/>
          <a:ln w="9525">
            <a:noFill/>
            <a:miter lim="800000"/>
            <a:headEnd/>
            <a:tailEnd/>
          </a:ln>
        </p:spPr>
      </p:pic>
      <p:sp>
        <p:nvSpPr>
          <p:cNvPr id="8" name="TextBox 7"/>
          <p:cNvSpPr txBox="1"/>
          <p:nvPr/>
        </p:nvSpPr>
        <p:spPr>
          <a:xfrm>
            <a:off x="264404" y="3736708"/>
            <a:ext cx="2386329" cy="1477328"/>
          </a:xfrm>
          <a:prstGeom prst="rect">
            <a:avLst/>
          </a:prstGeom>
          <a:noFill/>
        </p:spPr>
        <p:txBody>
          <a:bodyPr wrap="square" rtlCol="0">
            <a:spAutoFit/>
          </a:bodyPr>
          <a:lstStyle/>
          <a:p>
            <a:r>
              <a:rPr lang="en-US" dirty="0" smtClean="0"/>
              <a:t>Click on </a:t>
            </a:r>
          </a:p>
          <a:p>
            <a:r>
              <a:rPr lang="en-US" dirty="0" smtClean="0"/>
              <a:t>‘Documentation Home’ to get more information on this topic in our help pages.</a:t>
            </a:r>
          </a:p>
        </p:txBody>
      </p:sp>
      <p:cxnSp>
        <p:nvCxnSpPr>
          <p:cNvPr id="13" name="Straight Arrow Connector 12"/>
          <p:cNvCxnSpPr/>
          <p:nvPr/>
        </p:nvCxnSpPr>
        <p:spPr>
          <a:xfrm>
            <a:off x="1715785" y="5178174"/>
            <a:ext cx="1099337" cy="945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3074" name="Picture 2"/>
          <p:cNvPicPr>
            <a:picLocks noChangeAspect="1" noChangeArrowheads="1"/>
          </p:cNvPicPr>
          <p:nvPr/>
        </p:nvPicPr>
        <p:blipFill>
          <a:blip r:embed="rId4" cstate="print"/>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02244" y="1"/>
            <a:ext cx="7739512" cy="6858000"/>
          </a:xfrm>
          <a:prstGeom prst="rect">
            <a:avLst/>
          </a:prstGeom>
          <a:noFill/>
          <a:ln w="9525">
            <a:noFill/>
            <a:miter lim="800000"/>
            <a:headEnd/>
            <a:tailEnd/>
          </a:ln>
        </p:spPr>
      </p:pic>
      <p:sp>
        <p:nvSpPr>
          <p:cNvPr id="3" name="TextBox 2"/>
          <p:cNvSpPr txBox="1"/>
          <p:nvPr/>
        </p:nvSpPr>
        <p:spPr>
          <a:xfrm>
            <a:off x="6982834" y="2816961"/>
            <a:ext cx="1983036" cy="923330"/>
          </a:xfrm>
          <a:prstGeom prst="rect">
            <a:avLst/>
          </a:prstGeom>
          <a:solidFill>
            <a:schemeClr val="bg1"/>
          </a:solidFill>
          <a:ln w="19050">
            <a:solidFill>
              <a:srgbClr val="FF0000"/>
            </a:solidFill>
          </a:ln>
        </p:spPr>
        <p:txBody>
          <a:bodyPr wrap="square" rtlCol="0">
            <a:spAutoFit/>
          </a:bodyPr>
          <a:lstStyle/>
          <a:p>
            <a:r>
              <a:rPr lang="en-US" dirty="0" smtClean="0"/>
              <a:t>Watch this video to see how this tutor works</a:t>
            </a:r>
            <a:endParaRPr lang="en-US" dirty="0"/>
          </a:p>
        </p:txBody>
      </p:sp>
      <p:cxnSp>
        <p:nvCxnSpPr>
          <p:cNvPr id="4" name="Straight Arrow Connector 3"/>
          <p:cNvCxnSpPr>
            <a:stCxn id="3" idx="2"/>
          </p:cNvCxnSpPr>
          <p:nvPr/>
        </p:nvCxnSpPr>
        <p:spPr>
          <a:xfrm rot="5400000">
            <a:off x="7181421" y="3600938"/>
            <a:ext cx="653579" cy="9322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144" y="2935714"/>
            <a:ext cx="1983036" cy="2308324"/>
          </a:xfrm>
          <a:prstGeom prst="rect">
            <a:avLst/>
          </a:prstGeom>
          <a:solidFill>
            <a:schemeClr val="bg1"/>
          </a:solidFill>
          <a:ln w="19050">
            <a:solidFill>
              <a:srgbClr val="FF0000"/>
            </a:solidFill>
          </a:ln>
        </p:spPr>
        <p:txBody>
          <a:bodyPr wrap="square" rtlCol="0">
            <a:spAutoFit/>
          </a:bodyPr>
          <a:lstStyle/>
          <a:p>
            <a:r>
              <a:rPr lang="en-US" dirty="0" smtClean="0"/>
              <a:t>We use the “Making Cans” problem from the Cognitive Tutor as an example to explain the key terms used in DataShop</a:t>
            </a:r>
            <a:endParaRPr lang="en-US" dirty="0"/>
          </a:p>
        </p:txBody>
      </p:sp>
      <p:cxnSp>
        <p:nvCxnSpPr>
          <p:cNvPr id="10" name="Straight Arrow Connector 9"/>
          <p:cNvCxnSpPr>
            <a:stCxn id="9" idx="3"/>
          </p:cNvCxnSpPr>
          <p:nvPr/>
        </p:nvCxnSpPr>
        <p:spPr>
          <a:xfrm>
            <a:off x="2357180" y="4089876"/>
            <a:ext cx="433521" cy="2446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“Making Cans”</a:t>
            </a:r>
            <a:endParaRPr lang="en-US" dirty="0"/>
          </a:p>
        </p:txBody>
      </p:sp>
      <p:sp>
        <p:nvSpPr>
          <p:cNvPr id="4" name="Content Placeholder 3"/>
          <p:cNvSpPr>
            <a:spLocks noGrp="1"/>
          </p:cNvSpPr>
          <p:nvPr>
            <p:ph idx="1"/>
          </p:nvPr>
        </p:nvSpPr>
        <p:spPr/>
        <p:txBody>
          <a:bodyPr/>
          <a:lstStyle/>
          <a:p>
            <a:endParaRPr lang="en-US"/>
          </a:p>
        </p:txBody>
      </p:sp>
      <p:pic>
        <p:nvPicPr>
          <p:cNvPr id="47106" name="Picture 2" descr="http://localhost:8080/images/help/making-cans.png"/>
          <p:cNvPicPr>
            <a:picLocks noChangeAspect="1" noChangeArrowheads="1"/>
          </p:cNvPicPr>
          <p:nvPr/>
        </p:nvPicPr>
        <p:blipFill>
          <a:blip r:embed="rId2" cstate="print"/>
          <a:srcRect/>
          <a:stretch>
            <a:fillRect/>
          </a:stretch>
        </p:blipFill>
        <p:spPr bwMode="auto">
          <a:xfrm>
            <a:off x="0" y="1192750"/>
            <a:ext cx="9116236" cy="5018964"/>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a:t>
            </a:r>
            <a:endParaRPr lang="en-US" dirty="0"/>
          </a:p>
        </p:txBody>
      </p:sp>
      <p:sp>
        <p:nvSpPr>
          <p:cNvPr id="5" name="Content Placeholder 4"/>
          <p:cNvSpPr>
            <a:spLocks noGrp="1"/>
          </p:cNvSpPr>
          <p:nvPr>
            <p:ph idx="1"/>
          </p:nvPr>
        </p:nvSpPr>
        <p:spPr/>
        <p:txBody>
          <a:bodyPr/>
          <a:lstStyle/>
          <a:p>
            <a:endParaRPr lang="en-US"/>
          </a:p>
        </p:txBody>
      </p:sp>
      <p:pic>
        <p:nvPicPr>
          <p:cNvPr id="4" name="Picture 2" descr="http://localhost:8080/images/help/making-cans.png"/>
          <p:cNvPicPr>
            <a:picLocks noChangeAspect="1" noChangeArrowheads="1"/>
          </p:cNvPicPr>
          <p:nvPr/>
        </p:nvPicPr>
        <p:blipFill>
          <a:blip r:embed="rId2" cstate="print"/>
          <a:srcRect/>
          <a:stretch>
            <a:fillRect/>
          </a:stretch>
        </p:blipFill>
        <p:spPr bwMode="auto">
          <a:xfrm>
            <a:off x="0" y="1647964"/>
            <a:ext cx="9116236" cy="5018964"/>
          </a:xfrm>
          <a:prstGeom prst="rect">
            <a:avLst/>
          </a:prstGeom>
          <a:noFill/>
        </p:spPr>
      </p:pic>
      <p:cxnSp>
        <p:nvCxnSpPr>
          <p:cNvPr id="6" name="Straight Arrow Connector 5"/>
          <p:cNvCxnSpPr/>
          <p:nvPr/>
        </p:nvCxnSpPr>
        <p:spPr>
          <a:xfrm rot="5400000">
            <a:off x="48162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5695828" y="-1095658"/>
            <a:ext cx="237566" cy="369332"/>
          </a:xfrm>
          <a:prstGeom prst="rect">
            <a:avLst/>
          </a:prstGeom>
        </p:spPr>
        <p:txBody>
          <a:bodyPr wrap="none">
            <a:spAutoFit/>
          </a:bodyPr>
          <a:lstStyle/>
          <a:p>
            <a:r>
              <a:rPr lang="en-US" dirty="0" smtClean="0"/>
              <a:t> </a:t>
            </a:r>
            <a:endParaRPr lang="en-US" dirty="0"/>
          </a:p>
        </p:txBody>
      </p:sp>
      <p:sp>
        <p:nvSpPr>
          <p:cNvPr id="13" name="Rectangle 12"/>
          <p:cNvSpPr/>
          <p:nvPr/>
        </p:nvSpPr>
        <p:spPr>
          <a:xfrm rot="18721210">
            <a:off x="5022931" y="823308"/>
            <a:ext cx="1709122" cy="369332"/>
          </a:xfrm>
          <a:prstGeom prst="rect">
            <a:avLst/>
          </a:prstGeom>
        </p:spPr>
        <p:txBody>
          <a:bodyPr wrap="none">
            <a:spAutoFit/>
          </a:bodyPr>
          <a:lstStyle/>
          <a:p>
            <a:r>
              <a:rPr lang="en-US" dirty="0" smtClean="0"/>
              <a:t>POG-RADIUS Q1</a:t>
            </a:r>
            <a:endParaRPr lang="en-US" dirty="0"/>
          </a:p>
        </p:txBody>
      </p:sp>
      <p:sp>
        <p:nvSpPr>
          <p:cNvPr id="14" name="Rectangle 13"/>
          <p:cNvSpPr/>
          <p:nvPr/>
        </p:nvSpPr>
        <p:spPr>
          <a:xfrm rot="18721210">
            <a:off x="5729817" y="786774"/>
            <a:ext cx="1828449" cy="369332"/>
          </a:xfrm>
          <a:prstGeom prst="rect">
            <a:avLst/>
          </a:prstGeom>
        </p:spPr>
        <p:txBody>
          <a:bodyPr wrap="none">
            <a:spAutoFit/>
          </a:bodyPr>
          <a:lstStyle/>
          <a:p>
            <a:r>
              <a:rPr lang="en-US" dirty="0" smtClean="0"/>
              <a:t>SQUARE-BASE Q1</a:t>
            </a:r>
            <a:endParaRPr lang="en-US" dirty="0"/>
          </a:p>
        </p:txBody>
      </p:sp>
      <p:sp>
        <p:nvSpPr>
          <p:cNvPr id="15" name="Rectangle 14"/>
          <p:cNvSpPr/>
          <p:nvPr/>
        </p:nvSpPr>
        <p:spPr>
          <a:xfrm rot="18721210">
            <a:off x="6297880" y="638462"/>
            <a:ext cx="2392322" cy="369332"/>
          </a:xfrm>
          <a:prstGeom prst="rect">
            <a:avLst/>
          </a:prstGeom>
        </p:spPr>
        <p:txBody>
          <a:bodyPr wrap="none">
            <a:spAutoFit/>
          </a:bodyPr>
          <a:lstStyle/>
          <a:p>
            <a:r>
              <a:rPr lang="en-US" dirty="0" smtClean="0"/>
              <a:t>SCRAP-METAL-AREA Q1</a:t>
            </a:r>
          </a:p>
        </p:txBody>
      </p:sp>
      <p:cxnSp>
        <p:nvCxnSpPr>
          <p:cNvPr id="18" name="Straight Arrow Connector 17"/>
          <p:cNvCxnSpPr/>
          <p:nvPr/>
        </p:nvCxnSpPr>
        <p:spPr>
          <a:xfrm rot="5400000">
            <a:off x="556379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a:off x="620808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rot="5400000">
            <a:off x="7007899"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rot="5400000">
            <a:off x="76737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rot="18721210">
            <a:off x="7223544" y="771813"/>
            <a:ext cx="1855444" cy="369332"/>
          </a:xfrm>
          <a:prstGeom prst="rect">
            <a:avLst/>
          </a:prstGeom>
        </p:spPr>
        <p:txBody>
          <a:bodyPr wrap="none">
            <a:spAutoFit/>
          </a:bodyPr>
          <a:lstStyle/>
          <a:p>
            <a:r>
              <a:rPr lang="en-US" dirty="0" smtClean="0"/>
              <a:t>SQUARE-AREA Q1</a:t>
            </a:r>
          </a:p>
        </p:txBody>
      </p:sp>
      <p:sp>
        <p:nvSpPr>
          <p:cNvPr id="24" name="Rectangle 23"/>
          <p:cNvSpPr/>
          <p:nvPr/>
        </p:nvSpPr>
        <p:spPr>
          <a:xfrm rot="18721210">
            <a:off x="7906975" y="943263"/>
            <a:ext cx="1498231" cy="369332"/>
          </a:xfrm>
          <a:prstGeom prst="rect">
            <a:avLst/>
          </a:prstGeom>
        </p:spPr>
        <p:txBody>
          <a:bodyPr wrap="none">
            <a:spAutoFit/>
          </a:bodyPr>
          <a:lstStyle/>
          <a:p>
            <a:r>
              <a:rPr lang="en-US" dirty="0" smtClean="0"/>
              <a:t>POG-AREA Q1</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578423"/>
              </p:ext>
            </p:extLst>
          </p:nvPr>
        </p:nvGraphicFramePr>
        <p:xfrm>
          <a:off x="457942" y="948350"/>
          <a:ext cx="8228115" cy="5553664"/>
        </p:xfrm>
        <a:graphic>
          <a:graphicData uri="http://schemas.openxmlformats.org/drawingml/2006/table">
            <a:tbl>
              <a:tblPr firstRow="1">
                <a:tableStyleId>{5C22544A-7EE6-4342-B048-85BDC9FD1C3A}</a:tableStyleId>
              </a:tblPr>
              <a:tblGrid>
                <a:gridCol w="489512"/>
                <a:gridCol w="783193"/>
                <a:gridCol w="1501060"/>
                <a:gridCol w="1467789"/>
                <a:gridCol w="919797"/>
                <a:gridCol w="683017"/>
                <a:gridCol w="1202111"/>
                <a:gridCol w="1181636"/>
              </a:tblGrid>
              <a:tr h="566519">
                <a:tc>
                  <a:txBody>
                    <a:bodyPr/>
                    <a:lstStyle/>
                    <a:p>
                      <a:r>
                        <a:rPr lang="en-US" sz="1800" dirty="0" smtClean="0"/>
                        <a:t>Row</a:t>
                      </a:r>
                      <a:endParaRPr lang="en-US" sz="1800" dirty="0"/>
                    </a:p>
                  </a:txBody>
                  <a:tcPr marL="40824" marR="40824" marT="21349" marB="21349" anchor="ctr"/>
                </a:tc>
                <a:tc>
                  <a:txBody>
                    <a:bodyPr/>
                    <a:lstStyle/>
                    <a:p>
                      <a:r>
                        <a:rPr lang="en-US" sz="1600" dirty="0" smtClean="0"/>
                        <a:t>Student</a:t>
                      </a:r>
                      <a:endParaRPr lang="en-US" sz="1100" dirty="0"/>
                    </a:p>
                  </a:txBody>
                  <a:tcPr marL="40824" marR="40824" marT="21349" marB="21349" anchor="ctr"/>
                </a:tc>
                <a:tc>
                  <a:txBody>
                    <a:bodyPr/>
                    <a:lstStyle/>
                    <a:p>
                      <a:r>
                        <a:rPr lang="en-US" sz="1800" dirty="0" smtClean="0"/>
                        <a:t>Problem</a:t>
                      </a:r>
                      <a:endParaRPr lang="en-US" sz="1800" dirty="0"/>
                    </a:p>
                  </a:txBody>
                  <a:tcPr marL="40824" marR="40824" marT="21349" marB="21349" anchor="ctr"/>
                </a:tc>
                <a:tc>
                  <a:txBody>
                    <a:bodyPr/>
                    <a:lstStyle/>
                    <a:p>
                      <a:r>
                        <a:rPr lang="en-US" sz="1800" dirty="0" smtClean="0"/>
                        <a:t>Step</a:t>
                      </a:r>
                      <a:endParaRPr lang="en-US" sz="1800" dirty="0"/>
                    </a:p>
                  </a:txBody>
                  <a:tcPr marL="40824" marR="40824" marT="21349" marB="21349" anchor="ctr"/>
                </a:tc>
                <a:tc>
                  <a:txBody>
                    <a:bodyPr/>
                    <a:lstStyle/>
                    <a:p>
                      <a:r>
                        <a:rPr lang="en-US" sz="1800" dirty="0" smtClean="0"/>
                        <a:t>Attempt</a:t>
                      </a:r>
                      <a:endParaRPr lang="en-US" sz="1800" dirty="0"/>
                    </a:p>
                  </a:txBody>
                  <a:tcPr marL="40824" marR="40824" marT="21349" marB="21349" anchor="ctr"/>
                </a:tc>
                <a:tc>
                  <a:txBody>
                    <a:bodyPr/>
                    <a:lstStyle/>
                    <a:p>
                      <a:r>
                        <a:rPr lang="en-US" sz="1800" dirty="0" smtClean="0"/>
                        <a:t>Input</a:t>
                      </a:r>
                      <a:endParaRPr lang="en-US" sz="1800" dirty="0"/>
                    </a:p>
                  </a:txBody>
                  <a:tcPr marL="40824" marR="40824" marT="21349" marB="21349" anchor="ctr"/>
                </a:tc>
                <a:tc>
                  <a:txBody>
                    <a:bodyPr/>
                    <a:lstStyle/>
                    <a:p>
                      <a:r>
                        <a:rPr lang="en-US" sz="1800" dirty="0" smtClean="0"/>
                        <a:t>Evaluation</a:t>
                      </a:r>
                      <a:endParaRPr lang="en-US" sz="1800" dirty="0"/>
                    </a:p>
                  </a:txBody>
                  <a:tcPr marL="40824" marR="40824" marT="21349" marB="21349" anchor="ctr"/>
                </a:tc>
                <a:tc>
                  <a:txBody>
                    <a:bodyPr/>
                    <a:lstStyle/>
                    <a:p>
                      <a:r>
                        <a:rPr lang="en-US" sz="1800" dirty="0" smtClean="0"/>
                        <a:t>KC</a:t>
                      </a:r>
                      <a:endParaRPr lang="en-US" sz="1800" dirty="0"/>
                    </a:p>
                  </a:txBody>
                  <a:tcPr marL="40824" marR="40824" marT="21349" marB="21349" anchor="ctr"/>
                </a:tc>
              </a:tr>
              <a:tr h="500043">
                <a:tc>
                  <a:txBody>
                    <a:bodyPr/>
                    <a:lstStyle/>
                    <a:p>
                      <a:r>
                        <a:rPr lang="en-US" sz="1800" dirty="0"/>
                        <a:t>9</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dirty="0"/>
                        <a:t>(POG-RADIUS Q1)</a:t>
                      </a:r>
                    </a:p>
                  </a:txBody>
                  <a:tcPr marL="40824" marR="40824" marT="21349" marB="21349" anchor="ctr"/>
                </a:tc>
                <a:tc>
                  <a:txBody>
                    <a:bodyPr/>
                    <a:lstStyle/>
                    <a:p>
                      <a:r>
                        <a:rPr lang="en-US" sz="1800"/>
                        <a:t>1</a:t>
                      </a:r>
                    </a:p>
                  </a:txBody>
                  <a:tcPr marL="40824" marR="40824" marT="21349" marB="21349" anchor="ctr"/>
                </a:tc>
                <a:tc>
                  <a:txBody>
                    <a:bodyPr/>
                    <a:lstStyle/>
                    <a:p>
                      <a:r>
                        <a:rPr lang="en-US" sz="1800"/>
                        <a:t>4</a:t>
                      </a:r>
                    </a:p>
                  </a:txBody>
                  <a:tcPr marL="40824" marR="40824" marT="21349" marB="21349" anchor="ctr"/>
                </a:tc>
                <a:tc>
                  <a:txBody>
                    <a:bodyPr/>
                    <a:lstStyle/>
                    <a:p>
                      <a:r>
                        <a:rPr lang="en-US" sz="1800"/>
                        <a:t>CORRECT</a:t>
                      </a:r>
                    </a:p>
                  </a:txBody>
                  <a:tcPr marL="40824" marR="40824" marT="21349" marB="21349" anchor="ctr"/>
                </a:tc>
                <a:tc>
                  <a:txBody>
                    <a:bodyPr/>
                    <a:lstStyle/>
                    <a:p>
                      <a:r>
                        <a:rPr lang="en-US" sz="1800"/>
                        <a:t>Enter-Given</a:t>
                      </a:r>
                    </a:p>
                  </a:txBody>
                  <a:tcPr marL="40824" marR="40824" marT="21349" marB="21349" anchor="ctr"/>
                </a:tc>
              </a:tr>
              <a:tr h="500043">
                <a:tc>
                  <a:txBody>
                    <a:bodyPr/>
                    <a:lstStyle/>
                    <a:p>
                      <a:r>
                        <a:rPr lang="en-US" sz="1800" dirty="0"/>
                        <a:t>10</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dirty="0"/>
                        <a:t>(SQUARE-BASE Q1)</a:t>
                      </a:r>
                    </a:p>
                  </a:txBody>
                  <a:tcPr marL="40824" marR="40824" marT="21349" marB="21349" anchor="ctr"/>
                </a:tc>
                <a:tc>
                  <a:txBody>
                    <a:bodyPr/>
                    <a:lstStyle/>
                    <a:p>
                      <a:r>
                        <a:rPr lang="en-US" sz="1800"/>
                        <a:t>1</a:t>
                      </a:r>
                    </a:p>
                  </a:txBody>
                  <a:tcPr marL="40824" marR="40824" marT="21349" marB="21349" anchor="ctr"/>
                </a:tc>
                <a:tc>
                  <a:txBody>
                    <a:bodyPr/>
                    <a:lstStyle/>
                    <a:p>
                      <a:r>
                        <a:rPr lang="en-US" sz="1800"/>
                        <a:t>8</a:t>
                      </a:r>
                    </a:p>
                  </a:txBody>
                  <a:tcPr marL="40824" marR="40824" marT="21349" marB="21349" anchor="ctr"/>
                </a:tc>
                <a:tc>
                  <a:txBody>
                    <a:bodyPr/>
                    <a:lstStyle/>
                    <a:p>
                      <a:r>
                        <a:rPr lang="en-US" sz="1800"/>
                        <a:t>CORRECT</a:t>
                      </a:r>
                    </a:p>
                  </a:txBody>
                  <a:tcPr marL="40824" marR="40824" marT="21349" marB="21349" anchor="ctr"/>
                </a:tc>
                <a:tc>
                  <a:txBody>
                    <a:bodyPr/>
                    <a:lstStyle/>
                    <a:p>
                      <a:r>
                        <a:rPr lang="en-US" sz="1800"/>
                        <a:t>Enter-Given</a:t>
                      </a:r>
                    </a:p>
                  </a:txBody>
                  <a:tcPr marL="40824" marR="40824" marT="21349" marB="21349" anchor="ctr"/>
                </a:tc>
              </a:tr>
              <a:tr h="730831">
                <a:tc>
                  <a:txBody>
                    <a:bodyPr/>
                    <a:lstStyle/>
                    <a:p>
                      <a:r>
                        <a:rPr lang="en-US" sz="1800" dirty="0"/>
                        <a:t>11</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dirty="0"/>
                        <a:t>(SCRAP-METAL-AREA Q1)</a:t>
                      </a:r>
                    </a:p>
                  </a:txBody>
                  <a:tcPr marL="40824" marR="40824" marT="21349" marB="21349" anchor="ctr"/>
                </a:tc>
                <a:tc>
                  <a:txBody>
                    <a:bodyPr/>
                    <a:lstStyle/>
                    <a:p>
                      <a:r>
                        <a:rPr lang="en-US" sz="1800"/>
                        <a:t>1</a:t>
                      </a:r>
                    </a:p>
                  </a:txBody>
                  <a:tcPr marL="40824" marR="40824" marT="21349" marB="21349" anchor="ctr"/>
                </a:tc>
                <a:tc>
                  <a:txBody>
                    <a:bodyPr/>
                    <a:lstStyle/>
                    <a:p>
                      <a:r>
                        <a:rPr lang="en-US" sz="1800"/>
                        <a:t>32</a:t>
                      </a:r>
                    </a:p>
                  </a:txBody>
                  <a:tcPr marL="40824" marR="40824" marT="21349" marB="21349" anchor="ctr"/>
                </a:tc>
                <a:tc>
                  <a:txBody>
                    <a:bodyPr/>
                    <a:lstStyle/>
                    <a:p>
                      <a:r>
                        <a:rPr lang="en-US" sz="1800"/>
                        <a:t>INCORRECT</a:t>
                      </a:r>
                    </a:p>
                  </a:txBody>
                  <a:tcPr marL="40824" marR="40824" marT="21349" marB="21349" anchor="ctr"/>
                </a:tc>
                <a:tc>
                  <a:txBody>
                    <a:bodyPr/>
                    <a:lstStyle/>
                    <a:p>
                      <a:endParaRPr lang="en-US" sz="1800"/>
                    </a:p>
                  </a:txBody>
                  <a:tcPr marL="40824" marR="40824" marT="21349" marB="21349" anchor="ctr"/>
                </a:tc>
              </a:tr>
              <a:tr h="730831">
                <a:tc>
                  <a:txBody>
                    <a:bodyPr/>
                    <a:lstStyle/>
                    <a:p>
                      <a:r>
                        <a:rPr lang="en-US" sz="1800" dirty="0"/>
                        <a:t>12</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a:t>(SCRAP-METAL-AREA Q1)</a:t>
                      </a:r>
                    </a:p>
                  </a:txBody>
                  <a:tcPr marL="40824" marR="40824" marT="21349" marB="21349" anchor="ctr"/>
                </a:tc>
                <a:tc>
                  <a:txBody>
                    <a:bodyPr/>
                    <a:lstStyle/>
                    <a:p>
                      <a:r>
                        <a:rPr lang="en-US" sz="1800"/>
                        <a:t>2</a:t>
                      </a:r>
                    </a:p>
                  </a:txBody>
                  <a:tcPr marL="40824" marR="40824" marT="21349" marB="21349" anchor="ctr"/>
                </a:tc>
                <a:tc>
                  <a:txBody>
                    <a:bodyPr/>
                    <a:lstStyle/>
                    <a:p>
                      <a:r>
                        <a:rPr lang="en-US" sz="1800"/>
                        <a:t>4</a:t>
                      </a:r>
                    </a:p>
                  </a:txBody>
                  <a:tcPr marL="40824" marR="40824" marT="21349" marB="21349" anchor="ctr"/>
                </a:tc>
                <a:tc>
                  <a:txBody>
                    <a:bodyPr/>
                    <a:lstStyle/>
                    <a:p>
                      <a:r>
                        <a:rPr lang="en-US" sz="1800"/>
                        <a:t>INCORRECT</a:t>
                      </a:r>
                    </a:p>
                  </a:txBody>
                  <a:tcPr marL="40824" marR="40824" marT="21349" marB="21349" anchor="ctr"/>
                </a:tc>
                <a:tc>
                  <a:txBody>
                    <a:bodyPr/>
                    <a:lstStyle/>
                    <a:p>
                      <a:endParaRPr lang="en-US" sz="1800"/>
                    </a:p>
                  </a:txBody>
                  <a:tcPr marL="40824" marR="40824" marT="21349" marB="21349" anchor="ctr"/>
                </a:tc>
              </a:tr>
              <a:tr h="500043">
                <a:tc>
                  <a:txBody>
                    <a:bodyPr/>
                    <a:lstStyle/>
                    <a:p>
                      <a:r>
                        <a:rPr lang="en-US" sz="1800" dirty="0"/>
                        <a:t>13</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dirty="0"/>
                        <a:t>(SQUARE-AREA Q1)</a:t>
                      </a:r>
                    </a:p>
                  </a:txBody>
                  <a:tcPr marL="40824" marR="40824" marT="21349" marB="21349" anchor="ctr"/>
                </a:tc>
                <a:tc>
                  <a:txBody>
                    <a:bodyPr/>
                    <a:lstStyle/>
                    <a:p>
                      <a:r>
                        <a:rPr lang="en-US" sz="1800"/>
                        <a:t>1</a:t>
                      </a:r>
                    </a:p>
                  </a:txBody>
                  <a:tcPr marL="40824" marR="40824" marT="21349" marB="21349" anchor="ctr"/>
                </a:tc>
                <a:tc>
                  <a:txBody>
                    <a:bodyPr/>
                    <a:lstStyle/>
                    <a:p>
                      <a:r>
                        <a:rPr lang="en-US" sz="1800"/>
                        <a:t>64</a:t>
                      </a:r>
                    </a:p>
                  </a:txBody>
                  <a:tcPr marL="40824" marR="40824" marT="21349" marB="21349" anchor="ctr"/>
                </a:tc>
                <a:tc>
                  <a:txBody>
                    <a:bodyPr/>
                    <a:lstStyle/>
                    <a:p>
                      <a:r>
                        <a:rPr lang="en-US" sz="1800"/>
                        <a:t>CORRECT</a:t>
                      </a:r>
                    </a:p>
                  </a:txBody>
                  <a:tcPr marL="40824" marR="40824" marT="21349" marB="21349" anchor="ctr"/>
                </a:tc>
                <a:tc>
                  <a:txBody>
                    <a:bodyPr/>
                    <a:lstStyle/>
                    <a:p>
                      <a:r>
                        <a:rPr lang="en-US" sz="1800"/>
                        <a:t>Square-Area</a:t>
                      </a:r>
                    </a:p>
                  </a:txBody>
                  <a:tcPr marL="40824" marR="40824" marT="21349" marB="21349" anchor="ctr"/>
                </a:tc>
              </a:tr>
              <a:tr h="384648">
                <a:tc>
                  <a:txBody>
                    <a:bodyPr/>
                    <a:lstStyle/>
                    <a:p>
                      <a:r>
                        <a:rPr lang="en-US" sz="1800" dirty="0"/>
                        <a:t>14</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dirty="0"/>
                        <a:t>(POG-AREA Q1)</a:t>
                      </a:r>
                    </a:p>
                  </a:txBody>
                  <a:tcPr marL="40824" marR="40824" marT="21349" marB="21349" anchor="ctr"/>
                </a:tc>
                <a:tc>
                  <a:txBody>
                    <a:bodyPr/>
                    <a:lstStyle/>
                    <a:p>
                      <a:r>
                        <a:rPr lang="en-US" sz="1800"/>
                        <a:t>1</a:t>
                      </a:r>
                    </a:p>
                  </a:txBody>
                  <a:tcPr marL="40824" marR="40824" marT="21349" marB="21349" anchor="ctr"/>
                </a:tc>
                <a:tc>
                  <a:txBody>
                    <a:bodyPr/>
                    <a:lstStyle/>
                    <a:p>
                      <a:r>
                        <a:rPr lang="en-US" sz="1800"/>
                        <a:t>50.24</a:t>
                      </a:r>
                    </a:p>
                  </a:txBody>
                  <a:tcPr marL="40824" marR="40824" marT="21349" marB="21349" anchor="ctr"/>
                </a:tc>
                <a:tc>
                  <a:txBody>
                    <a:bodyPr/>
                    <a:lstStyle/>
                    <a:p>
                      <a:r>
                        <a:rPr lang="en-US" sz="1800"/>
                        <a:t>CORRECT</a:t>
                      </a:r>
                    </a:p>
                  </a:txBody>
                  <a:tcPr marL="40824" marR="40824" marT="21349" marB="21349" anchor="ctr"/>
                </a:tc>
                <a:tc>
                  <a:txBody>
                    <a:bodyPr/>
                    <a:lstStyle/>
                    <a:p>
                      <a:r>
                        <a:rPr lang="en-US" sz="1800"/>
                        <a:t>Circle-Area</a:t>
                      </a:r>
                    </a:p>
                  </a:txBody>
                  <a:tcPr marL="40824" marR="40824" marT="21349" marB="21349" anchor="ctr"/>
                </a:tc>
              </a:tr>
              <a:tr h="730831">
                <a:tc>
                  <a:txBody>
                    <a:bodyPr/>
                    <a:lstStyle/>
                    <a:p>
                      <a:r>
                        <a:rPr lang="en-US" sz="1800" dirty="0"/>
                        <a:t>15</a:t>
                      </a:r>
                    </a:p>
                  </a:txBody>
                  <a:tcPr marL="40824" marR="40824" marT="21349" marB="21349" anchor="ctr"/>
                </a:tc>
                <a:tc>
                  <a:txBody>
                    <a:bodyPr/>
                    <a:lstStyle/>
                    <a:p>
                      <a:r>
                        <a:rPr lang="en-US" sz="1800" dirty="0"/>
                        <a:t>S01</a:t>
                      </a:r>
                    </a:p>
                  </a:txBody>
                  <a:tcPr marL="40824" marR="40824" marT="21349" marB="21349" anchor="ctr"/>
                </a:tc>
                <a:tc>
                  <a:txBody>
                    <a:bodyPr/>
                    <a:lstStyle/>
                    <a:p>
                      <a:r>
                        <a:rPr lang="en-US" sz="1800"/>
                        <a:t>MAKING-CANS</a:t>
                      </a:r>
                    </a:p>
                  </a:txBody>
                  <a:tcPr marL="40824" marR="40824" marT="21349" marB="21349" anchor="ctr"/>
                </a:tc>
                <a:tc>
                  <a:txBody>
                    <a:bodyPr/>
                    <a:lstStyle/>
                    <a:p>
                      <a:r>
                        <a:rPr lang="en-US" sz="1800"/>
                        <a:t>(SCRAP-METAL-AREA Q1)</a:t>
                      </a:r>
                    </a:p>
                  </a:txBody>
                  <a:tcPr marL="40824" marR="40824" marT="21349" marB="21349" anchor="ctr"/>
                </a:tc>
                <a:tc>
                  <a:txBody>
                    <a:bodyPr/>
                    <a:lstStyle/>
                    <a:p>
                      <a:r>
                        <a:rPr lang="en-US" sz="1800"/>
                        <a:t>3</a:t>
                      </a:r>
                    </a:p>
                  </a:txBody>
                  <a:tcPr marL="40824" marR="40824" marT="21349" marB="21349" anchor="ctr"/>
                </a:tc>
                <a:tc>
                  <a:txBody>
                    <a:bodyPr/>
                    <a:lstStyle/>
                    <a:p>
                      <a:r>
                        <a:rPr lang="en-US" sz="1800"/>
                        <a:t>13.76</a:t>
                      </a:r>
                    </a:p>
                  </a:txBody>
                  <a:tcPr marL="40824" marR="40824" marT="21349" marB="21349" anchor="ctr"/>
                </a:tc>
                <a:tc>
                  <a:txBody>
                    <a:bodyPr/>
                    <a:lstStyle/>
                    <a:p>
                      <a:r>
                        <a:rPr lang="en-US" sz="1800"/>
                        <a:t>CORRECT</a:t>
                      </a:r>
                    </a:p>
                  </a:txBody>
                  <a:tcPr marL="40824" marR="40824" marT="21349" marB="21349" anchor="ctr"/>
                </a:tc>
                <a:tc>
                  <a:txBody>
                    <a:bodyPr/>
                    <a:lstStyle/>
                    <a:p>
                      <a:r>
                        <a:rPr lang="en-US" sz="1800" dirty="0"/>
                        <a:t>Compose-Areas</a:t>
                      </a:r>
                    </a:p>
                  </a:txBody>
                  <a:tcPr marL="40824" marR="40824" marT="21349" marB="21349" anchor="ctr"/>
                </a:tc>
              </a:tr>
            </a:tbl>
          </a:graphicData>
        </a:graphic>
      </p:graphicFrame>
      <p:sp>
        <p:nvSpPr>
          <p:cNvPr id="481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Down Arrow 5"/>
          <p:cNvSpPr/>
          <p:nvPr/>
        </p:nvSpPr>
        <p:spPr>
          <a:xfrm>
            <a:off x="8086725" y="371475"/>
            <a:ext cx="295275" cy="8001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Student-Steps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4275447"/>
              </p:ext>
            </p:extLst>
          </p:nvPr>
        </p:nvGraphicFramePr>
        <p:xfrm>
          <a:off x="538681" y="894029"/>
          <a:ext cx="8229600" cy="5547332"/>
        </p:xfrm>
        <a:graphic>
          <a:graphicData uri="http://schemas.openxmlformats.org/drawingml/2006/table">
            <a:tbl>
              <a:tblPr firstRow="1">
                <a:tableStyleId>{F5AB1C69-6EDB-4FF4-983F-18BD219EF322}</a:tableStyleId>
              </a:tblPr>
              <a:tblGrid>
                <a:gridCol w="448235"/>
                <a:gridCol w="744071"/>
                <a:gridCol w="1075765"/>
                <a:gridCol w="977153"/>
                <a:gridCol w="645459"/>
                <a:gridCol w="941294"/>
                <a:gridCol w="663388"/>
                <a:gridCol w="995082"/>
                <a:gridCol w="690282"/>
                <a:gridCol w="1048871"/>
              </a:tblGrid>
              <a:tr h="787124">
                <a:tc>
                  <a:txBody>
                    <a:bodyPr/>
                    <a:lstStyle/>
                    <a:p>
                      <a:r>
                        <a:rPr lang="en-US" sz="1600" dirty="0" smtClean="0"/>
                        <a:t>Row</a:t>
                      </a:r>
                      <a:endParaRPr lang="en-US" sz="1600" dirty="0"/>
                    </a:p>
                  </a:txBody>
                  <a:tcPr marL="46301" marR="46301" marT="24598" marB="24598" anchor="ctr"/>
                </a:tc>
                <a:tc>
                  <a:txBody>
                    <a:bodyPr/>
                    <a:lstStyle/>
                    <a:p>
                      <a:r>
                        <a:rPr lang="en-US" sz="1600" dirty="0" smtClean="0"/>
                        <a:t>Student</a:t>
                      </a:r>
                      <a:endParaRPr lang="en-US" sz="1600" dirty="0"/>
                    </a:p>
                  </a:txBody>
                  <a:tcPr marL="46301" marR="46301" marT="24598" marB="24598" anchor="ctr"/>
                </a:tc>
                <a:tc>
                  <a:txBody>
                    <a:bodyPr/>
                    <a:lstStyle/>
                    <a:p>
                      <a:r>
                        <a:rPr lang="en-US" sz="1600" dirty="0" smtClean="0"/>
                        <a:t>Problem</a:t>
                      </a:r>
                      <a:endParaRPr lang="en-US" sz="1600" dirty="0"/>
                    </a:p>
                  </a:txBody>
                  <a:tcPr marL="46301" marR="46301" marT="24598" marB="24598" anchor="ctr"/>
                </a:tc>
                <a:tc>
                  <a:txBody>
                    <a:bodyPr/>
                    <a:lstStyle/>
                    <a:p>
                      <a:r>
                        <a:rPr lang="en-US" sz="1600" dirty="0" smtClean="0"/>
                        <a:t>Step</a:t>
                      </a:r>
                      <a:endParaRPr lang="en-US" sz="1600" dirty="0"/>
                    </a:p>
                  </a:txBody>
                  <a:tcPr marL="46301" marR="46301" marT="24598" marB="24598" anchor="ctr"/>
                </a:tc>
                <a:tc>
                  <a:txBody>
                    <a:bodyPr/>
                    <a:lstStyle/>
                    <a:p>
                      <a:r>
                        <a:rPr lang="en-US" sz="1600" dirty="0" smtClean="0"/>
                        <a:t>Opportunity</a:t>
                      </a:r>
                      <a:endParaRPr lang="en-US" sz="1600" dirty="0"/>
                    </a:p>
                  </a:txBody>
                  <a:tcPr marL="46301" marR="46301" marT="24598" marB="24598" anchor="ctr"/>
                </a:tc>
                <a:tc>
                  <a:txBody>
                    <a:bodyPr/>
                    <a:lstStyle/>
                    <a:p>
                      <a:r>
                        <a:rPr lang="en-US" sz="1600" dirty="0" smtClean="0"/>
                        <a:t>Total Incorrects</a:t>
                      </a:r>
                      <a:endParaRPr lang="en-US" sz="1600" dirty="0"/>
                    </a:p>
                  </a:txBody>
                  <a:tcPr marL="46301" marR="46301" marT="24598" marB="24598" anchor="ctr"/>
                </a:tc>
                <a:tc>
                  <a:txBody>
                    <a:bodyPr/>
                    <a:lstStyle/>
                    <a:p>
                      <a:r>
                        <a:rPr lang="en-US" sz="1600" dirty="0" smtClean="0"/>
                        <a:t>Total Hints</a:t>
                      </a:r>
                      <a:endParaRPr lang="en-US" sz="1600" dirty="0"/>
                    </a:p>
                  </a:txBody>
                  <a:tcPr marL="46301" marR="46301" marT="24598" marB="24598" anchor="ctr"/>
                </a:tc>
                <a:tc>
                  <a:txBody>
                    <a:bodyPr/>
                    <a:lstStyle/>
                    <a:p>
                      <a:r>
                        <a:rPr lang="en-US" sz="1600" dirty="0" smtClean="0"/>
                        <a:t>Assistance Score</a:t>
                      </a:r>
                      <a:endParaRPr lang="en-US" sz="1600" dirty="0"/>
                    </a:p>
                  </a:txBody>
                  <a:tcPr marL="46301" marR="46301" marT="24598" marB="24598" anchor="ctr"/>
                </a:tc>
                <a:tc>
                  <a:txBody>
                    <a:bodyPr/>
                    <a:lstStyle/>
                    <a:p>
                      <a:r>
                        <a:rPr lang="en-US" sz="1600" dirty="0" smtClean="0"/>
                        <a:t>Error Rate</a:t>
                      </a:r>
                      <a:endParaRPr lang="en-US" sz="1600" dirty="0"/>
                    </a:p>
                  </a:txBody>
                  <a:tcPr marL="46301" marR="46301" marT="24598" marB="24598" anchor="ctr"/>
                </a:tc>
                <a:tc>
                  <a:txBody>
                    <a:bodyPr/>
                    <a:lstStyle/>
                    <a:p>
                      <a:r>
                        <a:rPr lang="en-US" sz="1600" dirty="0" smtClean="0"/>
                        <a:t>KC</a:t>
                      </a:r>
                      <a:endParaRPr lang="en-US" sz="1600" dirty="0"/>
                    </a:p>
                  </a:txBody>
                  <a:tcPr marL="46301" marR="46301" marT="24598" marB="24598" anchor="ctr"/>
                </a:tc>
              </a:tr>
              <a:tr h="787124">
                <a:tc>
                  <a:txBody>
                    <a:bodyPr/>
                    <a:lstStyle/>
                    <a:p>
                      <a:r>
                        <a:rPr lang="en-US" sz="1800" dirty="0"/>
                        <a:t>6</a:t>
                      </a:r>
                    </a:p>
                  </a:txBody>
                  <a:tcPr marL="46301" marR="46301" marT="24598" marB="24598" anchor="ctr"/>
                </a:tc>
                <a:tc>
                  <a:txBody>
                    <a:bodyPr/>
                    <a:lstStyle/>
                    <a:p>
                      <a:r>
                        <a:rPr lang="en-US" sz="1800"/>
                        <a:t>S01</a:t>
                      </a:r>
                    </a:p>
                  </a:txBody>
                  <a:tcPr marL="46301" marR="46301" marT="24598" marB="24598" anchor="ctr"/>
                </a:tc>
                <a:tc>
                  <a:txBody>
                    <a:bodyPr/>
                    <a:lstStyle/>
                    <a:p>
                      <a:r>
                        <a:rPr lang="en-US" sz="1800"/>
                        <a:t>MAKING-CANS</a:t>
                      </a:r>
                    </a:p>
                  </a:txBody>
                  <a:tcPr marL="46301" marR="46301" marT="24598" marB="24598" anchor="ctr"/>
                </a:tc>
                <a:tc>
                  <a:txBody>
                    <a:bodyPr/>
                    <a:lstStyle/>
                    <a:p>
                      <a:r>
                        <a:rPr lang="en-US" sz="1800" dirty="0"/>
                        <a:t>(POG-RADIUS Q1)</a:t>
                      </a:r>
                    </a:p>
                  </a:txBody>
                  <a:tcPr marL="46301" marR="46301" marT="24598" marB="24598" anchor="ctr"/>
                </a:tc>
                <a:tc>
                  <a:txBody>
                    <a:bodyPr/>
                    <a:lstStyle/>
                    <a:p>
                      <a:r>
                        <a:rPr lang="en-US" sz="1800" dirty="0"/>
                        <a:t>2</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Enter-Given</a:t>
                      </a:r>
                    </a:p>
                  </a:txBody>
                  <a:tcPr marL="46301" marR="46301" marT="24598" marB="24598" anchor="ctr"/>
                </a:tc>
              </a:tr>
              <a:tr h="934710">
                <a:tc>
                  <a:txBody>
                    <a:bodyPr/>
                    <a:lstStyle/>
                    <a:p>
                      <a:r>
                        <a:rPr lang="en-US" sz="1800"/>
                        <a:t>7</a:t>
                      </a:r>
                    </a:p>
                  </a:txBody>
                  <a:tcPr marL="46301" marR="46301" marT="24598" marB="24598" anchor="ctr"/>
                </a:tc>
                <a:tc>
                  <a:txBody>
                    <a:bodyPr/>
                    <a:lstStyle/>
                    <a:p>
                      <a:r>
                        <a:rPr lang="en-US" sz="1800"/>
                        <a:t>S01</a:t>
                      </a:r>
                    </a:p>
                  </a:txBody>
                  <a:tcPr marL="46301" marR="46301" marT="24598" marB="24598" anchor="ctr"/>
                </a:tc>
                <a:tc>
                  <a:txBody>
                    <a:bodyPr/>
                    <a:lstStyle/>
                    <a:p>
                      <a:r>
                        <a:rPr lang="en-US" sz="1800"/>
                        <a:t>MAKING-CANS</a:t>
                      </a:r>
                    </a:p>
                  </a:txBody>
                  <a:tcPr marL="46301" marR="46301" marT="24598" marB="24598" anchor="ctr"/>
                </a:tc>
                <a:tc>
                  <a:txBody>
                    <a:bodyPr/>
                    <a:lstStyle/>
                    <a:p>
                      <a:r>
                        <a:rPr lang="en-US" sz="1800" dirty="0"/>
                        <a:t>(SQUARE-BASE Q1)</a:t>
                      </a:r>
                    </a:p>
                  </a:txBody>
                  <a:tcPr marL="46301" marR="46301" marT="24598" marB="24598" anchor="ctr"/>
                </a:tc>
                <a:tc>
                  <a:txBody>
                    <a:bodyPr/>
                    <a:lstStyle/>
                    <a:p>
                      <a:r>
                        <a:rPr lang="en-US" sz="1800"/>
                        <a:t>3</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Enter-Given</a:t>
                      </a:r>
                    </a:p>
                  </a:txBody>
                  <a:tcPr marL="46301" marR="46301" marT="24598" marB="24598" anchor="ctr"/>
                </a:tc>
              </a:tr>
              <a:tr h="934710">
                <a:tc>
                  <a:txBody>
                    <a:bodyPr/>
                    <a:lstStyle/>
                    <a:p>
                      <a:r>
                        <a:rPr lang="en-US" sz="1800"/>
                        <a:t>8</a:t>
                      </a:r>
                    </a:p>
                  </a:txBody>
                  <a:tcPr marL="46301" marR="46301" marT="24598" marB="24598" anchor="ctr"/>
                </a:tc>
                <a:tc>
                  <a:txBody>
                    <a:bodyPr/>
                    <a:lstStyle/>
                    <a:p>
                      <a:r>
                        <a:rPr lang="en-US" sz="1800"/>
                        <a:t>S01</a:t>
                      </a:r>
                    </a:p>
                  </a:txBody>
                  <a:tcPr marL="46301" marR="46301" marT="24598" marB="24598" anchor="ctr"/>
                </a:tc>
                <a:tc>
                  <a:txBody>
                    <a:bodyPr/>
                    <a:lstStyle/>
                    <a:p>
                      <a:r>
                        <a:rPr lang="en-US" sz="1800"/>
                        <a:t>MAKING-CANS</a:t>
                      </a:r>
                    </a:p>
                  </a:txBody>
                  <a:tcPr marL="46301" marR="46301" marT="24598" marB="24598" anchor="ctr"/>
                </a:tc>
                <a:tc>
                  <a:txBody>
                    <a:bodyPr/>
                    <a:lstStyle/>
                    <a:p>
                      <a:r>
                        <a:rPr lang="en-US" sz="1800"/>
                        <a:t>(SQUARE-AREA Q1)</a:t>
                      </a:r>
                    </a:p>
                  </a:txBody>
                  <a:tcPr marL="46301" marR="46301" marT="24598" marB="24598" anchor="ctr"/>
                </a:tc>
                <a:tc>
                  <a:txBody>
                    <a:bodyPr/>
                    <a:lstStyle/>
                    <a:p>
                      <a:r>
                        <a:rPr lang="en-US" sz="1800"/>
                        <a:t>1</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Square-Area</a:t>
                      </a:r>
                    </a:p>
                  </a:txBody>
                  <a:tcPr marL="46301" marR="46301" marT="24598" marB="24598" anchor="ctr"/>
                </a:tc>
              </a:tr>
              <a:tr h="787124">
                <a:tc>
                  <a:txBody>
                    <a:bodyPr/>
                    <a:lstStyle/>
                    <a:p>
                      <a:r>
                        <a:rPr lang="en-US" sz="1800"/>
                        <a:t>9</a:t>
                      </a:r>
                    </a:p>
                  </a:txBody>
                  <a:tcPr marL="46301" marR="46301" marT="24598" marB="24598" anchor="ctr"/>
                </a:tc>
                <a:tc>
                  <a:txBody>
                    <a:bodyPr/>
                    <a:lstStyle/>
                    <a:p>
                      <a:r>
                        <a:rPr lang="en-US" sz="1800"/>
                        <a:t>S01</a:t>
                      </a:r>
                    </a:p>
                  </a:txBody>
                  <a:tcPr marL="46301" marR="46301" marT="24598" marB="24598" anchor="ctr"/>
                </a:tc>
                <a:tc>
                  <a:txBody>
                    <a:bodyPr/>
                    <a:lstStyle/>
                    <a:p>
                      <a:r>
                        <a:rPr lang="en-US" sz="1800"/>
                        <a:t>MAKING-CANS</a:t>
                      </a:r>
                    </a:p>
                  </a:txBody>
                  <a:tcPr marL="46301" marR="46301" marT="24598" marB="24598" anchor="ctr"/>
                </a:tc>
                <a:tc>
                  <a:txBody>
                    <a:bodyPr/>
                    <a:lstStyle/>
                    <a:p>
                      <a:r>
                        <a:rPr lang="en-US" sz="1800"/>
                        <a:t>(POG-AREA Q1)</a:t>
                      </a:r>
                    </a:p>
                  </a:txBody>
                  <a:tcPr marL="46301" marR="46301" marT="24598" marB="24598" anchor="ctr"/>
                </a:tc>
                <a:tc>
                  <a:txBody>
                    <a:bodyPr/>
                    <a:lstStyle/>
                    <a:p>
                      <a:r>
                        <a:rPr lang="en-US" sz="1800"/>
                        <a:t>2</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0</a:t>
                      </a:r>
                    </a:p>
                  </a:txBody>
                  <a:tcPr marL="46301" marR="46301" marT="24598" marB="24598" anchor="ctr"/>
                </a:tc>
                <a:tc>
                  <a:txBody>
                    <a:bodyPr/>
                    <a:lstStyle/>
                    <a:p>
                      <a:r>
                        <a:rPr lang="en-US" sz="1800"/>
                        <a:t>Circle-Area</a:t>
                      </a:r>
                    </a:p>
                  </a:txBody>
                  <a:tcPr marL="46301" marR="46301" marT="24598" marB="24598" anchor="ctr"/>
                </a:tc>
              </a:tr>
              <a:tr h="1082295">
                <a:tc>
                  <a:txBody>
                    <a:bodyPr/>
                    <a:lstStyle/>
                    <a:p>
                      <a:r>
                        <a:rPr lang="en-US" sz="1800"/>
                        <a:t>10</a:t>
                      </a:r>
                    </a:p>
                  </a:txBody>
                  <a:tcPr marL="46301" marR="46301" marT="24598" marB="24598" anchor="ctr"/>
                </a:tc>
                <a:tc>
                  <a:txBody>
                    <a:bodyPr/>
                    <a:lstStyle/>
                    <a:p>
                      <a:r>
                        <a:rPr lang="en-US" sz="1800"/>
                        <a:t>S01</a:t>
                      </a:r>
                    </a:p>
                  </a:txBody>
                  <a:tcPr marL="46301" marR="46301" marT="24598" marB="24598" anchor="ctr"/>
                </a:tc>
                <a:tc>
                  <a:txBody>
                    <a:bodyPr/>
                    <a:lstStyle/>
                    <a:p>
                      <a:r>
                        <a:rPr lang="en-US" sz="1800"/>
                        <a:t>MAKING-CANS</a:t>
                      </a:r>
                    </a:p>
                  </a:txBody>
                  <a:tcPr marL="46301" marR="46301" marT="24598" marB="24598" anchor="ctr"/>
                </a:tc>
                <a:tc>
                  <a:txBody>
                    <a:bodyPr/>
                    <a:lstStyle/>
                    <a:p>
                      <a:r>
                        <a:rPr lang="en-US" sz="1800"/>
                        <a:t>(SCRAP-METAL-AREA Q1)</a:t>
                      </a:r>
                    </a:p>
                  </a:txBody>
                  <a:tcPr marL="46301" marR="46301" marT="24598" marB="24598" anchor="ctr"/>
                </a:tc>
                <a:tc>
                  <a:txBody>
                    <a:bodyPr/>
                    <a:lstStyle/>
                    <a:p>
                      <a:r>
                        <a:rPr lang="en-US" sz="1800"/>
                        <a:t>2</a:t>
                      </a:r>
                    </a:p>
                  </a:txBody>
                  <a:tcPr marL="46301" marR="46301" marT="24598" marB="24598" anchor="ctr"/>
                </a:tc>
                <a:tc>
                  <a:txBody>
                    <a:bodyPr/>
                    <a:lstStyle/>
                    <a:p>
                      <a:r>
                        <a:rPr lang="en-US" sz="1800"/>
                        <a:t>2</a:t>
                      </a:r>
                    </a:p>
                  </a:txBody>
                  <a:tcPr marL="46301" marR="46301" marT="24598" marB="24598" anchor="ctr"/>
                </a:tc>
                <a:tc>
                  <a:txBody>
                    <a:bodyPr/>
                    <a:lstStyle/>
                    <a:p>
                      <a:r>
                        <a:rPr lang="en-US" sz="1800"/>
                        <a:t>0</a:t>
                      </a:r>
                    </a:p>
                  </a:txBody>
                  <a:tcPr marL="46301" marR="46301" marT="24598" marB="24598" anchor="ctr"/>
                </a:tc>
                <a:tc>
                  <a:txBody>
                    <a:bodyPr/>
                    <a:lstStyle/>
                    <a:p>
                      <a:r>
                        <a:rPr lang="en-US" sz="1800"/>
                        <a:t>2</a:t>
                      </a:r>
                    </a:p>
                  </a:txBody>
                  <a:tcPr marL="46301" marR="46301" marT="24598" marB="24598" anchor="ctr"/>
                </a:tc>
                <a:tc>
                  <a:txBody>
                    <a:bodyPr/>
                    <a:lstStyle/>
                    <a:p>
                      <a:r>
                        <a:rPr lang="en-US" sz="1800"/>
                        <a:t>1</a:t>
                      </a:r>
                    </a:p>
                  </a:txBody>
                  <a:tcPr marL="46301" marR="46301" marT="24598" marB="24598" anchor="ctr"/>
                </a:tc>
                <a:tc>
                  <a:txBody>
                    <a:bodyPr/>
                    <a:lstStyle/>
                    <a:p>
                      <a:r>
                        <a:rPr lang="en-US" sz="1800" dirty="0"/>
                        <a:t>Compose-Areas</a:t>
                      </a:r>
                    </a:p>
                  </a:txBody>
                  <a:tcPr marL="46301" marR="46301"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Content Placeholder 26"/>
          <p:cNvSpPr>
            <a:spLocks noGrp="1"/>
          </p:cNvSpPr>
          <p:nvPr>
            <p:ph idx="1"/>
          </p:nvPr>
        </p:nvSpPr>
        <p:spPr/>
        <p:txBody>
          <a:bodyPr/>
          <a:lstStyle/>
          <a:p>
            <a:endParaRPr lang="en-US"/>
          </a:p>
        </p:txBody>
      </p:sp>
      <p:sp>
        <p:nvSpPr>
          <p:cNvPr id="29" name="Title 1"/>
          <p:cNvSpPr txBox="1">
            <a:spLocks/>
          </p:cNvSpPr>
          <p:nvPr/>
        </p:nvSpPr>
        <p:spPr>
          <a:xfrm>
            <a:off x="1085850" y="238125"/>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baseline="0">
                <a:solidFill>
                  <a:schemeClr val="tx1"/>
                </a:solidFill>
                <a:latin typeface="+mj-lt"/>
                <a:ea typeface="+mj-ea"/>
                <a:cs typeface="+mj-cs"/>
              </a:defRPr>
            </a:lvl1pPr>
          </a:lstStyle>
          <a:p>
            <a:r>
              <a:rPr lang="en-US" sz="2800" dirty="0" smtClean="0"/>
              <a:t>Opportunity: a chance for a student to demonstrate that he or she has learned a KC.</a:t>
            </a:r>
            <a:br>
              <a:rPr lang="en-US" sz="2800" dirty="0" smtClean="0"/>
            </a:br>
            <a:r>
              <a:rPr lang="en-US" sz="2800" dirty="0" smtClean="0"/>
              <a:t> </a:t>
            </a:r>
            <a:endParaRPr lang="en-US" sz="2800" dirty="0"/>
          </a:p>
        </p:txBody>
      </p:sp>
      <p:graphicFrame>
        <p:nvGraphicFramePr>
          <p:cNvPr id="30" name="Content Placeholder 3"/>
          <p:cNvGraphicFramePr>
            <a:graphicFrameLocks/>
          </p:cNvGraphicFramePr>
          <p:nvPr>
            <p:extLst>
              <p:ext uri="{D42A27DB-BD31-4B8C-83A1-F6EECF244321}">
                <p14:modId xmlns:p14="http://schemas.microsoft.com/office/powerpoint/2010/main" val="1572288566"/>
              </p:ext>
            </p:extLst>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dirty="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dirty="0"/>
                        <a:t>3</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31" name="Arc 30"/>
          <p:cNvSpPr/>
          <p:nvPr/>
        </p:nvSpPr>
        <p:spPr>
          <a:xfrm rot="5400000">
            <a:off x="4857749" y="-219075"/>
            <a:ext cx="1914524" cy="4371976"/>
          </a:xfrm>
          <a:prstGeom prst="arc">
            <a:avLst>
              <a:gd name="adj1" fmla="val 16753054"/>
              <a:gd name="adj2" fmla="val 4600623"/>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2" name="Arc 31"/>
          <p:cNvSpPr/>
          <p:nvPr/>
        </p:nvSpPr>
        <p:spPr>
          <a:xfrm rot="5400000">
            <a:off x="4848224" y="714375"/>
            <a:ext cx="1914524" cy="4371976"/>
          </a:xfrm>
          <a:prstGeom prst="arc">
            <a:avLst>
              <a:gd name="adj1" fmla="val 16722171"/>
              <a:gd name="adj2" fmla="val 4597330"/>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3" name="Arc 32"/>
          <p:cNvSpPr/>
          <p:nvPr/>
        </p:nvSpPr>
        <p:spPr>
          <a:xfrm rot="5400000">
            <a:off x="4886324" y="1666875"/>
            <a:ext cx="1914524" cy="4371976"/>
          </a:xfrm>
          <a:prstGeom prst="arc">
            <a:avLst>
              <a:gd name="adj1" fmla="val 16813036"/>
              <a:gd name="adj2" fmla="val 467509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4" name="Arc 33"/>
          <p:cNvSpPr/>
          <p:nvPr/>
        </p:nvSpPr>
        <p:spPr>
          <a:xfrm rot="5400000">
            <a:off x="4838699" y="2524125"/>
            <a:ext cx="1914524" cy="4371976"/>
          </a:xfrm>
          <a:prstGeom prst="arc">
            <a:avLst>
              <a:gd name="adj1" fmla="val 16813036"/>
              <a:gd name="adj2" fmla="val 459654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5" name="Oval 34"/>
          <p:cNvSpPr/>
          <p:nvPr/>
        </p:nvSpPr>
        <p:spPr>
          <a:xfrm>
            <a:off x="3543300" y="20574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6" name="Oval 35"/>
          <p:cNvSpPr/>
          <p:nvPr/>
        </p:nvSpPr>
        <p:spPr>
          <a:xfrm>
            <a:off x="3533775" y="296227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Oval 36"/>
          <p:cNvSpPr/>
          <p:nvPr/>
        </p:nvSpPr>
        <p:spPr>
          <a:xfrm>
            <a:off x="3533775" y="389572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Oval 37"/>
          <p:cNvSpPr/>
          <p:nvPr/>
        </p:nvSpPr>
        <p:spPr>
          <a:xfrm>
            <a:off x="3533775" y="47625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p:cNvSpPr/>
          <p:nvPr/>
        </p:nvSpPr>
        <p:spPr>
          <a:xfrm>
            <a:off x="3533775" y="569595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Arc 8"/>
          <p:cNvSpPr/>
          <p:nvPr/>
        </p:nvSpPr>
        <p:spPr>
          <a:xfrm rot="5400000">
            <a:off x="4829174" y="3457575"/>
            <a:ext cx="1914524" cy="4371976"/>
          </a:xfrm>
          <a:prstGeom prst="arc">
            <a:avLst>
              <a:gd name="adj1" fmla="val 16813036"/>
              <a:gd name="adj2" fmla="val 4608878"/>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itle 1"/>
          <p:cNvSpPr txBox="1">
            <a:spLocks/>
          </p:cNvSpPr>
          <p:nvPr/>
        </p:nvSpPr>
        <p:spPr>
          <a:xfrm>
            <a:off x="1162050"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3" name="Content Placeholder 3"/>
          <p:cNvGraphicFramePr>
            <a:graphicFrameLocks/>
          </p:cNvGraphicFramePr>
          <p:nvPr>
            <p:extLst>
              <p:ext uri="{D42A27DB-BD31-4B8C-83A1-F6EECF244321}">
                <p14:modId xmlns:p14="http://schemas.microsoft.com/office/powerpoint/2010/main" val="3931496512"/>
              </p:ext>
            </p:extLst>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11" name="Title 10"/>
          <p:cNvSpPr>
            <a:spLocks noGrp="1"/>
          </p:cNvSpPr>
          <p:nvPr>
            <p:ph type="title"/>
          </p:nvPr>
        </p:nvSpPr>
        <p:spPr>
          <a:xfrm>
            <a:off x="502468" y="156527"/>
            <a:ext cx="8469516" cy="1143000"/>
          </a:xfrm>
        </p:spPr>
        <p:txBody>
          <a:bodyPr>
            <a:noAutofit/>
          </a:bodyPr>
          <a:lstStyle/>
          <a:p>
            <a:r>
              <a:rPr lang="en-US" sz="2800" dirty="0"/>
              <a:t>Observation: set of transactions for a student </a:t>
            </a:r>
            <a:r>
              <a:rPr lang="en-US" sz="2800" dirty="0" smtClean="0"/>
              <a:t>working </a:t>
            </a:r>
            <a:r>
              <a:rPr lang="en-US" sz="2800" dirty="0"/>
              <a:t>on a step, i.e. each row in this table</a:t>
            </a:r>
            <a:br>
              <a:rPr lang="en-US" sz="2800" dirty="0"/>
            </a:br>
            <a:endParaRPr 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DataShop Tools</a:t>
            </a:r>
            <a:endParaRPr lang="en-US" dirty="0"/>
          </a:p>
        </p:txBody>
      </p:sp>
      <p:sp>
        <p:nvSpPr>
          <p:cNvPr id="3" name="Content Placeholder 2"/>
          <p:cNvSpPr>
            <a:spLocks noGrp="1"/>
          </p:cNvSpPr>
          <p:nvPr>
            <p:ph idx="1"/>
          </p:nvPr>
        </p:nvSpPr>
        <p:spPr/>
        <p:txBody>
          <a:bodyPr/>
          <a:lstStyle/>
          <a:p>
            <a:r>
              <a:rPr lang="en-US" dirty="0" smtClean="0"/>
              <a:t>Learning Curve</a:t>
            </a:r>
          </a:p>
          <a:p>
            <a:r>
              <a:rPr lang="en-US" dirty="0" smtClean="0"/>
              <a:t>Sample Selector</a:t>
            </a:r>
          </a:p>
          <a:p>
            <a:r>
              <a:rPr lang="en-US" dirty="0" smtClean="0"/>
              <a:t>Error Report</a:t>
            </a:r>
          </a:p>
          <a:p>
            <a:r>
              <a:rPr lang="en-US" dirty="0" smtClean="0"/>
              <a:t>Performance Profiler</a:t>
            </a:r>
          </a:p>
          <a:p>
            <a:r>
              <a:rPr lang="en-US" dirty="0" smtClean="0"/>
              <a:t>Export</a:t>
            </a:r>
          </a:p>
          <a:p>
            <a:r>
              <a:rPr lang="en-US" dirty="0" smtClean="0"/>
              <a:t>Import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KC</a:t>
            </a:r>
            <a:r>
              <a:rPr lang="en-US" dirty="0" smtClean="0"/>
              <a:t>: Knowledge component</a:t>
            </a:r>
          </a:p>
          <a:p>
            <a:pPr lvl="1"/>
            <a:r>
              <a:rPr lang="en-US" dirty="0" smtClean="0"/>
              <a:t>also known as a skill/concept/fact</a:t>
            </a:r>
          </a:p>
          <a:p>
            <a:pPr lvl="1"/>
            <a:r>
              <a:rPr lang="en-US" dirty="0" smtClean="0"/>
              <a:t>a piece of information that can be used to accomplish tasks</a:t>
            </a:r>
          </a:p>
          <a:p>
            <a:r>
              <a:rPr lang="en-US" b="1" dirty="0" smtClean="0"/>
              <a:t>KC Model:</a:t>
            </a:r>
          </a:p>
          <a:p>
            <a:pPr lvl="1"/>
            <a:r>
              <a:rPr lang="en-US" dirty="0" smtClean="0"/>
              <a:t>also known as a cognitive model or skill model</a:t>
            </a:r>
          </a:p>
          <a:p>
            <a:pPr lvl="1"/>
            <a:r>
              <a:rPr lang="en-US" dirty="0" smtClean="0"/>
              <a:t>a mapping between correct steps and knowledge components</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2589291"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9"/>
          <p:cNvSpPr>
            <a:spLocks noGrp="1"/>
          </p:cNvSpPr>
          <p:nvPr>
            <p:ph type="title"/>
          </p:nvPr>
        </p:nvSpPr>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Learning curve</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visualize student performance over time?</a:t>
            </a:r>
            <a:endParaRPr lang="en-US" sz="2400" dirty="0"/>
          </a:p>
        </p:txBody>
      </p:sp>
      <p:grpSp>
        <p:nvGrpSpPr>
          <p:cNvPr id="11" name="Group 9"/>
          <p:cNvGrpSpPr/>
          <p:nvPr/>
        </p:nvGrpSpPr>
        <p:grpSpPr>
          <a:xfrm>
            <a:off x="0" y="6433851"/>
            <a:ext cx="9144000" cy="424149"/>
            <a:chOff x="0" y="6433851"/>
            <a:chExt cx="9144000" cy="424149"/>
          </a:xfrm>
        </p:grpSpPr>
        <p:sp>
          <p:nvSpPr>
            <p:cNvPr id="12" name="Rounded Rectangle 11"/>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3" name="Rectangle 1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6433851"/>
              <a:ext cx="270698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15" name="Rectangle 14"/>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19524" t="20210" r="18059" b="632"/>
          <a:stretch>
            <a:fillRect/>
          </a:stretch>
        </p:blipFill>
        <p:spPr bwMode="auto">
          <a:xfrm>
            <a:off x="1304544" y="731520"/>
            <a:ext cx="6533096" cy="4450080"/>
          </a:xfrm>
          <a:prstGeom prst="rect">
            <a:avLst/>
          </a:prstGeom>
          <a:noFill/>
          <a:ln w="9525">
            <a:noFill/>
            <a:miter lim="800000"/>
            <a:headEnd/>
            <a:tailEnd/>
          </a:ln>
        </p:spPr>
      </p:pic>
      <p:sp>
        <p:nvSpPr>
          <p:cNvPr id="5" name="Rounded Rectangular Callout 4"/>
          <p:cNvSpPr/>
          <p:nvPr/>
        </p:nvSpPr>
        <p:spPr>
          <a:xfrm>
            <a:off x="6323075" y="355473"/>
            <a:ext cx="2400301"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dirty="0"/>
              <a:t>Visualizes changes in student performance over time</a:t>
            </a:r>
          </a:p>
        </p:txBody>
      </p:sp>
      <p:sp>
        <p:nvSpPr>
          <p:cNvPr id="6" name="Rounded Rectangular Callout 5"/>
          <p:cNvSpPr/>
          <p:nvPr/>
        </p:nvSpPr>
        <p:spPr>
          <a:xfrm>
            <a:off x="6644640" y="4639055"/>
            <a:ext cx="2286000" cy="1457325"/>
          </a:xfrm>
          <a:prstGeom prst="wedgeRoundRectCallout">
            <a:avLst>
              <a:gd name="adj1" fmla="val -95499"/>
              <a:gd name="adj2" fmla="val -10160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t>Time is represented on the x-axis as ‘opportunity’, or the # of times a student (or students) had an opportunity to demonstrate a KC</a:t>
            </a:r>
          </a:p>
        </p:txBody>
      </p:sp>
      <p:sp>
        <p:nvSpPr>
          <p:cNvPr id="7" name="Rounded Rectangular Callout 6"/>
          <p:cNvSpPr/>
          <p:nvPr/>
        </p:nvSpPr>
        <p:spPr>
          <a:xfrm>
            <a:off x="198119" y="3888867"/>
            <a:ext cx="2809875" cy="2362200"/>
          </a:xfrm>
          <a:prstGeom prst="wedgeRoundRectCallout">
            <a:avLst>
              <a:gd name="adj1" fmla="val -3301"/>
              <a:gd name="adj2" fmla="val -86807"/>
              <a:gd name="adj3" fmla="val 16667"/>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Hover the y-axis to change the type of Learning Curve.  </a:t>
            </a:r>
          </a:p>
          <a:p>
            <a:pPr>
              <a:defRPr/>
            </a:pPr>
            <a:endParaRPr lang="en-US" sz="1200" dirty="0"/>
          </a:p>
          <a:p>
            <a:pPr>
              <a:defRPr/>
            </a:pPr>
            <a:r>
              <a:rPr lang="en-US" sz="1200" dirty="0"/>
              <a:t>Types include:</a:t>
            </a:r>
          </a:p>
          <a:p>
            <a:pPr>
              <a:buFont typeface="Arial" pitchFamily="34" charset="0"/>
              <a:buChar char="•"/>
              <a:defRPr/>
            </a:pPr>
            <a:r>
              <a:rPr lang="en-US" sz="1200" dirty="0"/>
              <a:t>  Error Rate</a:t>
            </a:r>
          </a:p>
          <a:p>
            <a:pPr>
              <a:buFont typeface="Arial" pitchFamily="34" charset="0"/>
              <a:buChar char="•"/>
              <a:defRPr/>
            </a:pPr>
            <a:r>
              <a:rPr lang="en-US" sz="1200" dirty="0"/>
              <a:t>  Assistance Score  </a:t>
            </a:r>
          </a:p>
          <a:p>
            <a:pPr>
              <a:buFont typeface="Arial" pitchFamily="34" charset="0"/>
              <a:buChar char="•"/>
              <a:defRPr/>
            </a:pPr>
            <a:r>
              <a:rPr lang="en-US" sz="1200" dirty="0"/>
              <a:t>  Number of Incorrects</a:t>
            </a:r>
          </a:p>
          <a:p>
            <a:pPr>
              <a:buFont typeface="Arial" pitchFamily="34" charset="0"/>
              <a:buChar char="•"/>
              <a:defRPr/>
            </a:pPr>
            <a:r>
              <a:rPr lang="en-US" sz="1200" dirty="0"/>
              <a:t>  Number of Hints</a:t>
            </a:r>
          </a:p>
          <a:p>
            <a:pPr>
              <a:buFont typeface="Arial" pitchFamily="34" charset="0"/>
              <a:buChar char="•"/>
              <a:defRPr/>
            </a:pPr>
            <a:r>
              <a:rPr lang="en-US" sz="1200" dirty="0"/>
              <a:t>  Step Duration</a:t>
            </a:r>
          </a:p>
          <a:p>
            <a:pPr>
              <a:buFont typeface="Arial" pitchFamily="34" charset="0"/>
              <a:buChar char="•"/>
              <a:defRPr/>
            </a:pPr>
            <a:r>
              <a:rPr lang="en-US" sz="1200" dirty="0"/>
              <a:t>  Correct Step Duration</a:t>
            </a:r>
          </a:p>
          <a:p>
            <a:pPr>
              <a:buFont typeface="Arial" pitchFamily="34" charset="0"/>
              <a:buChar char="•"/>
              <a:defRPr/>
            </a:pPr>
            <a:r>
              <a:rPr lang="en-US" sz="1200" dirty="0"/>
              <a:t>  Error Step Duration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28600" y="447674"/>
            <a:ext cx="8686800" cy="13947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If you change the KC model,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you should </a:t>
            </a:r>
            <a:r>
              <a:rPr kumimoji="0" lang="en-US" sz="3200" b="1" u="none" strike="noStrike" kern="1200" cap="none" spc="0" normalizeH="0" noProof="0" dirty="0" smtClean="0">
                <a:ln>
                  <a:noFill/>
                </a:ln>
                <a:solidFill>
                  <a:schemeClr val="tx1"/>
                </a:solidFill>
                <a:effectLst/>
                <a:uLnTx/>
                <a:uFillTx/>
                <a:latin typeface="+mj-lt"/>
                <a:ea typeface="+mj-ea"/>
                <a:cs typeface="+mj-cs"/>
              </a:rPr>
              <a:t>consider changing instruction</a:t>
            </a:r>
          </a:p>
        </p:txBody>
      </p:sp>
      <p:sp>
        <p:nvSpPr>
          <p:cNvPr id="5" name="Rectangle 5"/>
          <p:cNvSpPr txBox="1">
            <a:spLocks noChangeArrowheads="1"/>
          </p:cNvSpPr>
          <p:nvPr/>
        </p:nvSpPr>
        <p:spPr>
          <a:xfrm>
            <a:off x="457200" y="2005795"/>
            <a:ext cx="8229600" cy="40128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Problem creation, selection, and sequencing</a:t>
            </a:r>
          </a:p>
          <a:p>
            <a:pPr marL="742950" lvl="1" indent="-285750">
              <a:lnSpc>
                <a:spcPct val="90000"/>
              </a:lnSpc>
              <a:spcBef>
                <a:spcPct val="20000"/>
              </a:spcBef>
              <a:buFont typeface="Arial" pitchFamily="34" charset="0"/>
              <a:buChar char="–"/>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skills or concepts (new KCs)</a:t>
            </a:r>
            <a:r>
              <a:rPr kumimoji="0" lang="en-US" sz="2200" b="0" i="0" u="none" strike="noStrike" kern="1200" cap="none" spc="0" normalizeH="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require: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kinds problems &amp; instructional activities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Changes to student modeling –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skillometer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knowledge tracing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Feedback and hint message content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One KC becomes two =&gt; need new hint messages for new KC</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error feedback may be needed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Even interface design – “make thinking visible”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If multiple KC per step =&gt; break down by adding new intermediate steps to interface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If interested in KC modeling …</a:t>
            </a:r>
            <a:endParaRPr lang="en-US" sz="4000" dirty="0"/>
          </a:p>
        </p:txBody>
      </p:sp>
      <p:sp>
        <p:nvSpPr>
          <p:cNvPr id="3" name="Content Placeholder 2"/>
          <p:cNvSpPr>
            <a:spLocks noGrp="1"/>
          </p:cNvSpPr>
          <p:nvPr>
            <p:ph idx="1"/>
          </p:nvPr>
        </p:nvSpPr>
        <p:spPr/>
        <p:txBody>
          <a:bodyPr/>
          <a:lstStyle/>
          <a:p>
            <a:r>
              <a:rPr lang="en-US" dirty="0" smtClean="0"/>
              <a:t>Related tools</a:t>
            </a:r>
          </a:p>
          <a:p>
            <a:pPr lvl="1"/>
            <a:r>
              <a:rPr lang="en-US" dirty="0" smtClean="0"/>
              <a:t>Model Values   (Learning Curve &gt; Model Values)</a:t>
            </a:r>
          </a:p>
          <a:p>
            <a:pPr lvl="1"/>
            <a:r>
              <a:rPr lang="en-US" dirty="0" smtClean="0"/>
              <a:t>KC Models  (Dataset Info &gt; KC Models)</a:t>
            </a:r>
          </a:p>
          <a:p>
            <a:pPr lvl="1"/>
            <a:endParaRPr lang="en-US" dirty="0"/>
          </a:p>
        </p:txBody>
      </p:sp>
      <p:sp>
        <p:nvSpPr>
          <p:cNvPr id="6" name="Title 1"/>
          <p:cNvSpPr txBox="1">
            <a:spLocks/>
          </p:cNvSpPr>
          <p:nvPr/>
        </p:nvSpPr>
        <p:spPr>
          <a:xfrm>
            <a:off x="619125" y="3789363"/>
            <a:ext cx="760095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but most tools in DataShop benefit from having a reasonable KC</a:t>
            </a:r>
            <a:r>
              <a:rPr kumimoji="0" lang="en-US" sz="3200" b="0" i="0" u="none" strike="noStrike" kern="1200" cap="none" spc="0" normalizeH="0" noProof="0" dirty="0" smtClean="0">
                <a:ln>
                  <a:noFill/>
                </a:ln>
                <a:solidFill>
                  <a:schemeClr val="tx1"/>
                </a:solidFill>
                <a:effectLst/>
                <a:uLnTx/>
                <a:uFillTx/>
                <a:latin typeface="+mj-lt"/>
                <a:ea typeface="+mj-ea"/>
                <a:cs typeface="+mj-cs"/>
              </a:rPr>
              <a:t> model.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Sample selector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10" name="Group 9"/>
          <p:cNvGrpSpPr/>
          <p:nvPr/>
        </p:nvGrpSpPr>
        <p:grpSpPr>
          <a:xfrm>
            <a:off x="0" y="6433851"/>
            <a:ext cx="9144000" cy="424149"/>
            <a:chOff x="0" y="6433851"/>
            <a:chExt cx="9144000" cy="424149"/>
          </a:xfrm>
        </p:grpSpPr>
        <p:sp>
          <p:nvSpPr>
            <p:cNvPr id="11" name="Rounded Rectangle 10"/>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2" name="Rectangle 11"/>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6433851"/>
              <a:ext cx="270698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14" name="Rectangle 13"/>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69242" y="1692322"/>
            <a:ext cx="204716" cy="2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940"/>
          <a:stretch/>
        </p:blipFill>
        <p:spPr bwMode="auto">
          <a:xfrm>
            <a:off x="749030" y="528149"/>
            <a:ext cx="7918315" cy="535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endCxn id="3" idx="2"/>
          </p:cNvCxnSpPr>
          <p:nvPr/>
        </p:nvCxnSpPr>
        <p:spPr>
          <a:xfrm>
            <a:off x="448767" y="1267451"/>
            <a:ext cx="820475" cy="554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Selector	</a:t>
            </a:r>
            <a:endParaRPr lang="en-US" dirty="0"/>
          </a:p>
        </p:txBody>
      </p:sp>
      <p:sp>
        <p:nvSpPr>
          <p:cNvPr id="3" name="Content Placeholder 2"/>
          <p:cNvSpPr>
            <a:spLocks noGrp="1"/>
          </p:cNvSpPr>
          <p:nvPr>
            <p:ph idx="1"/>
          </p:nvPr>
        </p:nvSpPr>
        <p:spPr/>
        <p:txBody>
          <a:bodyPr/>
          <a:lstStyle/>
          <a:p>
            <a:r>
              <a:rPr lang="en-US" dirty="0" smtClean="0"/>
              <a:t>Not samples in the statistical sense—these are subsets of data</a:t>
            </a:r>
          </a:p>
          <a:p>
            <a:r>
              <a:rPr lang="en-US" dirty="0" smtClean="0"/>
              <a:t>You can make your own</a:t>
            </a:r>
          </a:p>
          <a:p>
            <a:pPr lvl="1"/>
            <a:r>
              <a:rPr lang="en-US" dirty="0" smtClean="0"/>
              <a:t>e.g., filter on condition if that’s encoded in the data</a:t>
            </a:r>
          </a:p>
          <a:p>
            <a:r>
              <a:rPr lang="en-US" dirty="0" smtClean="0"/>
              <a:t>You can switch between them, or show more than one sample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Performance profiler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What was the hardest problem for students?  How many students worked in a particular unit?</a:t>
            </a:r>
            <a:endParaRPr lang="en-US" sz="2400" dirty="0"/>
          </a:p>
        </p:txBody>
      </p:sp>
      <p:grpSp>
        <p:nvGrpSpPr>
          <p:cNvPr id="11" name="Group 9"/>
          <p:cNvGrpSpPr/>
          <p:nvPr/>
        </p:nvGrpSpPr>
        <p:grpSpPr>
          <a:xfrm>
            <a:off x="0" y="6433851"/>
            <a:ext cx="9144000" cy="424149"/>
            <a:chOff x="0" y="6433851"/>
            <a:chExt cx="9144000" cy="424149"/>
          </a:xfrm>
        </p:grpSpPr>
        <p:sp>
          <p:nvSpPr>
            <p:cNvPr id="12" name="Rounded Rectangle 11"/>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3" name="Rectangle 1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6433851"/>
              <a:ext cx="2706986"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LearnLab</a:t>
              </a:r>
              <a:r>
                <a:rPr lang="en-US" dirty="0" smtClean="0"/>
                <a:t> </a:t>
              </a:r>
              <a:r>
                <a:rPr lang="en-US" dirty="0" err="1" smtClean="0"/>
                <a:t>DataShop</a:t>
              </a:r>
              <a:endParaRPr lang="en-US" dirty="0"/>
            </a:p>
          </p:txBody>
        </p:sp>
        <p:sp>
          <p:nvSpPr>
            <p:cNvPr id="15" name="Rectangle 14"/>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1404" y="4012426"/>
            <a:ext cx="1983036" cy="1754326"/>
          </a:xfrm>
          <a:prstGeom prst="rect">
            <a:avLst/>
          </a:prstGeom>
          <a:noFill/>
        </p:spPr>
        <p:txBody>
          <a:bodyPr wrap="square" rtlCol="0">
            <a:spAutoFit/>
          </a:bodyPr>
          <a:lstStyle/>
          <a:p>
            <a:r>
              <a:rPr lang="en-US" dirty="0" smtClean="0"/>
              <a:t>Set a minimum number of students to filter out problems not seen by many students</a:t>
            </a:r>
            <a:endParaRPr lang="en-US" dirty="0"/>
          </a:p>
        </p:txBody>
      </p:sp>
      <p:cxnSp>
        <p:nvCxnSpPr>
          <p:cNvPr id="14" name="Straight Arrow Connector 13"/>
          <p:cNvCxnSpPr/>
          <p:nvPr/>
        </p:nvCxnSpPr>
        <p:spPr>
          <a:xfrm>
            <a:off x="2210937" y="4224141"/>
            <a:ext cx="846162" cy="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8684" y="880072"/>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049" y="462214"/>
            <a:ext cx="2756849" cy="56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665073" y="2366174"/>
            <a:ext cx="1983036" cy="646331"/>
          </a:xfrm>
          <a:prstGeom prst="rect">
            <a:avLst/>
          </a:prstGeom>
          <a:noFill/>
        </p:spPr>
        <p:txBody>
          <a:bodyPr wrap="square" rtlCol="0">
            <a:spAutoFit/>
          </a:bodyPr>
          <a:lstStyle/>
          <a:p>
            <a:r>
              <a:rPr lang="en-US" dirty="0" smtClean="0"/>
              <a:t>Change the sort order here</a:t>
            </a:r>
            <a:endParaRPr lang="en-US" dirty="0"/>
          </a:p>
        </p:txBody>
      </p:sp>
      <p:cxnSp>
        <p:nvCxnSpPr>
          <p:cNvPr id="12" name="Straight Arrow Connector 11"/>
          <p:cNvCxnSpPr/>
          <p:nvPr/>
        </p:nvCxnSpPr>
        <p:spPr>
          <a:xfrm rot="10800000">
            <a:off x="5813948" y="2648840"/>
            <a:ext cx="81886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l="25313" t="35622" r="2036" b="17811"/>
          <a:stretch>
            <a:fillRect/>
          </a:stretch>
        </p:blipFill>
        <p:spPr bwMode="auto">
          <a:xfrm>
            <a:off x="369347" y="1295961"/>
            <a:ext cx="8386257" cy="476306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30268" t="52659" r="54405" b="34118"/>
          <a:stretch>
            <a:fillRect/>
          </a:stretch>
        </p:blipFill>
        <p:spPr bwMode="auto">
          <a:xfrm>
            <a:off x="615315" y="3856100"/>
            <a:ext cx="1758963" cy="1344549"/>
          </a:xfrm>
          <a:prstGeom prst="rect">
            <a:avLst/>
          </a:prstGeom>
          <a:noFill/>
          <a:ln w="9525">
            <a:solidFill>
              <a:schemeClr val="tx1">
                <a:lumMod val="50000"/>
                <a:lumOff val="50000"/>
              </a:schemeClr>
            </a:solidFill>
            <a:miter lim="800000"/>
            <a:headEnd/>
            <a:tailEnd/>
          </a:ln>
        </p:spPr>
      </p:pic>
      <p:pic>
        <p:nvPicPr>
          <p:cNvPr id="3077" name="Picture 5"/>
          <p:cNvPicPr>
            <a:picLocks noChangeAspect="1" noChangeArrowheads="1"/>
          </p:cNvPicPr>
          <p:nvPr/>
        </p:nvPicPr>
        <p:blipFill>
          <a:blip r:embed="rId4" cstate="print"/>
          <a:srcRect l="67083" t="32963" r="7489" b="53289"/>
          <a:stretch>
            <a:fillRect/>
          </a:stretch>
        </p:blipFill>
        <p:spPr bwMode="auto">
          <a:xfrm>
            <a:off x="5467350" y="1247775"/>
            <a:ext cx="2857500" cy="1368933"/>
          </a:xfrm>
          <a:prstGeom prst="rect">
            <a:avLst/>
          </a:prstGeom>
          <a:noFill/>
          <a:ln w="9525">
            <a:solidFill>
              <a:schemeClr val="tx1">
                <a:lumMod val="50000"/>
                <a:lumOff val="50000"/>
              </a:schemeClr>
            </a:solidFill>
            <a:miter lim="800000"/>
            <a:headEnd/>
            <a:tailEnd/>
          </a:ln>
        </p:spPr>
      </p:pic>
      <p:pic>
        <p:nvPicPr>
          <p:cNvPr id="3078" name="Picture 6"/>
          <p:cNvPicPr>
            <a:picLocks noChangeAspect="1" noChangeArrowheads="1"/>
          </p:cNvPicPr>
          <p:nvPr/>
        </p:nvPicPr>
        <p:blipFill>
          <a:blip r:embed="rId5" cstate="print"/>
          <a:srcRect l="72355" t="59244" r="2526" b="30521"/>
          <a:stretch>
            <a:fillRect/>
          </a:stretch>
        </p:blipFill>
        <p:spPr bwMode="auto">
          <a:xfrm>
            <a:off x="5413094" y="3991432"/>
            <a:ext cx="3191125" cy="1152068"/>
          </a:xfrm>
          <a:prstGeom prst="rect">
            <a:avLst/>
          </a:prstGeom>
          <a:noFill/>
          <a:ln w="9525">
            <a:solidFill>
              <a:schemeClr val="tx1">
                <a:lumMod val="50000"/>
                <a:lumOff val="50000"/>
              </a:schemeClr>
            </a:solidFill>
            <a:miter lim="800000"/>
            <a:headEnd/>
            <a:tailEnd/>
          </a:ln>
        </p:spPr>
      </p:pic>
      <p:sp>
        <p:nvSpPr>
          <p:cNvPr id="13" name="TextBox 12"/>
          <p:cNvSpPr txBox="1"/>
          <p:nvPr/>
        </p:nvSpPr>
        <p:spPr>
          <a:xfrm>
            <a:off x="248634" y="313056"/>
            <a:ext cx="1983036" cy="1477328"/>
          </a:xfrm>
          <a:prstGeom prst="rect">
            <a:avLst/>
          </a:prstGeom>
          <a:noFill/>
          <a:ln w="19050">
            <a:solidFill>
              <a:srgbClr val="FF0000"/>
            </a:solidFill>
          </a:ln>
        </p:spPr>
        <p:txBody>
          <a:bodyPr wrap="square" rtlCol="0">
            <a:spAutoFit/>
          </a:bodyPr>
          <a:lstStyle/>
          <a:p>
            <a:r>
              <a:rPr lang="en-US" dirty="0" smtClean="0"/>
              <a:t>Change how the selected measure is aggregated by hovering the title for the x-axis.</a:t>
            </a:r>
            <a:endParaRPr lang="en-US" dirty="0"/>
          </a:p>
        </p:txBody>
      </p:sp>
      <p:cxnSp>
        <p:nvCxnSpPr>
          <p:cNvPr id="14" name="Straight Arrow Connector 13"/>
          <p:cNvCxnSpPr/>
          <p:nvPr/>
        </p:nvCxnSpPr>
        <p:spPr>
          <a:xfrm rot="16200000" flipH="1">
            <a:off x="-14285" y="2395540"/>
            <a:ext cx="1238247" cy="666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5159" y="5475606"/>
            <a:ext cx="1983036" cy="923330"/>
          </a:xfrm>
          <a:prstGeom prst="rect">
            <a:avLst/>
          </a:prstGeom>
          <a:solidFill>
            <a:schemeClr val="bg1"/>
          </a:solidFill>
          <a:ln w="19050">
            <a:solidFill>
              <a:srgbClr val="FF0000"/>
            </a:solidFill>
          </a:ln>
        </p:spPr>
        <p:txBody>
          <a:bodyPr wrap="square" rtlCol="0">
            <a:spAutoFit/>
          </a:bodyPr>
          <a:lstStyle/>
          <a:p>
            <a:r>
              <a:rPr lang="en-US" dirty="0" smtClean="0"/>
              <a:t>See more details by hovering a bar in the graph.</a:t>
            </a:r>
            <a:endParaRPr lang="en-US" dirty="0"/>
          </a:p>
        </p:txBody>
      </p:sp>
      <p:cxnSp>
        <p:nvCxnSpPr>
          <p:cNvPr id="16" name="Straight Arrow Connector 15"/>
          <p:cNvCxnSpPr/>
          <p:nvPr/>
        </p:nvCxnSpPr>
        <p:spPr>
          <a:xfrm rot="16200000" flipV="1">
            <a:off x="6732189" y="5255813"/>
            <a:ext cx="317872" cy="124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0858" y="313056"/>
            <a:ext cx="3294667" cy="646331"/>
          </a:xfrm>
          <a:prstGeom prst="rect">
            <a:avLst/>
          </a:prstGeom>
          <a:noFill/>
          <a:ln w="19050">
            <a:solidFill>
              <a:srgbClr val="FF0000"/>
            </a:solidFill>
          </a:ln>
        </p:spPr>
        <p:txBody>
          <a:bodyPr wrap="square" rtlCol="0">
            <a:spAutoFit/>
          </a:bodyPr>
          <a:lstStyle/>
          <a:p>
            <a:r>
              <a:rPr lang="en-US" dirty="0" smtClean="0"/>
              <a:t>Change the selected measure by hovering the title for the y-axis.</a:t>
            </a:r>
            <a:endParaRPr lang="en-US" dirty="0"/>
          </a:p>
        </p:txBody>
      </p:sp>
      <p:cxnSp>
        <p:nvCxnSpPr>
          <p:cNvPr id="18" name="Straight Arrow Connector 17"/>
          <p:cNvCxnSpPr/>
          <p:nvPr/>
        </p:nvCxnSpPr>
        <p:spPr>
          <a:xfrm>
            <a:off x="3733800" y="962026"/>
            <a:ext cx="485778" cy="4286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11947</TotalTime>
  <Words>3569</Words>
  <Application>Microsoft Office PowerPoint</Application>
  <PresentationFormat>On-screen Show (4:3)</PresentationFormat>
  <Paragraphs>950</Paragraphs>
  <Slides>103</Slides>
  <Notes>22</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Powerpoint Template</vt:lpstr>
      <vt:lpstr>DataShop v7.1 Release Event </vt:lpstr>
      <vt:lpstr>Agenda</vt:lpstr>
      <vt:lpstr>THE Datashop team</vt:lpstr>
      <vt:lpstr>What is DataShop?</vt:lpstr>
      <vt:lpstr>Repository</vt:lpstr>
      <vt:lpstr>Web application</vt:lpstr>
      <vt:lpstr>Web application</vt:lpstr>
      <vt:lpstr>DataShop Terminology</vt:lpstr>
      <vt:lpstr>DataShop Terminology</vt:lpstr>
      <vt:lpstr>PowerPoint Presentation</vt:lpstr>
      <vt:lpstr>PowerPoint Presentation</vt:lpstr>
      <vt:lpstr>PowerPoint Presentation</vt:lpstr>
      <vt:lpstr>PowerPoint Presentation</vt:lpstr>
      <vt:lpstr>Terminology Review</vt:lpstr>
      <vt:lpstr>How do I get data in?</vt:lpstr>
      <vt:lpstr>DataShop tools</vt:lpstr>
      <vt:lpstr>Analysis tools</vt:lpstr>
      <vt:lpstr>Getting to DataShop</vt:lpstr>
      <vt:lpstr>Creating an account</vt:lpstr>
      <vt:lpstr>Getting access to datasets</vt:lpstr>
      <vt:lpstr>Getting access to datasets</vt:lpstr>
      <vt:lpstr>Dataset selection</vt:lpstr>
      <vt:lpstr>Dataset INfo</vt:lpstr>
      <vt:lpstr>Performance Profiler</vt:lpstr>
      <vt:lpstr>Error Report</vt:lpstr>
      <vt:lpstr>Learning curves</vt:lpstr>
      <vt:lpstr>Learning curves: Drill down</vt:lpstr>
      <vt:lpstr>Knowledge component models</vt:lpstr>
      <vt:lpstr>Web services</vt:lpstr>
      <vt:lpstr>Get web services download</vt:lpstr>
      <vt:lpstr>Getting credentials</vt:lpstr>
      <vt:lpstr>To get more details …</vt:lpstr>
      <vt:lpstr>KDD Cup 2010 EDM Challenge</vt:lpstr>
      <vt:lpstr>PowerPoint Presentation</vt:lpstr>
      <vt:lpstr>PowerPoint Presentation</vt:lpstr>
      <vt:lpstr>DataShop – what’s in it for me?</vt:lpstr>
      <vt:lpstr>What can I do?</vt:lpstr>
      <vt:lpstr>PowerPoint Presentation</vt:lpstr>
      <vt:lpstr>PowerPoint Presentation</vt:lpstr>
      <vt:lpstr>PowerPoint Presentation</vt:lpstr>
      <vt:lpstr>Learning curve categorization</vt:lpstr>
      <vt:lpstr>PowerPoint Presentation</vt:lpstr>
      <vt:lpstr>PowerPoint Presentation</vt:lpstr>
      <vt:lpstr>Import data All by yourself</vt:lpstr>
      <vt:lpstr>Data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fields</vt:lpstr>
      <vt:lpstr>PowerPoint Presentation</vt:lpstr>
      <vt:lpstr>Add Custom Field</vt:lpstr>
      <vt:lpstr>Hands-on</vt:lpstr>
      <vt:lpstr>Hands-on</vt:lpstr>
      <vt:lpstr>PREVIOUS SLIDES</vt:lpstr>
      <vt:lpstr> Let us know what you need!</vt:lpstr>
      <vt:lpstr>Importing into DataShop</vt:lpstr>
      <vt:lpstr>Types of Imports</vt:lpstr>
      <vt:lpstr>Exporting Data</vt:lpstr>
      <vt:lpstr>3 data formats for exporting</vt:lpstr>
      <vt:lpstr>3 data formats for exporting</vt:lpstr>
      <vt:lpstr>Places to export</vt:lpstr>
      <vt:lpstr>Places to export</vt:lpstr>
      <vt:lpstr>PowerPoint Presentation</vt:lpstr>
      <vt:lpstr>PowerPoint Presentation</vt:lpstr>
      <vt:lpstr>Places to export</vt:lpstr>
      <vt:lpstr>Export columns</vt:lpstr>
      <vt:lpstr>Transaction Export Columns</vt:lpstr>
      <vt:lpstr>Student-Step Export Columns</vt:lpstr>
      <vt:lpstr>Web Services Export Columns</vt:lpstr>
      <vt:lpstr>Slides from the introduction to Datashop workshop</vt:lpstr>
      <vt:lpstr>PowerPoint Presentation</vt:lpstr>
      <vt:lpstr>PowerPoint Presentation</vt:lpstr>
      <vt:lpstr>PowerPoint Presentation</vt:lpstr>
      <vt:lpstr>PowerPoint Presentation</vt:lpstr>
      <vt:lpstr>PowerPoint Presentation</vt:lpstr>
      <vt:lpstr>PowerPoint Presentation</vt:lpstr>
      <vt:lpstr>Problem: “Making Cans”</vt:lpstr>
      <vt:lpstr>Steps</vt:lpstr>
      <vt:lpstr>Transactions</vt:lpstr>
      <vt:lpstr>Student-Steps</vt:lpstr>
      <vt:lpstr>PowerPoint Presentation</vt:lpstr>
      <vt:lpstr>Observation: set of transactions for a student working on a step, i.e. each row in this table </vt:lpstr>
      <vt:lpstr>The DataShop Tools</vt:lpstr>
      <vt:lpstr>Learning curve</vt:lpstr>
      <vt:lpstr>PowerPoint Presentation</vt:lpstr>
      <vt:lpstr>PowerPoint Presentation</vt:lpstr>
      <vt:lpstr>If interested in KC modeling …</vt:lpstr>
      <vt:lpstr>Sample selector</vt:lpstr>
      <vt:lpstr>PowerPoint Presentation</vt:lpstr>
      <vt:lpstr>Sample Selector </vt:lpstr>
      <vt:lpstr>Performance profiler</vt:lpstr>
      <vt:lpstr>PowerPoint Presentation</vt:lpstr>
      <vt:lpstr>PowerPoint Presentation</vt:lpstr>
      <vt:lpstr>Error report</vt:lpstr>
      <vt:lpstr>PowerPoint Presentation</vt:lpstr>
      <vt:lpstr>PowerPoint Presentation</vt:lpstr>
      <vt:lpstr>Documentation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PSLC DataShop </dc:title>
  <dc:creator>Alida Skogsholm</dc:creator>
  <cp:lastModifiedBy>Brett Leber</cp:lastModifiedBy>
  <cp:revision>296</cp:revision>
  <dcterms:created xsi:type="dcterms:W3CDTF">2010-10-26T17:01:57Z</dcterms:created>
  <dcterms:modified xsi:type="dcterms:W3CDTF">2013-11-01T16:03:25Z</dcterms:modified>
</cp:coreProperties>
</file>