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83" r:id="rId3"/>
    <p:sldId id="286" r:id="rId4"/>
    <p:sldId id="293" r:id="rId5"/>
    <p:sldId id="284" r:id="rId6"/>
    <p:sldId id="289" r:id="rId7"/>
    <p:sldId id="291" r:id="rId8"/>
    <p:sldId id="288" r:id="rId9"/>
    <p:sldId id="292" r:id="rId10"/>
    <p:sldId id="29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567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933" autoAdjust="0"/>
  </p:normalViewPr>
  <p:slideViewPr>
    <p:cSldViewPr snapToGrid="0">
      <p:cViewPr varScale="1">
        <p:scale>
          <a:sx n="85" d="100"/>
          <a:sy n="85" d="100"/>
        </p:scale>
        <p:origin x="-1122" y="-90"/>
      </p:cViewPr>
      <p:guideLst>
        <p:guide orient="horz" pos="2160"/>
        <p:guide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AD5466-29AE-4CD4-A6EA-027AB120595E}" type="datetimeFigureOut">
              <a:rPr lang="en-US" smtClean="0"/>
              <a:pPr/>
              <a:t>12/10/2010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36F9AC-A31A-4D98-8634-949A3BE76E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preadsheets.google.com/viewform?formkey=dElRMGMzY3BMUTBLR2hyTjg2cGpfeEE6MQ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smtClean="0">
                <a:hlinkClick r:id="rId3"/>
              </a:rPr>
              <a:t>https://spreadsheets.google.com/viewform?formkey=dElRMGMzY3BMUTBLR2hyTjg2cGpfeEE6MQ</a:t>
            </a:r>
            <a:endParaRPr lang="en-US" sz="12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6F9AC-A31A-4D98-8634-949A3BE76E7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A3A-AB36-4EA4-9427-DA73EB07DD5F}" type="datetimeFigureOut">
              <a:rPr lang="en-US" smtClean="0"/>
              <a:pPr/>
              <a:t>12/10/2010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4EE27-9F8B-4B87-9290-A9E38F983D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A3A-AB36-4EA4-9427-DA73EB07DD5F}" type="datetimeFigureOut">
              <a:rPr lang="en-US" smtClean="0"/>
              <a:pPr/>
              <a:t>12/10/2010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4EE27-9F8B-4B87-9290-A9E38F983D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A3A-AB36-4EA4-9427-DA73EB07DD5F}" type="datetimeFigureOut">
              <a:rPr lang="en-US" smtClean="0"/>
              <a:pPr/>
              <a:t>12/10/2010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4EE27-9F8B-4B87-9290-A9E38F983D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A3A-AB36-4EA4-9427-DA73EB07DD5F}" type="datetimeFigureOut">
              <a:rPr lang="en-US" smtClean="0"/>
              <a:pPr/>
              <a:t>12/10/2010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4EE27-9F8B-4B87-9290-A9E38F983D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A3A-AB36-4EA4-9427-DA73EB07DD5F}" type="datetimeFigureOut">
              <a:rPr lang="en-US" smtClean="0"/>
              <a:pPr/>
              <a:t>12/10/2010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4EE27-9F8B-4B87-9290-A9E38F983D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A3A-AB36-4EA4-9427-DA73EB07DD5F}" type="datetimeFigureOut">
              <a:rPr lang="en-US" smtClean="0"/>
              <a:pPr/>
              <a:t>12/10/2010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4EE27-9F8B-4B87-9290-A9E38F983D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A3A-AB36-4EA4-9427-DA73EB07DD5F}" type="datetimeFigureOut">
              <a:rPr lang="en-US" smtClean="0"/>
              <a:pPr/>
              <a:t>12/10/2010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4EE27-9F8B-4B87-9290-A9E38F983D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A3A-AB36-4EA4-9427-DA73EB07DD5F}" type="datetimeFigureOut">
              <a:rPr lang="en-US" smtClean="0"/>
              <a:pPr/>
              <a:t>12/10/2010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4EE27-9F8B-4B87-9290-A9E38F983D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A3A-AB36-4EA4-9427-DA73EB07DD5F}" type="datetimeFigureOut">
              <a:rPr lang="en-US" smtClean="0"/>
              <a:pPr/>
              <a:t>12/10/2010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4EE27-9F8B-4B87-9290-A9E38F983D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A3A-AB36-4EA4-9427-DA73EB07DD5F}" type="datetimeFigureOut">
              <a:rPr lang="en-US" smtClean="0"/>
              <a:pPr/>
              <a:t>12/10/2010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4EE27-9F8B-4B87-9290-A9E38F983D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A3A-AB36-4EA4-9427-DA73EB07DD5F}" type="datetimeFigureOut">
              <a:rPr lang="en-US" smtClean="0"/>
              <a:pPr/>
              <a:t>12/10/2010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4EE27-9F8B-4B87-9290-A9E38F983D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93A3A-AB36-4EA4-9427-DA73EB07DD5F}" type="datetimeFigureOut">
              <a:rPr lang="en-US" smtClean="0"/>
              <a:pPr/>
              <a:t>12/10/2010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4EE27-9F8B-4B87-9290-A9E38F983D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523999"/>
            <a:ext cx="8077200" cy="3048001"/>
          </a:xfrm>
        </p:spPr>
        <p:txBody>
          <a:bodyPr>
            <a:normAutofit/>
          </a:bodyPr>
          <a:lstStyle/>
          <a:p>
            <a:pPr algn="l"/>
            <a:r>
              <a:rPr lang="en-US" sz="5400" dirty="0" smtClean="0"/>
              <a:t>Introduction to</a:t>
            </a:r>
            <a:br>
              <a:rPr lang="en-US" sz="5400" dirty="0" smtClean="0"/>
            </a:br>
            <a:r>
              <a:rPr lang="en-US" sz="5400" dirty="0" smtClean="0"/>
              <a:t>PSLC DataShop</a:t>
            </a:r>
            <a:br>
              <a:rPr lang="en-US" sz="5400" dirty="0" smtClean="0"/>
            </a:b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75393" y="5562600"/>
            <a:ext cx="4130407" cy="533400"/>
          </a:xfrm>
        </p:spPr>
        <p:txBody>
          <a:bodyPr>
            <a:noAutofit/>
          </a:bodyPr>
          <a:lstStyle/>
          <a:p>
            <a:pPr algn="r"/>
            <a:r>
              <a:rPr lang="en-US" sz="2400" dirty="0" smtClean="0"/>
              <a:t>Friday, December 10, 2010</a:t>
            </a:r>
            <a:endParaRPr lang="en-US" sz="2400" dirty="0"/>
          </a:p>
        </p:txBody>
      </p:sp>
      <p:pic>
        <p:nvPicPr>
          <p:cNvPr id="41" name="Picture 3" descr="C:\dev\DataShop\documentation\Presentations\2010_12_User_Meeting\blue_snowflak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1828800"/>
            <a:ext cx="1828800" cy="2357439"/>
          </a:xfrm>
          <a:prstGeom prst="rect">
            <a:avLst/>
          </a:prstGeom>
          <a:noFill/>
        </p:spPr>
      </p:pic>
      <p:grpSp>
        <p:nvGrpSpPr>
          <p:cNvPr id="5" name="Group 4"/>
          <p:cNvGrpSpPr/>
          <p:nvPr/>
        </p:nvGrpSpPr>
        <p:grpSpPr>
          <a:xfrm>
            <a:off x="0" y="6433851"/>
            <a:ext cx="9144000" cy="424149"/>
            <a:chOff x="0" y="6433851"/>
            <a:chExt cx="9144000" cy="424149"/>
          </a:xfrm>
        </p:grpSpPr>
        <p:sp>
          <p:nvSpPr>
            <p:cNvPr id="6" name="Rounded Rectangle 5"/>
            <p:cNvSpPr/>
            <p:nvPr/>
          </p:nvSpPr>
          <p:spPr>
            <a:xfrm>
              <a:off x="6561364" y="6667500"/>
              <a:ext cx="2582636" cy="190500"/>
            </a:xfrm>
            <a:prstGeom prst="roundRect">
              <a:avLst/>
            </a:prstGeom>
            <a:solidFill>
              <a:srgbClr val="3756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3" tIns="45717" rIns="91433" bIns="45717" rtlCol="0" anchor="ctr"/>
            <a:lstStyle/>
            <a:p>
              <a:pPr algn="ctr"/>
              <a:r>
                <a:rPr lang="en-US" sz="1100" dirty="0" smtClean="0">
                  <a:solidFill>
                    <a:schemeClr val="bg1"/>
                  </a:solidFill>
                  <a:latin typeface="HelveticaNeueLT Pro 45 Lt" pitchFamily="34" charset="0"/>
                </a:rPr>
                <a:t>pslcdatashop.org</a:t>
              </a:r>
              <a:endParaRPr lang="en-US" sz="1100" dirty="0">
                <a:solidFill>
                  <a:schemeClr val="bg1"/>
                </a:solidFill>
                <a:latin typeface="HelveticaNeueLT Pro 45 Lt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6433851"/>
              <a:ext cx="9144000" cy="424149"/>
            </a:xfrm>
            <a:prstGeom prst="rect">
              <a:avLst/>
            </a:prstGeom>
            <a:solidFill>
              <a:srgbClr val="37567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6433851"/>
              <a:ext cx="1938969" cy="424149"/>
            </a:xfrm>
            <a:prstGeom prst="rect">
              <a:avLst/>
            </a:prstGeom>
            <a:solidFill>
              <a:srgbClr val="3756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/>
                <a:t>PSLC DataShop</a:t>
              </a:r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343180" y="6433851"/>
              <a:ext cx="3800819" cy="424149"/>
            </a:xfrm>
            <a:prstGeom prst="rect">
              <a:avLst/>
            </a:prstGeom>
            <a:solidFill>
              <a:srgbClr val="3756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datashop-help@lists.andrew.cmu.edu</a:t>
              </a:r>
              <a:endParaRPr lang="en-US" dirty="0"/>
            </a:p>
          </p:txBody>
        </p:sp>
      </p:grpSp>
      <p:sp>
        <p:nvSpPr>
          <p:cNvPr id="10" name="Title 1"/>
          <p:cNvSpPr txBox="1">
            <a:spLocks/>
          </p:cNvSpPr>
          <p:nvPr/>
        </p:nvSpPr>
        <p:spPr>
          <a:xfrm>
            <a:off x="381000" y="4406900"/>
            <a:ext cx="7772400" cy="7600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http://pslcdatashop.org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Enjoy!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484" y="1572904"/>
            <a:ext cx="8229600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grpSp>
        <p:nvGrpSpPr>
          <p:cNvPr id="4" name="Group 9"/>
          <p:cNvGrpSpPr/>
          <p:nvPr/>
        </p:nvGrpSpPr>
        <p:grpSpPr>
          <a:xfrm>
            <a:off x="2514600" y="6172200"/>
            <a:ext cx="3406966" cy="540246"/>
            <a:chOff x="2514600" y="6172200"/>
            <a:chExt cx="3406966" cy="540246"/>
          </a:xfrm>
        </p:grpSpPr>
        <p:grpSp>
          <p:nvGrpSpPr>
            <p:cNvPr id="5" name="Group 8"/>
            <p:cNvGrpSpPr/>
            <p:nvPr/>
          </p:nvGrpSpPr>
          <p:grpSpPr>
            <a:xfrm>
              <a:off x="2514600" y="6312366"/>
              <a:ext cx="3406966" cy="246221"/>
              <a:chOff x="2514600" y="6312366"/>
              <a:chExt cx="3406966" cy="246221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2514600" y="6312366"/>
                <a:ext cx="18288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Introduction to PSLC DataShop</a:t>
                </a:r>
                <a:endParaRPr lang="en-US" sz="1000" dirty="0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4854766" y="6312366"/>
                <a:ext cx="10668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 December 2010</a:t>
                </a:r>
                <a:endParaRPr lang="en-US" sz="1000" dirty="0"/>
              </a:p>
            </p:txBody>
          </p:sp>
        </p:grpSp>
        <p:pic>
          <p:nvPicPr>
            <p:cNvPr id="6" name="Picture 3" descr="C:\dev\DataShop\documentation\Presentations\2010_12_User_Meeting\blue_snowflake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354417" y="6172200"/>
              <a:ext cx="419100" cy="540246"/>
            </a:xfrm>
            <a:prstGeom prst="rect">
              <a:avLst/>
            </a:prstGeom>
            <a:noFill/>
          </p:spPr>
        </p:pic>
      </p:grpSp>
      <p:sp>
        <p:nvSpPr>
          <p:cNvPr id="13" name="Rectangle 12"/>
          <p:cNvSpPr/>
          <p:nvPr/>
        </p:nvSpPr>
        <p:spPr>
          <a:xfrm>
            <a:off x="1337482" y="2121158"/>
            <a:ext cx="7014948" cy="2328012"/>
          </a:xfrm>
          <a:prstGeom prst="rect">
            <a:avLst/>
          </a:prstGeom>
          <a:solidFill>
            <a:srgbClr val="3756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http://pslcdatashop.org</a:t>
            </a:r>
          </a:p>
          <a:p>
            <a:pPr algn="ctr"/>
            <a:r>
              <a:rPr lang="en-US" sz="3200" dirty="0" smtClean="0"/>
              <a:t>datashop-help@lists.andrew.cmu.edu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DataShop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John Stamper - </a:t>
            </a:r>
            <a:r>
              <a:rPr lang="en-US" sz="2000" dirty="0" smtClean="0"/>
              <a:t>DataShop Technical Director</a:t>
            </a:r>
          </a:p>
          <a:p>
            <a:r>
              <a:rPr lang="en-US" sz="2400" dirty="0" smtClean="0"/>
              <a:t>Alida Skogsholm - </a:t>
            </a:r>
            <a:r>
              <a:rPr lang="en-US" sz="2000" dirty="0" smtClean="0"/>
              <a:t>DataShop Manager, Developer</a:t>
            </a:r>
          </a:p>
          <a:p>
            <a:r>
              <a:rPr lang="en-US" sz="2400" dirty="0" smtClean="0"/>
              <a:t>Brett </a:t>
            </a:r>
            <a:r>
              <a:rPr lang="en-US" sz="2400" dirty="0" err="1" smtClean="0"/>
              <a:t>Leber</a:t>
            </a:r>
            <a:r>
              <a:rPr lang="en-US" sz="2400" dirty="0" smtClean="0"/>
              <a:t> - </a:t>
            </a:r>
            <a:r>
              <a:rPr lang="en-US" sz="2000" dirty="0" smtClean="0"/>
              <a:t>Interaction Designer</a:t>
            </a:r>
          </a:p>
          <a:p>
            <a:r>
              <a:rPr lang="en-US" sz="2400" dirty="0" smtClean="0"/>
              <a:t>Duncan Spencer - </a:t>
            </a:r>
            <a:r>
              <a:rPr lang="en-US" sz="2000" dirty="0" smtClean="0"/>
              <a:t>DataShop Developer</a:t>
            </a:r>
          </a:p>
          <a:p>
            <a:r>
              <a:rPr lang="en-US" sz="2400" dirty="0" err="1" smtClean="0"/>
              <a:t>Shanwen</a:t>
            </a:r>
            <a:r>
              <a:rPr lang="en-US" sz="2400" dirty="0" smtClean="0"/>
              <a:t> Yu - </a:t>
            </a:r>
            <a:r>
              <a:rPr lang="en-US" sz="2000" dirty="0" smtClean="0"/>
              <a:t>DataShop Developer</a:t>
            </a:r>
          </a:p>
          <a:p>
            <a:r>
              <a:rPr lang="en-US" sz="2400" dirty="0" smtClean="0"/>
              <a:t>Sandy </a:t>
            </a:r>
            <a:r>
              <a:rPr lang="en-US" sz="2400" dirty="0" err="1" smtClean="0"/>
              <a:t>Demi</a:t>
            </a:r>
            <a:r>
              <a:rPr lang="en-US" sz="2400" dirty="0" smtClean="0"/>
              <a:t> - </a:t>
            </a:r>
            <a:r>
              <a:rPr lang="en-US" sz="2000" dirty="0" smtClean="0"/>
              <a:t>QA (Quality Assurance – Testing)</a:t>
            </a:r>
          </a:p>
          <a:p>
            <a:endParaRPr lang="en-US" sz="2000" dirty="0" smtClean="0"/>
          </a:p>
          <a:p>
            <a:r>
              <a:rPr lang="en-US" sz="2400" dirty="0" smtClean="0"/>
              <a:t>Ken Koedinger </a:t>
            </a:r>
            <a:r>
              <a:rPr lang="en-US" sz="2000" dirty="0" smtClean="0"/>
              <a:t>- PSLC Director</a:t>
            </a:r>
          </a:p>
          <a:p>
            <a:r>
              <a:rPr lang="en-US" sz="2400" dirty="0" smtClean="0"/>
              <a:t>Jo </a:t>
            </a:r>
            <a:r>
              <a:rPr lang="en-US" sz="2400" dirty="0" err="1" smtClean="0"/>
              <a:t>Bodnar</a:t>
            </a:r>
            <a:r>
              <a:rPr lang="en-US" sz="2400" dirty="0" smtClean="0"/>
              <a:t> </a:t>
            </a:r>
            <a:r>
              <a:rPr lang="en-US" sz="2000" dirty="0" smtClean="0"/>
              <a:t>– PSLC Admin</a:t>
            </a:r>
          </a:p>
          <a:p>
            <a:endParaRPr lang="en-US" dirty="0" smtClean="0"/>
          </a:p>
          <a:p>
            <a:endParaRPr lang="en-US" dirty="0"/>
          </a:p>
        </p:txBody>
      </p:sp>
      <p:grpSp>
        <p:nvGrpSpPr>
          <p:cNvPr id="4" name="Group 9"/>
          <p:cNvGrpSpPr/>
          <p:nvPr/>
        </p:nvGrpSpPr>
        <p:grpSpPr>
          <a:xfrm>
            <a:off x="2514600" y="6172200"/>
            <a:ext cx="3406966" cy="540246"/>
            <a:chOff x="2514600" y="6172200"/>
            <a:chExt cx="3406966" cy="540246"/>
          </a:xfrm>
        </p:grpSpPr>
        <p:grpSp>
          <p:nvGrpSpPr>
            <p:cNvPr id="5" name="Group 8"/>
            <p:cNvGrpSpPr/>
            <p:nvPr/>
          </p:nvGrpSpPr>
          <p:grpSpPr>
            <a:xfrm>
              <a:off x="2514600" y="6312366"/>
              <a:ext cx="3406966" cy="246221"/>
              <a:chOff x="2514600" y="6312366"/>
              <a:chExt cx="3406966" cy="246221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2514600" y="6312366"/>
                <a:ext cx="18288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Introduction to PSLC DataShop</a:t>
                </a:r>
                <a:endParaRPr lang="en-US" sz="1000" dirty="0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4854766" y="6312366"/>
                <a:ext cx="10668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 December 2010</a:t>
                </a:r>
                <a:endParaRPr lang="en-US" sz="1000" dirty="0"/>
              </a:p>
            </p:txBody>
          </p:sp>
        </p:grpSp>
        <p:pic>
          <p:nvPicPr>
            <p:cNvPr id="6" name="Picture 3" descr="C:\dev\DataShop\documentation\Presentations\2010_12_User_Meeting\blue_snowflake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354417" y="6172200"/>
              <a:ext cx="419100" cy="54024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DataShop?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2400" dirty="0" smtClean="0"/>
              <a:t>Central Repository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Secure place to store &amp; access research data</a:t>
            </a:r>
          </a:p>
          <a:p>
            <a:pPr lvl="2">
              <a:lnSpc>
                <a:spcPct val="80000"/>
              </a:lnSpc>
            </a:pPr>
            <a:r>
              <a:rPr lang="en-US" sz="1800" dirty="0" smtClean="0"/>
              <a:t>Every </a:t>
            </a:r>
            <a:r>
              <a:rPr lang="en-US" sz="1800" dirty="0" err="1" smtClean="0"/>
              <a:t>LearnLab</a:t>
            </a:r>
            <a:r>
              <a:rPr lang="en-US" sz="1800" dirty="0" smtClean="0"/>
              <a:t> and every study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Supports various kinds of research</a:t>
            </a:r>
          </a:p>
          <a:p>
            <a:pPr lvl="2">
              <a:lnSpc>
                <a:spcPct val="80000"/>
              </a:lnSpc>
            </a:pPr>
            <a:r>
              <a:rPr lang="en-US" sz="1800" dirty="0" smtClean="0"/>
              <a:t>Primary analysis of study data</a:t>
            </a:r>
          </a:p>
          <a:p>
            <a:pPr lvl="2">
              <a:lnSpc>
                <a:spcPct val="80000"/>
              </a:lnSpc>
            </a:pPr>
            <a:r>
              <a:rPr lang="en-US" sz="1800" dirty="0" smtClean="0"/>
              <a:t>Exploratory analysis of course data</a:t>
            </a:r>
          </a:p>
          <a:p>
            <a:pPr lvl="2">
              <a:lnSpc>
                <a:spcPct val="80000"/>
              </a:lnSpc>
            </a:pPr>
            <a:r>
              <a:rPr lang="en-US" sz="1800" dirty="0" smtClean="0"/>
              <a:t>Secondary analysis of any data set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Analysis &amp; Reporting Tools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Focus on student-tutor interaction data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Learning curves &amp; error reports provide summary and low-level views of student performance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Performance Profiler aggregates across various levels of granularity (problem, dataset levels, knowledge components, etc.)  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Data Export</a:t>
            </a:r>
          </a:p>
          <a:p>
            <a:pPr lvl="2">
              <a:lnSpc>
                <a:spcPct val="80000"/>
              </a:lnSpc>
            </a:pPr>
            <a:r>
              <a:rPr lang="en-US" sz="1800" dirty="0" smtClean="0"/>
              <a:t>Tab delimited tables you can open with your favorite spreadsheet program or statistical package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New tools created to meet highest demands </a:t>
            </a:r>
          </a:p>
          <a:p>
            <a:endParaRPr lang="en-US" dirty="0" smtClean="0"/>
          </a:p>
          <a:p>
            <a:endParaRPr lang="en-US" dirty="0"/>
          </a:p>
        </p:txBody>
      </p:sp>
      <p:grpSp>
        <p:nvGrpSpPr>
          <p:cNvPr id="4" name="Group 9"/>
          <p:cNvGrpSpPr/>
          <p:nvPr/>
        </p:nvGrpSpPr>
        <p:grpSpPr>
          <a:xfrm>
            <a:off x="2514600" y="6172200"/>
            <a:ext cx="3406966" cy="540246"/>
            <a:chOff x="2514600" y="6172200"/>
            <a:chExt cx="3406966" cy="540246"/>
          </a:xfrm>
        </p:grpSpPr>
        <p:grpSp>
          <p:nvGrpSpPr>
            <p:cNvPr id="5" name="Group 8"/>
            <p:cNvGrpSpPr/>
            <p:nvPr/>
          </p:nvGrpSpPr>
          <p:grpSpPr>
            <a:xfrm>
              <a:off x="2514600" y="6312366"/>
              <a:ext cx="3406966" cy="246221"/>
              <a:chOff x="2514600" y="6312366"/>
              <a:chExt cx="3406966" cy="246221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2514600" y="6312366"/>
                <a:ext cx="18288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Introduction to PSLC DataShop</a:t>
                </a:r>
                <a:endParaRPr lang="en-US" sz="1000" dirty="0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4854766" y="6312366"/>
                <a:ext cx="10668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 December 2010</a:t>
                </a:r>
                <a:endParaRPr lang="en-US" sz="1000" dirty="0"/>
              </a:p>
            </p:txBody>
          </p:sp>
        </p:grpSp>
        <p:pic>
          <p:nvPicPr>
            <p:cNvPr id="6" name="Picture 3" descr="C:\dev\DataShop\documentation\Presentations\2010_12_User_Meeting\blue_snowflake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354417" y="6172200"/>
              <a:ext cx="419100" cy="54024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Repository</a:t>
            </a:r>
            <a:endParaRPr lang="en-US" dirty="0"/>
          </a:p>
        </p:txBody>
      </p:sp>
      <p:grpSp>
        <p:nvGrpSpPr>
          <p:cNvPr id="3" name="Group 9"/>
          <p:cNvGrpSpPr/>
          <p:nvPr/>
        </p:nvGrpSpPr>
        <p:grpSpPr>
          <a:xfrm>
            <a:off x="2514600" y="6172200"/>
            <a:ext cx="3406966" cy="540246"/>
            <a:chOff x="2514600" y="6172200"/>
            <a:chExt cx="3406966" cy="540246"/>
          </a:xfrm>
        </p:grpSpPr>
        <p:grpSp>
          <p:nvGrpSpPr>
            <p:cNvPr id="4" name="Group 8"/>
            <p:cNvGrpSpPr/>
            <p:nvPr/>
          </p:nvGrpSpPr>
          <p:grpSpPr>
            <a:xfrm>
              <a:off x="2514600" y="6312366"/>
              <a:ext cx="3406966" cy="246221"/>
              <a:chOff x="2514600" y="6312366"/>
              <a:chExt cx="3406966" cy="246221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2514600" y="6312366"/>
                <a:ext cx="18288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Introduction to PSLC DataShop</a:t>
                </a:r>
                <a:endParaRPr lang="en-US" sz="1000" dirty="0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4854766" y="6312366"/>
                <a:ext cx="10668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 December 2010</a:t>
                </a:r>
                <a:endParaRPr lang="en-US" sz="1000" dirty="0"/>
              </a:p>
            </p:txBody>
          </p:sp>
        </p:grpSp>
        <p:pic>
          <p:nvPicPr>
            <p:cNvPr id="6" name="Picture 3" descr="C:\dev\DataShop\documentation\Presentations\2010_12_User_Meeting\blue_snowflake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354417" y="6172200"/>
              <a:ext cx="419100" cy="540246"/>
            </a:xfrm>
            <a:prstGeom prst="rect">
              <a:avLst/>
            </a:prstGeom>
            <a:noFill/>
          </p:spPr>
        </p:pic>
      </p:grp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67631" y="1393941"/>
          <a:ext cx="8686797" cy="2888128"/>
        </p:xfrm>
        <a:graphic>
          <a:graphicData uri="http://schemas.openxmlformats.org/drawingml/2006/table">
            <a:tbl>
              <a:tblPr/>
              <a:tblGrid>
                <a:gridCol w="1240971"/>
                <a:gridCol w="933515"/>
                <a:gridCol w="936703"/>
                <a:gridCol w="1115121"/>
                <a:gridCol w="1773044"/>
                <a:gridCol w="1115122"/>
                <a:gridCol w="1572321"/>
              </a:tblGrid>
              <a:tr h="568674">
                <a:tc>
                  <a:txBody>
                    <a:bodyPr/>
                    <a:lstStyle/>
                    <a:p>
                      <a:r>
                        <a:rPr lang="en-US" sz="1800" b="1" dirty="0"/>
                        <a:t>Domain</a:t>
                      </a:r>
                    </a:p>
                  </a:txBody>
                  <a:tcPr marL="90311" marR="90311" marT="45156" marB="45156" anchor="ctr">
                    <a:lnL w="762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Files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Papers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Datasets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Student Actions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Students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Student Hours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79602">
                <a:tc>
                  <a:txBody>
                    <a:bodyPr/>
                    <a:lstStyle/>
                    <a:p>
                      <a:r>
                        <a:rPr lang="en-US" sz="1800" dirty="0"/>
                        <a:t>Language </a:t>
                      </a:r>
                    </a:p>
                  </a:txBody>
                  <a:tcPr marL="90311" marR="90311" marT="45156" marB="45156" anchor="ctr">
                    <a:lnL w="762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51 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10 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63 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3,063,195 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/>
                        <a:t>4,753 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/>
                        <a:t>4,412.95 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12595">
                <a:tc>
                  <a:txBody>
                    <a:bodyPr/>
                    <a:lstStyle/>
                    <a:p>
                      <a:r>
                        <a:rPr lang="en-US" sz="1800" dirty="0"/>
                        <a:t>Math </a:t>
                      </a:r>
                    </a:p>
                  </a:txBody>
                  <a:tcPr marL="90311" marR="90311" marT="45156" marB="45156" anchor="ctr">
                    <a:lnL w="762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140 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45 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101 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35,715,976 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18,809 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/>
                        <a:t>105,966.11 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46048">
                <a:tc>
                  <a:txBody>
                    <a:bodyPr/>
                    <a:lstStyle/>
                    <a:p>
                      <a:r>
                        <a:rPr lang="en-US" sz="1800" dirty="0"/>
                        <a:t>Science </a:t>
                      </a:r>
                    </a:p>
                  </a:txBody>
                  <a:tcPr marL="90311" marR="90311" marT="45156" marB="45156" anchor="ctr">
                    <a:lnL w="762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79 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19 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45 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5,656,005 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7,689 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/>
                        <a:t>16,365.13 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1800"/>
                        <a:t>Other </a:t>
                      </a:r>
                    </a:p>
                  </a:txBody>
                  <a:tcPr marL="90311" marR="90311" marT="45156" marB="45156" anchor="ctr">
                    <a:lnL w="762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13 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12 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29 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4,801,163 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8,060 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18,007.91 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24009">
                <a:tc>
                  <a:txBody>
                    <a:bodyPr/>
                    <a:lstStyle/>
                    <a:p>
                      <a:r>
                        <a:rPr lang="en-US" sz="1800" b="1" dirty="0"/>
                        <a:t>Total</a:t>
                      </a:r>
                    </a:p>
                  </a:txBody>
                  <a:tcPr marL="90311" marR="90311" marT="45156" marB="45156" anchor="ctr">
                    <a:lnL w="762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283 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86 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238 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49,236,339 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39,311 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144,752.10 </a:t>
                      </a:r>
                    </a:p>
                  </a:txBody>
                  <a:tcPr marL="90311" marR="90311" marT="45156" marB="451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Application</a:t>
            </a:r>
            <a:endParaRPr lang="en-US" dirty="0"/>
          </a:p>
        </p:txBody>
      </p:sp>
      <p:grpSp>
        <p:nvGrpSpPr>
          <p:cNvPr id="4" name="Group 9"/>
          <p:cNvGrpSpPr/>
          <p:nvPr/>
        </p:nvGrpSpPr>
        <p:grpSpPr>
          <a:xfrm>
            <a:off x="2514600" y="6172200"/>
            <a:ext cx="3406966" cy="540246"/>
            <a:chOff x="2514600" y="6172200"/>
            <a:chExt cx="3406966" cy="540246"/>
          </a:xfrm>
        </p:grpSpPr>
        <p:grpSp>
          <p:nvGrpSpPr>
            <p:cNvPr id="5" name="Group 8"/>
            <p:cNvGrpSpPr/>
            <p:nvPr/>
          </p:nvGrpSpPr>
          <p:grpSpPr>
            <a:xfrm>
              <a:off x="2514600" y="6312366"/>
              <a:ext cx="3406966" cy="246221"/>
              <a:chOff x="2514600" y="6312366"/>
              <a:chExt cx="3406966" cy="246221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2514600" y="6312366"/>
                <a:ext cx="18288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Introduction to PSLC DataShop</a:t>
                </a:r>
                <a:endParaRPr lang="en-US" sz="1000" dirty="0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4854766" y="6312366"/>
                <a:ext cx="10668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 December 2010</a:t>
                </a:r>
                <a:endParaRPr lang="en-US" sz="1000" dirty="0"/>
              </a:p>
            </p:txBody>
          </p:sp>
        </p:grpSp>
        <p:pic>
          <p:nvPicPr>
            <p:cNvPr id="6" name="Picture 3" descr="C:\dev\DataShop\documentation\Presentations\2010_12_User_Meeting\blue_snowflake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354417" y="6172200"/>
              <a:ext cx="419100" cy="540246"/>
            </a:xfrm>
            <a:prstGeom prst="rect">
              <a:avLst/>
            </a:prstGeom>
            <a:noFill/>
          </p:spPr>
        </p:pic>
      </p:grpSp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3" cstate="print"/>
          <a:srcRect t="6784" r="26964" b="30827"/>
          <a:stretch>
            <a:fillRect/>
          </a:stretch>
        </p:blipFill>
        <p:spPr bwMode="auto">
          <a:xfrm>
            <a:off x="4495800" y="1295400"/>
            <a:ext cx="4152900" cy="332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2" descr="2009-11-12_152110.png"/>
          <p:cNvPicPr>
            <a:picLocks noGrp="1" noChangeAspect="1"/>
          </p:cNvPicPr>
          <p:nvPr>
            <p:ph sz="half" idx="4294967295"/>
          </p:nvPr>
        </p:nvPicPr>
        <p:blipFill>
          <a:blip r:embed="rId4" cstate="print"/>
          <a:srcRect t="4192" r="7416" b="11281"/>
          <a:stretch>
            <a:fillRect/>
          </a:stretch>
        </p:blipFill>
        <p:spPr>
          <a:xfrm>
            <a:off x="373063" y="1360488"/>
            <a:ext cx="3394075" cy="4648200"/>
          </a:xfrm>
          <a:prstGeom prst="rect">
            <a:avLst/>
          </a:prstGeom>
          <a:noFill/>
          <a:ln/>
        </p:spPr>
      </p:pic>
      <p:pic>
        <p:nvPicPr>
          <p:cNvPr id="12" name="Picture 11" descr="figure2"/>
          <p:cNvPicPr>
            <a:picLocks noChangeAspect="1" noChangeArrowheads="1"/>
          </p:cNvPicPr>
          <p:nvPr/>
        </p:nvPicPr>
        <p:blipFill>
          <a:blip r:embed="rId5" cstate="print"/>
          <a:srcRect l="20779" t="12903" r="8060" b="5664"/>
          <a:stretch>
            <a:fillRect/>
          </a:stretch>
        </p:blipFill>
        <p:spPr bwMode="auto">
          <a:xfrm>
            <a:off x="3048000" y="3273188"/>
            <a:ext cx="4533900" cy="283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DataShop, what’s in it for 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Free tools to analyze your data</a:t>
            </a:r>
          </a:p>
          <a:p>
            <a:r>
              <a:rPr lang="en-US" dirty="0" smtClean="0"/>
              <a:t>Free researchers to analyze your data</a:t>
            </a:r>
          </a:p>
          <a:p>
            <a:r>
              <a:rPr lang="en-US" dirty="0" smtClean="0"/>
              <a:t>Place to collaborate </a:t>
            </a:r>
          </a:p>
          <a:p>
            <a:r>
              <a:rPr lang="en-US" dirty="0" smtClean="0"/>
              <a:t>Real opportunities to validate ideas across multiple data sets</a:t>
            </a:r>
          </a:p>
          <a:p>
            <a:endParaRPr lang="en-US" dirty="0" smtClean="0"/>
          </a:p>
          <a:p>
            <a:endParaRPr lang="en-US" sz="4000" dirty="0" smtClean="0"/>
          </a:p>
        </p:txBody>
      </p:sp>
      <p:grpSp>
        <p:nvGrpSpPr>
          <p:cNvPr id="4" name="Group 9"/>
          <p:cNvGrpSpPr/>
          <p:nvPr/>
        </p:nvGrpSpPr>
        <p:grpSpPr>
          <a:xfrm>
            <a:off x="2514600" y="6172200"/>
            <a:ext cx="3406966" cy="540246"/>
            <a:chOff x="2514600" y="6172200"/>
            <a:chExt cx="3406966" cy="540246"/>
          </a:xfrm>
        </p:grpSpPr>
        <p:grpSp>
          <p:nvGrpSpPr>
            <p:cNvPr id="5" name="Group 8"/>
            <p:cNvGrpSpPr/>
            <p:nvPr/>
          </p:nvGrpSpPr>
          <p:grpSpPr>
            <a:xfrm>
              <a:off x="2514600" y="6312366"/>
              <a:ext cx="3406966" cy="246221"/>
              <a:chOff x="2514600" y="6312366"/>
              <a:chExt cx="3406966" cy="246221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2514600" y="6312366"/>
                <a:ext cx="18288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Introduction to PSLC DataShop</a:t>
                </a:r>
                <a:endParaRPr lang="en-US" sz="1000" dirty="0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4854766" y="6312366"/>
                <a:ext cx="10668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 December 2010</a:t>
                </a:r>
                <a:endParaRPr lang="en-US" sz="1000" dirty="0"/>
              </a:p>
            </p:txBody>
          </p:sp>
        </p:grpSp>
        <p:pic>
          <p:nvPicPr>
            <p:cNvPr id="6" name="Picture 3" descr="C:\dev\DataShop\documentation\Presentations\2010_12_User_Meeting\blue_snowflake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354417" y="6172200"/>
              <a:ext cx="419100" cy="54024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Let us know what you need!</a:t>
            </a:r>
          </a:p>
        </p:txBody>
      </p:sp>
      <p:grpSp>
        <p:nvGrpSpPr>
          <p:cNvPr id="4" name="Group 9"/>
          <p:cNvGrpSpPr/>
          <p:nvPr/>
        </p:nvGrpSpPr>
        <p:grpSpPr>
          <a:xfrm>
            <a:off x="2514600" y="6172200"/>
            <a:ext cx="3406966" cy="540246"/>
            <a:chOff x="2514600" y="6172200"/>
            <a:chExt cx="3406966" cy="540246"/>
          </a:xfrm>
        </p:grpSpPr>
        <p:grpSp>
          <p:nvGrpSpPr>
            <p:cNvPr id="5" name="Group 8"/>
            <p:cNvGrpSpPr/>
            <p:nvPr/>
          </p:nvGrpSpPr>
          <p:grpSpPr>
            <a:xfrm>
              <a:off x="2514600" y="6312366"/>
              <a:ext cx="3406966" cy="246221"/>
              <a:chOff x="2514600" y="6312366"/>
              <a:chExt cx="3406966" cy="246221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2514600" y="6312366"/>
                <a:ext cx="18288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Introduction to PSLC DataShop</a:t>
                </a:r>
                <a:endParaRPr lang="en-US" sz="1000" dirty="0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4854766" y="6312366"/>
                <a:ext cx="10668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 December 2010</a:t>
                </a:r>
                <a:endParaRPr lang="en-US" sz="1000" dirty="0"/>
              </a:p>
            </p:txBody>
          </p:sp>
        </p:grpSp>
        <p:pic>
          <p:nvPicPr>
            <p:cNvPr id="6" name="Picture 3" descr="C:\dev\DataShop\documentation\Presentations\2010_12_User_Meeting\blue_snowflake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354417" y="6172200"/>
              <a:ext cx="419100" cy="540246"/>
            </a:xfrm>
            <a:prstGeom prst="rect">
              <a:avLst/>
            </a:prstGeom>
            <a:noFill/>
          </p:spPr>
        </p:pic>
      </p:grpSp>
      <p:sp>
        <p:nvSpPr>
          <p:cNvPr id="9" name="Rectangle 8"/>
          <p:cNvSpPr/>
          <p:nvPr/>
        </p:nvSpPr>
        <p:spPr>
          <a:xfrm>
            <a:off x="0" y="2096429"/>
            <a:ext cx="9144000" cy="2352740"/>
          </a:xfrm>
          <a:prstGeom prst="rect">
            <a:avLst/>
          </a:prstGeom>
          <a:solidFill>
            <a:srgbClr val="3756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>
              <a:buNone/>
            </a:pPr>
            <a:r>
              <a:rPr lang="en-US" sz="2000" dirty="0" smtClean="0"/>
              <a:t>Feature Request wiki is available here:</a:t>
            </a:r>
          </a:p>
          <a:p>
            <a:pPr lvl="1">
              <a:buNone/>
            </a:pPr>
            <a:endParaRPr lang="en-US" sz="2000" dirty="0" smtClean="0"/>
          </a:p>
          <a:p>
            <a:pPr lvl="1">
              <a:buNone/>
            </a:pPr>
            <a:r>
              <a:rPr lang="en-US" sz="2000" dirty="0" smtClean="0"/>
              <a:t>http://www.learnlab.org/research/wiki/index.php/DataShop_Feature_Wish_List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10:00 - 10:15 Introduction to DataShop</a:t>
            </a:r>
            <a:br>
              <a:rPr lang="en-US" sz="2400" dirty="0" smtClean="0"/>
            </a:b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10:15 - 11:00 DataShop Hands On </a:t>
            </a:r>
            <a:br>
              <a:rPr lang="en-US" sz="2400" dirty="0" smtClean="0"/>
            </a:b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11:00 - 11:15 Break </a:t>
            </a:r>
            <a:br>
              <a:rPr lang="en-US" sz="2400" dirty="0" smtClean="0"/>
            </a:b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11:15 - 12:00 Case study with Marsha Lovett </a:t>
            </a:r>
            <a:br>
              <a:rPr lang="en-US" sz="2400" dirty="0" smtClean="0"/>
            </a:b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12:00 - 13:30 Q&amp;A -- Lunch</a:t>
            </a:r>
            <a:endParaRPr lang="en-US" dirty="0" smtClean="0"/>
          </a:p>
          <a:p>
            <a:endParaRPr lang="en-US" dirty="0"/>
          </a:p>
        </p:txBody>
      </p:sp>
      <p:grpSp>
        <p:nvGrpSpPr>
          <p:cNvPr id="4" name="Group 9"/>
          <p:cNvGrpSpPr/>
          <p:nvPr/>
        </p:nvGrpSpPr>
        <p:grpSpPr>
          <a:xfrm>
            <a:off x="2514600" y="6172200"/>
            <a:ext cx="3406966" cy="540246"/>
            <a:chOff x="2514600" y="6172200"/>
            <a:chExt cx="3406966" cy="540246"/>
          </a:xfrm>
        </p:grpSpPr>
        <p:grpSp>
          <p:nvGrpSpPr>
            <p:cNvPr id="5" name="Group 8"/>
            <p:cNvGrpSpPr/>
            <p:nvPr/>
          </p:nvGrpSpPr>
          <p:grpSpPr>
            <a:xfrm>
              <a:off x="2514600" y="6312366"/>
              <a:ext cx="3406966" cy="246221"/>
              <a:chOff x="2514600" y="6312366"/>
              <a:chExt cx="3406966" cy="246221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2514600" y="6312366"/>
                <a:ext cx="18288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Introduction to PSLC DataShop</a:t>
                </a:r>
                <a:endParaRPr lang="en-US" sz="1000" dirty="0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4854766" y="6312366"/>
                <a:ext cx="10668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 December 2010</a:t>
                </a:r>
                <a:endParaRPr lang="en-US" sz="1000" dirty="0"/>
              </a:p>
            </p:txBody>
          </p:sp>
        </p:grpSp>
        <p:pic>
          <p:nvPicPr>
            <p:cNvPr id="6" name="Picture 3" descr="C:\dev\DataShop\documentation\Presentations\2010_12_User_Meeting\blue_snowflake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354417" y="6172200"/>
              <a:ext cx="419100" cy="54024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Please fill out our survey!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62332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http://snipr.com/dsworkshop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dirty="0"/>
          </a:p>
        </p:txBody>
      </p:sp>
      <p:grpSp>
        <p:nvGrpSpPr>
          <p:cNvPr id="4" name="Group 9"/>
          <p:cNvGrpSpPr/>
          <p:nvPr/>
        </p:nvGrpSpPr>
        <p:grpSpPr>
          <a:xfrm>
            <a:off x="2514600" y="6172200"/>
            <a:ext cx="3406966" cy="540246"/>
            <a:chOff x="2514600" y="6172200"/>
            <a:chExt cx="3406966" cy="540246"/>
          </a:xfrm>
        </p:grpSpPr>
        <p:grpSp>
          <p:nvGrpSpPr>
            <p:cNvPr id="5" name="Group 8"/>
            <p:cNvGrpSpPr/>
            <p:nvPr/>
          </p:nvGrpSpPr>
          <p:grpSpPr>
            <a:xfrm>
              <a:off x="2514600" y="6312366"/>
              <a:ext cx="3406966" cy="246221"/>
              <a:chOff x="2514600" y="6312366"/>
              <a:chExt cx="3406966" cy="246221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2514600" y="6312366"/>
                <a:ext cx="18288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Introduction to PSLC DataShop</a:t>
                </a:r>
                <a:endParaRPr lang="en-US" sz="1000" dirty="0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4854766" y="6312366"/>
                <a:ext cx="10668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 December 2010</a:t>
                </a:r>
                <a:endParaRPr lang="en-US" sz="1000" dirty="0"/>
              </a:p>
            </p:txBody>
          </p:sp>
        </p:grpSp>
        <p:pic>
          <p:nvPicPr>
            <p:cNvPr id="6" name="Picture 3" descr="C:\dev\DataShop\documentation\Presentations\2010_12_User_Meeting\blue_snowflake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354417" y="6172200"/>
              <a:ext cx="419100" cy="54024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solidFill>
            <a:srgbClr val="FF0000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3947</TotalTime>
  <Words>351</Words>
  <Application>Microsoft Office PowerPoint</Application>
  <PresentationFormat>On-screen Show (4:3)</PresentationFormat>
  <Paragraphs>115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Powerpoint Template</vt:lpstr>
      <vt:lpstr>Introduction to PSLC DataShop </vt:lpstr>
      <vt:lpstr>The DataShop Team</vt:lpstr>
      <vt:lpstr>What is DataShop?</vt:lpstr>
      <vt:lpstr>Repository</vt:lpstr>
      <vt:lpstr>Web Application</vt:lpstr>
      <vt:lpstr>DataShop, what’s in it for me?</vt:lpstr>
      <vt:lpstr> Let us know what you need!</vt:lpstr>
      <vt:lpstr>Today’s Schedule</vt:lpstr>
      <vt:lpstr>Please fill out our survey!</vt:lpstr>
      <vt:lpstr>Enjoy!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PSLC DataShop </dc:title>
  <dc:creator>Alida Skogsholm</dc:creator>
  <cp:lastModifiedBy>VSI</cp:lastModifiedBy>
  <cp:revision>79</cp:revision>
  <dcterms:created xsi:type="dcterms:W3CDTF">2010-10-26T17:01:57Z</dcterms:created>
  <dcterms:modified xsi:type="dcterms:W3CDTF">2010-12-10T14:31:43Z</dcterms:modified>
</cp:coreProperties>
</file>