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handoutMasterIdLst>
    <p:handoutMasterId r:id="rId19"/>
  </p:handoutMasterIdLst>
  <p:sldIdLst>
    <p:sldId id="262" r:id="rId2"/>
    <p:sldId id="258" r:id="rId3"/>
    <p:sldId id="259" r:id="rId4"/>
    <p:sldId id="260" r:id="rId5"/>
    <p:sldId id="263" r:id="rId6"/>
    <p:sldId id="264" r:id="rId7"/>
    <p:sldId id="303" r:id="rId8"/>
    <p:sldId id="304" r:id="rId9"/>
    <p:sldId id="293" r:id="rId10"/>
    <p:sldId id="305" r:id="rId11"/>
    <p:sldId id="306" r:id="rId12"/>
    <p:sldId id="307" r:id="rId13"/>
    <p:sldId id="309" r:id="rId14"/>
    <p:sldId id="310" r:id="rId15"/>
    <p:sldId id="311" r:id="rId16"/>
    <p:sldId id="312" r:id="rId17"/>
  </p:sldIdLst>
  <p:sldSz cx="9144000" cy="6858000" type="screen4x3"/>
  <p:notesSz cx="6997700" cy="92837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567F"/>
    <a:srgbClr val="1807F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8053" autoAdjust="0"/>
    <p:restoredTop sz="81794" autoAdjust="0"/>
  </p:normalViewPr>
  <p:slideViewPr>
    <p:cSldViewPr>
      <p:cViewPr>
        <p:scale>
          <a:sx n="71" d="100"/>
          <a:sy n="71" d="100"/>
        </p:scale>
        <p:origin x="-1980" y="-9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1" d="100"/>
          <a:sy n="81" d="100"/>
        </p:scale>
        <p:origin x="-3168" y="-102"/>
      </p:cViewPr>
      <p:guideLst>
        <p:guide orient="horz" pos="2924"/>
        <p:guide pos="22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32125" cy="465138"/>
          </a:xfrm>
          <a:prstGeom prst="rect">
            <a:avLst/>
          </a:prstGeom>
          <a:noFill/>
          <a:ln w="9525">
            <a:noFill/>
            <a:miter lim="800000"/>
            <a:headEnd/>
            <a:tailEnd/>
          </a:ln>
          <a:effectLst/>
        </p:spPr>
        <p:txBody>
          <a:bodyPr vert="horz" wrap="square" lIns="89895" tIns="44947" rIns="89895" bIns="44947" numCol="1" anchor="t" anchorCtr="0" compatLnSpc="1">
            <a:prstTxWarp prst="textNoShape">
              <a:avLst/>
            </a:prstTxWarp>
          </a:bodyPr>
          <a:lstStyle>
            <a:lvl1pPr>
              <a:defRPr sz="1200"/>
            </a:lvl1pPr>
          </a:lstStyle>
          <a:p>
            <a:pPr>
              <a:defRPr/>
            </a:pPr>
            <a:endParaRPr lang="en-US"/>
          </a:p>
        </p:txBody>
      </p:sp>
      <p:sp>
        <p:nvSpPr>
          <p:cNvPr id="31747" name="Rectangle 3"/>
          <p:cNvSpPr>
            <a:spLocks noGrp="1" noChangeArrowheads="1"/>
          </p:cNvSpPr>
          <p:nvPr>
            <p:ph type="dt" sz="quarter" idx="1"/>
          </p:nvPr>
        </p:nvSpPr>
        <p:spPr bwMode="auto">
          <a:xfrm>
            <a:off x="3963988" y="0"/>
            <a:ext cx="3032125" cy="465138"/>
          </a:xfrm>
          <a:prstGeom prst="rect">
            <a:avLst/>
          </a:prstGeom>
          <a:noFill/>
          <a:ln w="9525">
            <a:noFill/>
            <a:miter lim="800000"/>
            <a:headEnd/>
            <a:tailEnd/>
          </a:ln>
          <a:effectLst/>
        </p:spPr>
        <p:txBody>
          <a:bodyPr vert="horz" wrap="square" lIns="89895" tIns="44947" rIns="89895" bIns="44947" numCol="1" anchor="t" anchorCtr="0" compatLnSpc="1">
            <a:prstTxWarp prst="textNoShape">
              <a:avLst/>
            </a:prstTxWarp>
          </a:bodyPr>
          <a:lstStyle>
            <a:lvl1pPr algn="r">
              <a:defRPr sz="1200"/>
            </a:lvl1pPr>
          </a:lstStyle>
          <a:p>
            <a:pPr>
              <a:defRPr/>
            </a:pPr>
            <a:endParaRPr lang="en-US"/>
          </a:p>
        </p:txBody>
      </p:sp>
      <p:sp>
        <p:nvSpPr>
          <p:cNvPr id="31748" name="Rectangle 4"/>
          <p:cNvSpPr>
            <a:spLocks noGrp="1" noChangeArrowheads="1"/>
          </p:cNvSpPr>
          <p:nvPr>
            <p:ph type="ftr" sz="quarter" idx="2"/>
          </p:nvPr>
        </p:nvSpPr>
        <p:spPr bwMode="auto">
          <a:xfrm>
            <a:off x="0" y="8816975"/>
            <a:ext cx="3032125" cy="465138"/>
          </a:xfrm>
          <a:prstGeom prst="rect">
            <a:avLst/>
          </a:prstGeom>
          <a:noFill/>
          <a:ln w="9525">
            <a:noFill/>
            <a:miter lim="800000"/>
            <a:headEnd/>
            <a:tailEnd/>
          </a:ln>
          <a:effectLst/>
        </p:spPr>
        <p:txBody>
          <a:bodyPr vert="horz" wrap="square" lIns="89895" tIns="44947" rIns="89895" bIns="44947" numCol="1" anchor="b" anchorCtr="0" compatLnSpc="1">
            <a:prstTxWarp prst="textNoShape">
              <a:avLst/>
            </a:prstTxWarp>
          </a:bodyPr>
          <a:lstStyle>
            <a:lvl1pPr>
              <a:defRPr sz="1200"/>
            </a:lvl1pPr>
          </a:lstStyle>
          <a:p>
            <a:pPr>
              <a:defRPr/>
            </a:pPr>
            <a:endParaRPr lang="en-US"/>
          </a:p>
        </p:txBody>
      </p:sp>
      <p:sp>
        <p:nvSpPr>
          <p:cNvPr id="31749" name="Rectangle 5"/>
          <p:cNvSpPr>
            <a:spLocks noGrp="1" noChangeArrowheads="1"/>
          </p:cNvSpPr>
          <p:nvPr>
            <p:ph type="sldNum" sz="quarter" idx="3"/>
          </p:nvPr>
        </p:nvSpPr>
        <p:spPr bwMode="auto">
          <a:xfrm>
            <a:off x="3963988" y="8816975"/>
            <a:ext cx="3032125" cy="465138"/>
          </a:xfrm>
          <a:prstGeom prst="rect">
            <a:avLst/>
          </a:prstGeom>
          <a:noFill/>
          <a:ln w="9525">
            <a:noFill/>
            <a:miter lim="800000"/>
            <a:headEnd/>
            <a:tailEnd/>
          </a:ln>
          <a:effectLst/>
        </p:spPr>
        <p:txBody>
          <a:bodyPr vert="horz" wrap="square" lIns="89895" tIns="44947" rIns="89895" bIns="44947" numCol="1" anchor="b" anchorCtr="0" compatLnSpc="1">
            <a:prstTxWarp prst="textNoShape">
              <a:avLst/>
            </a:prstTxWarp>
          </a:bodyPr>
          <a:lstStyle>
            <a:lvl1pPr algn="r">
              <a:defRPr sz="1200"/>
            </a:lvl1pPr>
          </a:lstStyle>
          <a:p>
            <a:pPr>
              <a:defRPr/>
            </a:pPr>
            <a:fld id="{1E1233E0-B558-4627-82E9-F4CE247CD5D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32125" cy="465138"/>
          </a:xfrm>
          <a:prstGeom prst="rect">
            <a:avLst/>
          </a:prstGeom>
          <a:noFill/>
          <a:ln w="9525">
            <a:noFill/>
            <a:miter lim="800000"/>
            <a:headEnd/>
            <a:tailEnd/>
          </a:ln>
          <a:effectLst/>
        </p:spPr>
        <p:txBody>
          <a:bodyPr vert="horz" wrap="square" lIns="93032" tIns="46516" rIns="93032" bIns="46516" numCol="1" anchor="t" anchorCtr="0" compatLnSpc="1">
            <a:prstTxWarp prst="textNoShape">
              <a:avLst/>
            </a:prstTxWarp>
          </a:bodyPr>
          <a:lstStyle>
            <a:lvl1pPr defTabSz="930160">
              <a:defRPr sz="1200"/>
            </a:lvl1pPr>
          </a:lstStyle>
          <a:p>
            <a:pPr>
              <a:defRPr/>
            </a:pPr>
            <a:endParaRPr lang="en-US"/>
          </a:p>
        </p:txBody>
      </p:sp>
      <p:sp>
        <p:nvSpPr>
          <p:cNvPr id="6147" name="Rectangle 3"/>
          <p:cNvSpPr>
            <a:spLocks noGrp="1" noChangeArrowheads="1"/>
          </p:cNvSpPr>
          <p:nvPr>
            <p:ph type="dt" idx="1"/>
          </p:nvPr>
        </p:nvSpPr>
        <p:spPr bwMode="auto">
          <a:xfrm>
            <a:off x="3963988" y="0"/>
            <a:ext cx="3032125" cy="465138"/>
          </a:xfrm>
          <a:prstGeom prst="rect">
            <a:avLst/>
          </a:prstGeom>
          <a:noFill/>
          <a:ln w="9525">
            <a:noFill/>
            <a:miter lim="800000"/>
            <a:headEnd/>
            <a:tailEnd/>
          </a:ln>
          <a:effectLst/>
        </p:spPr>
        <p:txBody>
          <a:bodyPr vert="horz" wrap="square" lIns="93032" tIns="46516" rIns="93032" bIns="46516" numCol="1" anchor="t" anchorCtr="0" compatLnSpc="1">
            <a:prstTxWarp prst="textNoShape">
              <a:avLst/>
            </a:prstTxWarp>
          </a:bodyPr>
          <a:lstStyle>
            <a:lvl1pPr algn="r" defTabSz="930160">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700088" y="4410075"/>
            <a:ext cx="5597525" cy="4178300"/>
          </a:xfrm>
          <a:prstGeom prst="rect">
            <a:avLst/>
          </a:prstGeom>
          <a:noFill/>
          <a:ln w="9525">
            <a:noFill/>
            <a:miter lim="800000"/>
            <a:headEnd/>
            <a:tailEnd/>
          </a:ln>
          <a:effectLst/>
        </p:spPr>
        <p:txBody>
          <a:bodyPr vert="horz" wrap="square" lIns="93032" tIns="46516" rIns="93032" bIns="4651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816975"/>
            <a:ext cx="3032125" cy="465138"/>
          </a:xfrm>
          <a:prstGeom prst="rect">
            <a:avLst/>
          </a:prstGeom>
          <a:noFill/>
          <a:ln w="9525">
            <a:noFill/>
            <a:miter lim="800000"/>
            <a:headEnd/>
            <a:tailEnd/>
          </a:ln>
          <a:effectLst/>
        </p:spPr>
        <p:txBody>
          <a:bodyPr vert="horz" wrap="square" lIns="93032" tIns="46516" rIns="93032" bIns="46516" numCol="1" anchor="b" anchorCtr="0" compatLnSpc="1">
            <a:prstTxWarp prst="textNoShape">
              <a:avLst/>
            </a:prstTxWarp>
          </a:bodyPr>
          <a:lstStyle>
            <a:lvl1pPr defTabSz="930160">
              <a:defRPr sz="1200"/>
            </a:lvl1pPr>
          </a:lstStyle>
          <a:p>
            <a:pPr>
              <a:defRPr/>
            </a:pPr>
            <a:endParaRPr lang="en-US"/>
          </a:p>
        </p:txBody>
      </p:sp>
      <p:sp>
        <p:nvSpPr>
          <p:cNvPr id="6151" name="Rectangle 7"/>
          <p:cNvSpPr>
            <a:spLocks noGrp="1" noChangeArrowheads="1"/>
          </p:cNvSpPr>
          <p:nvPr>
            <p:ph type="sldNum" sz="quarter" idx="5"/>
          </p:nvPr>
        </p:nvSpPr>
        <p:spPr bwMode="auto">
          <a:xfrm>
            <a:off x="3963988" y="8816975"/>
            <a:ext cx="3032125" cy="465138"/>
          </a:xfrm>
          <a:prstGeom prst="rect">
            <a:avLst/>
          </a:prstGeom>
          <a:noFill/>
          <a:ln w="9525">
            <a:noFill/>
            <a:miter lim="800000"/>
            <a:headEnd/>
            <a:tailEnd/>
          </a:ln>
          <a:effectLst/>
        </p:spPr>
        <p:txBody>
          <a:bodyPr vert="horz" wrap="square" lIns="93032" tIns="46516" rIns="93032" bIns="46516" numCol="1" anchor="b" anchorCtr="0" compatLnSpc="1">
            <a:prstTxWarp prst="textNoShape">
              <a:avLst/>
            </a:prstTxWarp>
          </a:bodyPr>
          <a:lstStyle>
            <a:lvl1pPr algn="r" defTabSz="930160">
              <a:defRPr sz="1200"/>
            </a:lvl1pPr>
          </a:lstStyle>
          <a:p>
            <a:pPr>
              <a:defRPr/>
            </a:pPr>
            <a:fld id="{AEF36006-882F-44A4-AF69-B21A75E8957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pPr defTabSz="928688"/>
            <a:fld id="{EF89ED49-497A-4A55-AAC9-F91549CEB5D9}" type="slidenum">
              <a:rPr lang="en-US" smtClean="0"/>
              <a:pPr defTabSz="928688"/>
              <a:t>1</a:t>
            </a:fld>
            <a:endParaRPr lang="en-US" smtClean="0"/>
          </a:p>
        </p:txBody>
      </p:sp>
      <p:sp>
        <p:nvSpPr>
          <p:cNvPr id="16386"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pPr eaLnBrk="1" hangingPunct="1">
              <a:defRPr/>
            </a:pPr>
            <a:r>
              <a:rPr lang="en-US" dirty="0" smtClean="0"/>
              <a:t>Welcome and thank you for attending our winter workshop.  We hope you find it educational, enlightening, magical, fun and just an overall perfect use of your time </a:t>
            </a:r>
            <a:r>
              <a:rPr lang="en-US" dirty="0" smtClean="0">
                <a:sym typeface="Wingdings" pitchFamily="2" charset="2"/>
              </a:rPr>
              <a:t>..</a:t>
            </a:r>
          </a:p>
          <a:p>
            <a:pPr eaLnBrk="1" hangingPunct="1">
              <a:defRPr/>
            </a:pPr>
            <a:endParaRPr lang="en-US" dirty="0" smtClean="0">
              <a:sym typeface="Wingdings" pitchFamily="2" charset="2"/>
            </a:endParaRPr>
          </a:p>
          <a:p>
            <a:pPr eaLnBrk="1" hangingPunct="1">
              <a:defRPr/>
            </a:pPr>
            <a:r>
              <a:rPr lang="en-US" dirty="0" smtClean="0">
                <a:sym typeface="Wingdings" pitchFamily="2" charset="2"/>
              </a:rPr>
              <a:t>I’d like to introduce myself – I’m Kyle Cunningham, DataShop Consultant.  I’ll be providing a brief overview of DataShop, focusing on the following topics:</a:t>
            </a:r>
          </a:p>
          <a:p>
            <a:pPr marL="228600" indent="-228600" eaLnBrk="1" hangingPunct="1">
              <a:buFontTx/>
              <a:buAutoNum type="arabicParenR"/>
              <a:defRPr/>
            </a:pPr>
            <a:r>
              <a:rPr lang="en-US" dirty="0" smtClean="0">
                <a:sym typeface="Wingdings" pitchFamily="2" charset="2"/>
              </a:rPr>
              <a:t>What IS DataShop?</a:t>
            </a:r>
          </a:p>
          <a:p>
            <a:pPr marL="228600" indent="-228600" eaLnBrk="1" hangingPunct="1">
              <a:buFontTx/>
              <a:buAutoNum type="arabicParenR"/>
              <a:defRPr/>
            </a:pPr>
            <a:r>
              <a:rPr lang="en-US" dirty="0" smtClean="0">
                <a:sym typeface="Wingdings" pitchFamily="2" charset="2"/>
              </a:rPr>
              <a:t>How do I get data in?</a:t>
            </a:r>
          </a:p>
          <a:p>
            <a:pPr marL="228600" indent="-228600" eaLnBrk="1" hangingPunct="1">
              <a:buFontTx/>
              <a:buAutoNum type="arabicParenR"/>
              <a:defRPr/>
            </a:pPr>
            <a:r>
              <a:rPr lang="en-US" dirty="0" smtClean="0">
                <a:sym typeface="Wingdings" pitchFamily="2" charset="2"/>
              </a:rPr>
              <a:t>OK, now what?</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pPr defTabSz="928688"/>
            <a:fld id="{F8AB875B-54BD-4852-8631-A23BC39213FD}" type="slidenum">
              <a:rPr lang="en-US" smtClean="0"/>
              <a:pPr defTabSz="928688"/>
              <a:t>2</a:t>
            </a:fld>
            <a:endParaRPr lang="en-US" smtClean="0"/>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r>
              <a:rPr lang="en-US" smtClean="0"/>
              <a:t>Before we dig in, I’d like to introduce the star lineup of DataShop:</a:t>
            </a:r>
          </a:p>
          <a:p>
            <a:pPr eaLnBrk="1" hangingPunct="1"/>
            <a:r>
              <a:rPr lang="en-US" smtClean="0"/>
              <a:t>-</a:t>
            </a:r>
          </a:p>
          <a:p>
            <a:pPr eaLnBrk="1" hangingPunct="1"/>
            <a:r>
              <a:rPr lang="en-US" smtClean="0"/>
              <a:t>We make the magic happen, folks </a:t>
            </a:r>
            <a:r>
              <a:rPr lang="en-US" smtClean="0">
                <a:sym typeface="Wingdings" pitchFamily="2" charset="2"/>
              </a:rPr>
              <a:t></a:t>
            </a: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pPr defTabSz="928688"/>
            <a:fld id="{A44E3C1C-A4AB-4389-A88A-667716313A22}" type="slidenum">
              <a:rPr lang="en-US" smtClean="0"/>
              <a:pPr defTabSz="928688"/>
              <a:t>3</a:t>
            </a:fld>
            <a:endParaRPr lang="en-US" smtClean="0"/>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pPr eaLnBrk="1" hangingPunct="1"/>
            <a:r>
              <a:rPr lang="en-US" smtClean="0"/>
              <a:t>So, what exactly is DataShop?</a:t>
            </a:r>
          </a:p>
          <a:p>
            <a:pPr eaLnBrk="1" hangingPunct="1"/>
            <a:endParaRPr lang="en-US" smtClean="0"/>
          </a:p>
          <a:p>
            <a:pPr eaLnBrk="1" hangingPunct="1"/>
            <a:r>
              <a:rPr lang="en-US" smtClean="0"/>
              <a:t>Well, first it is a central repository for all of the data generated by PSLC studies and courses.  The goal is to eventually have all of the data from learnlab studies and courses safely tucked away in DataShop for safe keeping.</a:t>
            </a:r>
          </a:p>
          <a:p>
            <a:pPr eaLnBrk="1" hangingPunct="1"/>
            <a:endParaRPr lang="en-US" smtClean="0"/>
          </a:p>
          <a:p>
            <a:pPr eaLnBrk="1" hangingPunct="1"/>
            <a:r>
              <a:rPr lang="en-US" smtClean="0"/>
              <a:t>Once data is in, users can conduct primary, secondary and exploratory analysis of datasets.</a:t>
            </a:r>
          </a:p>
          <a:p>
            <a:pPr eaLnBrk="1" hangingPunct="1"/>
            <a:endParaRPr lang="en-US" smtClean="0"/>
          </a:p>
          <a:p>
            <a:pPr eaLnBrk="1" hangingPunct="1"/>
            <a:r>
              <a:rPr lang="en-US" smtClean="0"/>
              <a:t>Second, DataShop provides analysis and reporting tools.  It’s a place where researchers can jumpstart analyses – perhaps by drilling down on student performance data through the Performance Profiler or viewing learning trends through the Learning Curve tool.</a:t>
            </a:r>
          </a:p>
          <a:p>
            <a:pPr eaLnBrk="1" hangingPunct="1"/>
            <a:endParaRPr lang="en-US" smtClean="0"/>
          </a:p>
          <a:p>
            <a:pPr eaLnBrk="1" hangingPunct="1"/>
            <a:r>
              <a:rPr lang="en-US" smtClean="0"/>
              <a:t>You can also get data out through various export options.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pPr defTabSz="928688"/>
            <a:fld id="{E15450D9-2A6B-4C7B-941B-C012118679F8}" type="slidenum">
              <a:rPr lang="en-US" smtClean="0"/>
              <a:pPr defTabSz="928688"/>
              <a:t>4</a:t>
            </a:fld>
            <a:endParaRPr lang="en-US" smtClean="0"/>
          </a:p>
        </p:txBody>
      </p:sp>
      <p:sp>
        <p:nvSpPr>
          <p:cNvPr id="22530"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pPr eaLnBrk="1" hangingPunct="1">
              <a:defRPr/>
            </a:pPr>
            <a:r>
              <a:rPr lang="en-US" dirty="0" smtClean="0"/>
              <a:t>Here’s a simplified – very simplified – depiction of how we get data into DataShop. </a:t>
            </a:r>
          </a:p>
          <a:p>
            <a:pPr eaLnBrk="1" hangingPunct="1">
              <a:defRPr/>
            </a:pPr>
            <a:endParaRPr lang="en-US" dirty="0" smtClean="0"/>
          </a:p>
          <a:p>
            <a:pPr eaLnBrk="1" hangingPunct="1">
              <a:defRPr/>
            </a:pPr>
            <a:r>
              <a:rPr lang="en-US" dirty="0" smtClean="0"/>
              <a:t>We can break it down into 3 steps</a:t>
            </a:r>
          </a:p>
          <a:p>
            <a:pPr marL="228600" indent="-228600" eaLnBrk="1" hangingPunct="1">
              <a:buFontTx/>
              <a:buAutoNum type="arabicParenR"/>
              <a:defRPr/>
            </a:pPr>
            <a:r>
              <a:rPr lang="en-US" dirty="0" smtClean="0"/>
              <a:t>Collection (through tutors, for example)</a:t>
            </a:r>
          </a:p>
          <a:p>
            <a:pPr marL="228600" indent="-228600" eaLnBrk="1" hangingPunct="1">
              <a:buFontTx/>
              <a:buAutoNum type="arabicParenR"/>
              <a:defRPr/>
            </a:pPr>
            <a:r>
              <a:rPr lang="en-US" dirty="0" smtClean="0"/>
              <a:t>Storage (convert, anonymize and import into DataShop)</a:t>
            </a:r>
          </a:p>
          <a:p>
            <a:pPr marL="228600" indent="-228600" eaLnBrk="1" hangingPunct="1">
              <a:buFontTx/>
              <a:buAutoNum type="arabicParenR"/>
              <a:defRPr/>
            </a:pPr>
            <a:r>
              <a:rPr lang="en-US" dirty="0" smtClean="0"/>
              <a:t>Reporting (analyze with various tools, export for other types of analyses)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p:spPr>
        <p:txBody>
          <a:bodyPr/>
          <a:lstStyle/>
          <a:p>
            <a:pPr defTabSz="928688"/>
            <a:fld id="{746805ED-D8EF-4607-9B29-4A2DC633BE1F}" type="slidenum">
              <a:rPr lang="en-US" smtClean="0"/>
              <a:pPr defTabSz="928688"/>
              <a:t>5</a:t>
            </a:fld>
            <a:endParaRPr lang="en-US" smtClean="0"/>
          </a:p>
        </p:txBody>
      </p:sp>
      <p:sp>
        <p:nvSpPr>
          <p:cNvPr id="24578"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pPr eaLnBrk="1" hangingPunct="1">
              <a:lnSpc>
                <a:spcPct val="90000"/>
              </a:lnSpc>
              <a:defRPr/>
            </a:pPr>
            <a:r>
              <a:rPr lang="en-US" sz="2400" dirty="0" smtClean="0"/>
              <a:t>We have an XML-based logging standard that makes it easy to create and process log data.</a:t>
            </a:r>
          </a:p>
          <a:p>
            <a:pPr eaLnBrk="1" hangingPunct="1">
              <a:lnSpc>
                <a:spcPct val="90000"/>
              </a:lnSpc>
              <a:defRPr/>
            </a:pPr>
            <a:endParaRPr lang="en-US" sz="2400" dirty="0" smtClean="0"/>
          </a:p>
          <a:p>
            <a:pPr eaLnBrk="1" hangingPunct="1">
              <a:lnSpc>
                <a:spcPct val="90000"/>
              </a:lnSpc>
              <a:defRPr/>
            </a:pPr>
            <a:r>
              <a:rPr lang="en-US" sz="2400" dirty="0" smtClean="0"/>
              <a:t>There are 2 ways this data can make it’s way into DataShop</a:t>
            </a:r>
          </a:p>
          <a:p>
            <a:pPr marL="457200" indent="-457200" eaLnBrk="1" hangingPunct="1">
              <a:lnSpc>
                <a:spcPct val="90000"/>
              </a:lnSpc>
              <a:buFontTx/>
              <a:buAutoNum type="arabicParenR"/>
              <a:defRPr/>
            </a:pPr>
            <a:r>
              <a:rPr lang="en-US" sz="2400" dirty="0" smtClean="0"/>
              <a:t>Directly – tutors log directly to the PSLC logging database and presto magic the data appears in DataShop</a:t>
            </a:r>
          </a:p>
          <a:p>
            <a:pPr marL="457200" indent="-457200" eaLnBrk="1" hangingPunct="1">
              <a:lnSpc>
                <a:spcPct val="90000"/>
              </a:lnSpc>
              <a:buFontTx/>
              <a:buAutoNum type="arabicParenR"/>
              <a:defRPr/>
            </a:pPr>
            <a:r>
              <a:rPr lang="en-US" sz="2400" dirty="0" smtClean="0"/>
              <a:t>Indirectly – this could be data logged by a proprietary tutor or system, such as a Carnegie Learning Tutor, or the REAP tutor.  This data requires a conversion process to make it DataShop ready.</a:t>
            </a:r>
            <a:endParaRPr lang="en-US" sz="2000" dirty="0" smtClean="0"/>
          </a:p>
          <a:p>
            <a:pPr eaLnBrk="1" hangingPunct="1">
              <a:defRPr/>
            </a:pP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p:spPr>
        <p:txBody>
          <a:bodyPr/>
          <a:lstStyle/>
          <a:p>
            <a:pPr defTabSz="928688"/>
            <a:fld id="{F4BE8B45-0A35-4C7A-9968-46FF27FC8B5D}" type="slidenum">
              <a:rPr lang="en-US" smtClean="0"/>
              <a:pPr defTabSz="928688"/>
              <a:t>6</a:t>
            </a:fld>
            <a:endParaRPr lang="en-US" smtClean="0"/>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p:spPr>
        <p:txBody>
          <a:bodyPr/>
          <a:lstStyle/>
          <a:p>
            <a:pPr eaLnBrk="1" hangingPunct="1"/>
            <a:r>
              <a:rPr lang="en-US" smtClean="0"/>
              <a:t>OK, so your data is now in DS – what do you do with it now?</a:t>
            </a:r>
          </a:p>
          <a:p>
            <a:pPr eaLnBrk="1" hangingPunct="1"/>
            <a:endParaRPr lang="en-US" smtClean="0"/>
          </a:p>
          <a:p>
            <a:pPr eaLnBrk="1" hangingPunct="1"/>
            <a:r>
              <a:rPr lang="en-US" smtClean="0"/>
              <a:t>This is where the analysis tools come in handy.</a:t>
            </a:r>
          </a:p>
          <a:p>
            <a:pPr eaLnBrk="1" hangingPunct="1"/>
            <a:endParaRPr lang="en-US" smtClean="0"/>
          </a:p>
          <a:p>
            <a:pPr eaLnBrk="1" hangingPunct="1"/>
            <a:r>
              <a:rPr lang="en-US" smtClean="0"/>
              <a:t>To play around with the tools, you can log into DS.  This slide shows you two ways of doing that – launching via our homepage or from the learnlab.org site.</a:t>
            </a:r>
          </a:p>
          <a:p>
            <a:pPr eaLnBrk="1" hangingPunct="1"/>
            <a:endParaRPr lang="en-US" smtClean="0"/>
          </a:p>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p:spPr>
        <p:txBody>
          <a:bodyPr/>
          <a:lstStyle/>
          <a:p>
            <a:pPr defTabSz="928688"/>
            <a:fld id="{FA6CB18C-FD6E-4614-B738-CE820CC97FB6}" type="slidenum">
              <a:rPr lang="en-US" smtClean="0"/>
              <a:pPr defTabSz="928688"/>
              <a:t>9</a:t>
            </a:fld>
            <a:endParaRPr lang="en-US" smtClean="0"/>
          </a:p>
        </p:txBody>
      </p:sp>
      <p:sp>
        <p:nvSpPr>
          <p:cNvPr id="30722"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pPr eaLnBrk="1" hangingPunct="1">
              <a:defRPr/>
            </a:pPr>
            <a:r>
              <a:rPr lang="en-US" dirty="0" smtClean="0"/>
              <a:t>After logging into DS this is your starting screen – the projects page.</a:t>
            </a:r>
          </a:p>
          <a:p>
            <a:pPr eaLnBrk="1" hangingPunct="1">
              <a:defRPr/>
            </a:pPr>
            <a:endParaRPr lang="en-US" dirty="0" smtClean="0"/>
          </a:p>
          <a:p>
            <a:pPr eaLnBrk="1" hangingPunct="1">
              <a:defRPr/>
            </a:pPr>
            <a:r>
              <a:rPr lang="en-US" dirty="0" smtClean="0"/>
              <a:t>These tabs list all available data within DS.  Here’s what the 3 tabs mean:</a:t>
            </a:r>
          </a:p>
          <a:p>
            <a:pPr marL="228600" indent="-228600" eaLnBrk="1" hangingPunct="1">
              <a:buFontTx/>
              <a:buAutoNum type="arabicParenR"/>
              <a:defRPr/>
            </a:pPr>
            <a:r>
              <a:rPr lang="en-US" dirty="0" smtClean="0"/>
              <a:t>My Datasets – these are datasets you can view and edit.  You have to have permission to see these.  </a:t>
            </a:r>
          </a:p>
          <a:p>
            <a:pPr marL="228600" indent="-228600" eaLnBrk="1" hangingPunct="1">
              <a:buFontTx/>
              <a:buAutoNum type="arabicParenR"/>
              <a:defRPr/>
            </a:pPr>
            <a:r>
              <a:rPr lang="en-US" dirty="0" smtClean="0"/>
              <a:t>Public Datasets – these are ones that are publicly available and ones you can only view, not edit.</a:t>
            </a:r>
          </a:p>
          <a:p>
            <a:pPr marL="228600" indent="-228600" eaLnBrk="1" hangingPunct="1">
              <a:buFontTx/>
              <a:buAutoNum type="arabicParenR"/>
              <a:defRPr/>
            </a:pPr>
            <a:r>
              <a:rPr lang="en-US" dirty="0" smtClean="0"/>
              <a:t>Other Datasets – these are private datasets you can’t view.  If you are interested in gaining access to a private dataset you can send us as well as the PI for that dataset an email requesting access.</a:t>
            </a:r>
          </a:p>
          <a:p>
            <a:pPr eaLnBrk="1" hangingPunct="1">
              <a:defRPr/>
            </a:pPr>
            <a:endParaRPr lang="en-US" dirty="0" smtClean="0"/>
          </a:p>
          <a:p>
            <a:pPr eaLnBrk="1" hangingPunct="1">
              <a:defRPr/>
            </a:pPr>
            <a:r>
              <a:rPr lang="en-US" dirty="0" smtClean="0"/>
              <a:t>Even if you can't edit the dataset, you can use the DataShop tools with it.</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84E312C-FC9F-4AEC-A2B0-7E15B0C3119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3C85252-9BA1-484A-A696-DA3B54AE1E7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A7D5E81-0129-4DE6-BA8A-2AE8166964E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4" descr="background"/>
          <p:cNvPicPr>
            <a:picLocks noChangeAspect="1" noChangeArrowheads="1"/>
          </p:cNvPicPr>
          <p:nvPr userDrawn="1"/>
        </p:nvPicPr>
        <p:blipFill>
          <a:blip r:embed="rId2"/>
          <a:srcRect t="12180" b="38977"/>
          <a:stretch>
            <a:fillRect/>
          </a:stretch>
        </p:blipFill>
        <p:spPr bwMode="auto">
          <a:xfrm>
            <a:off x="0" y="0"/>
            <a:ext cx="9134475" cy="6858000"/>
          </a:xfrm>
          <a:prstGeom prst="rect">
            <a:avLst/>
          </a:prstGeom>
          <a:noFill/>
          <a:ln w="9525">
            <a:noFill/>
            <a:miter lim="800000"/>
            <a:headEnd/>
            <a:tailEnd/>
          </a:ln>
        </p:spPr>
      </p:pic>
      <p:cxnSp>
        <p:nvCxnSpPr>
          <p:cNvPr id="5" name="Straight Connector 7"/>
          <p:cNvCxnSpPr/>
          <p:nvPr userDrawn="1"/>
        </p:nvCxnSpPr>
        <p:spPr>
          <a:xfrm>
            <a:off x="381000" y="838200"/>
            <a:ext cx="8153400" cy="1588"/>
          </a:xfrm>
          <a:prstGeom prst="line">
            <a:avLst/>
          </a:prstGeom>
          <a:ln w="127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04800" y="228600"/>
            <a:ext cx="8229600" cy="609600"/>
          </a:xfrm>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8C3389EE-F61E-4DC7-B4FE-12126F12B3E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42A884-D7E2-4357-BAF8-C68E6F344A5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21CE347-F341-49FF-B9D3-4A80F014F63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38E9099-1288-4FA4-B516-D3D1E8A20F8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A9AA9CF-4243-44BF-A08B-048CD7C77C6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984C654-8851-43F3-9D24-6E58748BF58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2D61B4-AC75-4FFA-8DC6-7F72DA73733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EB12498-77C2-480F-9B90-C9B411B7AA0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4" descr="background"/>
          <p:cNvPicPr>
            <a:picLocks noChangeAspect="1" noChangeArrowheads="1"/>
          </p:cNvPicPr>
          <p:nvPr userDrawn="1"/>
        </p:nvPicPr>
        <p:blipFill>
          <a:blip r:embed="rId13"/>
          <a:srcRect t="12180" b="38977"/>
          <a:stretch>
            <a:fillRect/>
          </a:stretch>
        </p:blipFill>
        <p:spPr bwMode="auto">
          <a:xfrm>
            <a:off x="0" y="0"/>
            <a:ext cx="9134475" cy="68580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AB2E60B-8C0D-465F-BE0A-E4450EA81D6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pslcdatashop.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pslcdatashop.web.cmu.edu/help?page=lfaValues#3" TargetMode="External"/><Relationship Id="rId2" Type="http://schemas.openxmlformats.org/officeDocument/2006/relationships/hyperlink" Target="https://pslcdatashop.web.cmu.edu/help?page=lfaValues#2"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learnlab.org/technologies/datashop/index.php" TargetMode="External"/><Relationship Id="rId5" Type="http://schemas.openxmlformats.org/officeDocument/2006/relationships/hyperlink" Target="http://pslcdatashop.web.cmu.edu/about/" TargetMode="External"/><Relationship Id="rId4" Type="http://schemas.openxmlformats.org/officeDocument/2006/relationships/hyperlink" Target="http://pslcdatashop.org/"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pslcdatashop.org/registratio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datashop-help@lists.andrew.cmu.edu"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457200" y="2209800"/>
            <a:ext cx="8382000" cy="1752600"/>
          </a:xfrm>
        </p:spPr>
        <p:txBody>
          <a:bodyPr/>
          <a:lstStyle/>
          <a:p>
            <a:pPr eaLnBrk="1" hangingPunct="1">
              <a:defRPr/>
            </a:pPr>
            <a:r>
              <a:rPr lang="en-US" sz="4800" dirty="0" smtClean="0"/>
              <a:t>PSLC DataShop Introduction</a:t>
            </a:r>
            <a:endParaRPr lang="en-US" sz="4800" dirty="0" smtClean="0">
              <a:solidFill>
                <a:schemeClr val="tx2"/>
              </a:solidFill>
              <a:latin typeface="+mj-lt"/>
              <a:ea typeface="+mj-ea"/>
              <a:cs typeface="+mj-cs"/>
            </a:endParaRPr>
          </a:p>
          <a:p>
            <a:pPr eaLnBrk="1" hangingPunct="1">
              <a:defRPr/>
            </a:pPr>
            <a:r>
              <a:rPr lang="en-US" sz="2000" dirty="0" smtClean="0">
                <a:hlinkClick r:id="rId3"/>
              </a:rPr>
              <a:t>http://pslcdatashop.org</a:t>
            </a:r>
            <a:endParaRPr lang="en-US" sz="2000" dirty="0" smtClean="0"/>
          </a:p>
          <a:p>
            <a:pPr eaLnBrk="1" hangingPunct="1">
              <a:defRPr/>
            </a:pPr>
            <a:r>
              <a:rPr lang="en-US" sz="1200" dirty="0" smtClean="0"/>
              <a:t>Slides current to DataShop version 4.1.8</a:t>
            </a:r>
            <a:endParaRPr lang="en-US" sz="1200" dirty="0"/>
          </a:p>
        </p:txBody>
      </p:sp>
      <p:sp>
        <p:nvSpPr>
          <p:cNvPr id="15362" name="TextBox 4"/>
          <p:cNvSpPr txBox="1">
            <a:spLocks noChangeArrowheads="1"/>
          </p:cNvSpPr>
          <p:nvPr/>
        </p:nvSpPr>
        <p:spPr bwMode="auto">
          <a:xfrm>
            <a:off x="2932113" y="4648200"/>
            <a:ext cx="3432175" cy="830263"/>
          </a:xfrm>
          <a:prstGeom prst="rect">
            <a:avLst/>
          </a:prstGeom>
          <a:noFill/>
          <a:ln w="9525">
            <a:noFill/>
            <a:miter lim="800000"/>
            <a:headEnd/>
            <a:tailEnd/>
          </a:ln>
        </p:spPr>
        <p:txBody>
          <a:bodyPr wrap="none">
            <a:spAutoFit/>
          </a:bodyPr>
          <a:lstStyle/>
          <a:p>
            <a:pPr algn="ctr"/>
            <a:r>
              <a:rPr lang="en-US" sz="2800" dirty="0"/>
              <a:t>John Stamper</a:t>
            </a:r>
          </a:p>
          <a:p>
            <a:pPr marL="0" lvl="1" algn="ctr"/>
            <a:r>
              <a:rPr lang="en-US" sz="2000" dirty="0"/>
              <a:t>DataShop Technical Director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idx="4294967295"/>
          </p:nvPr>
        </p:nvSpPr>
        <p:spPr>
          <a:xfrm>
            <a:off x="304800" y="228600"/>
            <a:ext cx="8229600" cy="609600"/>
          </a:xfrm>
        </p:spPr>
        <p:txBody>
          <a:bodyPr/>
          <a:lstStyle/>
          <a:p>
            <a:pPr algn="l" eaLnBrk="1" hangingPunct="1"/>
            <a:r>
              <a:rPr lang="en-US" smtClean="0"/>
              <a:t>Important Terms</a:t>
            </a:r>
          </a:p>
        </p:txBody>
      </p:sp>
      <p:sp>
        <p:nvSpPr>
          <p:cNvPr id="32771" name="Content Placeholder 2"/>
          <p:cNvSpPr>
            <a:spLocks noGrp="1"/>
          </p:cNvSpPr>
          <p:nvPr>
            <p:ph idx="4294967295"/>
          </p:nvPr>
        </p:nvSpPr>
        <p:spPr>
          <a:xfrm>
            <a:off x="457200" y="1066800"/>
            <a:ext cx="8229600" cy="4525963"/>
          </a:xfrm>
        </p:spPr>
        <p:txBody>
          <a:bodyPr/>
          <a:lstStyle/>
          <a:p>
            <a:pPr eaLnBrk="1" hangingPunct="1"/>
            <a:r>
              <a:rPr lang="en-US" sz="2800" dirty="0" smtClean="0"/>
              <a:t>Transaction</a:t>
            </a:r>
          </a:p>
          <a:p>
            <a:pPr eaLnBrk="1" hangingPunct="1"/>
            <a:r>
              <a:rPr lang="en-US" sz="2800" dirty="0" smtClean="0"/>
              <a:t>Step</a:t>
            </a:r>
          </a:p>
          <a:p>
            <a:pPr eaLnBrk="1" hangingPunct="1"/>
            <a:r>
              <a:rPr lang="en-US" sz="2800" dirty="0" smtClean="0"/>
              <a:t>Sample</a:t>
            </a:r>
          </a:p>
          <a:p>
            <a:pPr eaLnBrk="1" hangingPunct="1"/>
            <a:r>
              <a:rPr lang="en-US" sz="2800" dirty="0" smtClean="0"/>
              <a:t>KC (Knowledge Component)</a:t>
            </a:r>
          </a:p>
          <a:p>
            <a:pPr eaLnBrk="1" hangingPunct="1"/>
            <a:r>
              <a:rPr lang="en-US" sz="2800" dirty="0" smtClean="0"/>
              <a:t>Opportunity</a:t>
            </a:r>
          </a:p>
          <a:p>
            <a:pPr eaLnBrk="1" hangingPunct="1"/>
            <a:r>
              <a:rPr lang="en-US" sz="2800" dirty="0" smtClean="0"/>
              <a:t>Observation</a:t>
            </a:r>
          </a:p>
          <a:p>
            <a:pPr eaLnBrk="1" hangingPunct="1"/>
            <a:r>
              <a:rPr lang="en-US" sz="2800" dirty="0" smtClean="0"/>
              <a:t>LFA</a:t>
            </a:r>
          </a:p>
          <a:p>
            <a:pPr eaLnBrk="1" hangingPunct="1"/>
            <a:r>
              <a:rPr lang="en-US" sz="2800" dirty="0" smtClean="0"/>
              <a:t>AIC</a:t>
            </a:r>
          </a:p>
          <a:p>
            <a:pPr eaLnBrk="1" hangingPunct="1"/>
            <a:r>
              <a:rPr lang="en-US" sz="2800" dirty="0" smtClean="0"/>
              <a:t>BIC</a:t>
            </a:r>
          </a:p>
          <a:p>
            <a:pPr algn="ctr" eaLnBrk="1" hangingPunct="1">
              <a:buNone/>
            </a:pPr>
            <a:r>
              <a:rPr lang="en-US" sz="2400" i="1" dirty="0" smtClean="0">
                <a:solidFill>
                  <a:schemeClr val="tx1">
                    <a:lumMod val="50000"/>
                    <a:lumOff val="50000"/>
                  </a:schemeClr>
                </a:solidFill>
              </a:rPr>
              <a:t>see </a:t>
            </a:r>
            <a:r>
              <a:rPr lang="en-US" sz="2400" i="1" dirty="0" smtClean="0">
                <a:solidFill>
                  <a:schemeClr val="tx1">
                    <a:lumMod val="50000"/>
                    <a:lumOff val="50000"/>
                  </a:schemeClr>
                </a:solidFill>
              </a:rPr>
              <a:t>http://pslcdatashop.org/help?page=terms</a:t>
            </a:r>
            <a:endParaRPr lang="en-US" sz="2400" i="1" dirty="0" smtClean="0">
              <a:solidFill>
                <a:schemeClr val="tx1">
                  <a:lumMod val="50000"/>
                  <a:lumOff val="50000"/>
                </a:schemeClr>
              </a:solidFill>
            </a:endParaRPr>
          </a:p>
        </p:txBody>
      </p:sp>
      <p:sp>
        <p:nvSpPr>
          <p:cNvPr id="5" name="Slide Number Placeholder 4"/>
          <p:cNvSpPr>
            <a:spLocks noGrp="1"/>
          </p:cNvSpPr>
          <p:nvPr>
            <p:ph type="sldNum" sz="quarter" idx="12"/>
          </p:nvPr>
        </p:nvSpPr>
        <p:spPr/>
        <p:txBody>
          <a:bodyPr/>
          <a:lstStyle/>
          <a:p>
            <a:pPr>
              <a:defRPr/>
            </a:pPr>
            <a:fld id="{8C3389EE-F61E-4DC7-B4FE-12126F12B3E6}" type="slidenum">
              <a:rPr lang="en-US" smtClean="0"/>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idx="4294967295"/>
          </p:nvPr>
        </p:nvSpPr>
        <p:spPr>
          <a:xfrm>
            <a:off x="304800" y="228600"/>
            <a:ext cx="8229600" cy="609600"/>
          </a:xfrm>
        </p:spPr>
        <p:txBody>
          <a:bodyPr/>
          <a:lstStyle/>
          <a:p>
            <a:pPr algn="l" eaLnBrk="1" hangingPunct="1"/>
            <a:r>
              <a:rPr lang="en-US" dirty="0" smtClean="0"/>
              <a:t>Important Terms</a:t>
            </a:r>
          </a:p>
        </p:txBody>
      </p:sp>
      <p:sp>
        <p:nvSpPr>
          <p:cNvPr id="32771" name="Content Placeholder 2"/>
          <p:cNvSpPr>
            <a:spLocks noGrp="1"/>
          </p:cNvSpPr>
          <p:nvPr>
            <p:ph idx="4294967295"/>
          </p:nvPr>
        </p:nvSpPr>
        <p:spPr>
          <a:xfrm>
            <a:off x="457200" y="1066800"/>
            <a:ext cx="8229600" cy="4525963"/>
          </a:xfrm>
        </p:spPr>
        <p:txBody>
          <a:bodyPr/>
          <a:lstStyle/>
          <a:p>
            <a:pPr eaLnBrk="1" hangingPunct="1"/>
            <a:r>
              <a:rPr lang="en-US" sz="2800" dirty="0" smtClean="0"/>
              <a:t>Transaction</a:t>
            </a:r>
          </a:p>
          <a:p>
            <a:pPr lvl="1"/>
            <a:r>
              <a:rPr lang="en-US" sz="2400" dirty="0" smtClean="0"/>
              <a:t>A transaction is an interaction between the student and the tutoring system.</a:t>
            </a:r>
          </a:p>
          <a:p>
            <a:pPr lvl="1"/>
            <a:r>
              <a:rPr lang="en-US" sz="2400" dirty="0" smtClean="0"/>
              <a:t>Students may make incorrect entries or ask for hints before getting a step correct. Each hint request, incorrect attempt, or correct attempt is a transaction; and a step can involve one or more transactions.</a:t>
            </a:r>
          </a:p>
          <a:p>
            <a:pPr eaLnBrk="1" hangingPunct="1"/>
            <a:r>
              <a:rPr lang="en-US" sz="2800" dirty="0" smtClean="0"/>
              <a:t>Step</a:t>
            </a:r>
          </a:p>
          <a:p>
            <a:pPr lvl="1" eaLnBrk="1" hangingPunct="1"/>
            <a:r>
              <a:rPr lang="en-US" sz="2400" dirty="0" smtClean="0"/>
              <a:t>A step is an observable part of the solution to a problem. Because steps are observable, they are partly determined by the user interface available to the student for solving the problem.</a:t>
            </a:r>
          </a:p>
        </p:txBody>
      </p:sp>
      <p:sp>
        <p:nvSpPr>
          <p:cNvPr id="4" name="Slide Number Placeholder 3"/>
          <p:cNvSpPr>
            <a:spLocks noGrp="1"/>
          </p:cNvSpPr>
          <p:nvPr>
            <p:ph type="sldNum" sz="quarter" idx="12"/>
          </p:nvPr>
        </p:nvSpPr>
        <p:spPr/>
        <p:txBody>
          <a:bodyPr/>
          <a:lstStyle/>
          <a:p>
            <a:pPr>
              <a:defRPr/>
            </a:pPr>
            <a:fld id="{8C3389EE-F61E-4DC7-B4FE-12126F12B3E6}" type="slidenum">
              <a:rPr lang="en-US" smtClean="0"/>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idx="4294967295"/>
          </p:nvPr>
        </p:nvSpPr>
        <p:spPr>
          <a:xfrm>
            <a:off x="304800" y="228600"/>
            <a:ext cx="8229600" cy="609600"/>
          </a:xfrm>
        </p:spPr>
        <p:txBody>
          <a:bodyPr/>
          <a:lstStyle/>
          <a:p>
            <a:pPr algn="l" eaLnBrk="1" hangingPunct="1"/>
            <a:r>
              <a:rPr lang="en-US" dirty="0" smtClean="0"/>
              <a:t>Important Terms</a:t>
            </a:r>
          </a:p>
        </p:txBody>
      </p:sp>
      <p:sp>
        <p:nvSpPr>
          <p:cNvPr id="32771" name="Content Placeholder 2"/>
          <p:cNvSpPr>
            <a:spLocks noGrp="1"/>
          </p:cNvSpPr>
          <p:nvPr>
            <p:ph idx="4294967295"/>
          </p:nvPr>
        </p:nvSpPr>
        <p:spPr>
          <a:xfrm>
            <a:off x="457200" y="1066800"/>
            <a:ext cx="8229600" cy="4525963"/>
          </a:xfrm>
        </p:spPr>
        <p:txBody>
          <a:bodyPr/>
          <a:lstStyle/>
          <a:p>
            <a:pPr eaLnBrk="1" hangingPunct="1"/>
            <a:r>
              <a:rPr lang="en-US" sz="2800" dirty="0" smtClean="0"/>
              <a:t>Sample</a:t>
            </a:r>
          </a:p>
          <a:p>
            <a:pPr lvl="1" eaLnBrk="1" hangingPunct="1"/>
            <a:r>
              <a:rPr lang="en-US" sz="2400" dirty="0" smtClean="0"/>
              <a:t>a subset of the data</a:t>
            </a:r>
          </a:p>
          <a:p>
            <a:pPr lvl="1" eaLnBrk="1" hangingPunct="1"/>
            <a:r>
              <a:rPr lang="en-US" sz="2400" dirty="0" smtClean="0"/>
              <a:t>the Sample Selector provides the ability to filter on various aspects of the data</a:t>
            </a:r>
          </a:p>
          <a:p>
            <a:pPr lvl="1"/>
            <a:r>
              <a:rPr lang="en-US" sz="2400" dirty="0" smtClean="0"/>
              <a:t>You can use samples to:</a:t>
            </a:r>
          </a:p>
          <a:p>
            <a:pPr lvl="2"/>
            <a:r>
              <a:rPr lang="en-US" sz="2000" dirty="0" smtClean="0"/>
              <a:t>Compare across conditions</a:t>
            </a:r>
          </a:p>
          <a:p>
            <a:pPr lvl="2"/>
            <a:r>
              <a:rPr lang="en-US" sz="2000" dirty="0" smtClean="0"/>
              <a:t>Narrow the scope of data analysis to a specific time range, set of students, problem category, or unit of a curriculum (for example) </a:t>
            </a:r>
          </a:p>
          <a:p>
            <a:pPr lvl="1"/>
            <a:r>
              <a:rPr lang="en-US" sz="2400" dirty="0" smtClean="0"/>
              <a:t>The columns available to filter on are organized into categories. The categories are:</a:t>
            </a:r>
          </a:p>
          <a:p>
            <a:pPr lvl="2"/>
            <a:r>
              <a:rPr lang="en-US" sz="2000" dirty="0" smtClean="0"/>
              <a:t>Condition, Dataset Level, Problem, School, Student, Tutor Transaction</a:t>
            </a:r>
            <a:r>
              <a:rPr lang="en-US" sz="1800" dirty="0" smtClean="0"/>
              <a:t>	</a:t>
            </a:r>
          </a:p>
        </p:txBody>
      </p:sp>
      <p:sp>
        <p:nvSpPr>
          <p:cNvPr id="4" name="Slide Number Placeholder 3"/>
          <p:cNvSpPr>
            <a:spLocks noGrp="1"/>
          </p:cNvSpPr>
          <p:nvPr>
            <p:ph type="sldNum" sz="quarter" idx="12"/>
          </p:nvPr>
        </p:nvSpPr>
        <p:spPr/>
        <p:txBody>
          <a:bodyPr/>
          <a:lstStyle/>
          <a:p>
            <a:pPr>
              <a:defRPr/>
            </a:pPr>
            <a:fld id="{8C3389EE-F61E-4DC7-B4FE-12126F12B3E6}" type="slidenum">
              <a:rPr lang="en-US" smtClean="0"/>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idx="4294967295"/>
          </p:nvPr>
        </p:nvSpPr>
        <p:spPr>
          <a:xfrm>
            <a:off x="304800" y="228600"/>
            <a:ext cx="8229600" cy="609600"/>
          </a:xfrm>
        </p:spPr>
        <p:txBody>
          <a:bodyPr/>
          <a:lstStyle/>
          <a:p>
            <a:pPr algn="l" eaLnBrk="1" hangingPunct="1"/>
            <a:r>
              <a:rPr lang="en-US" smtClean="0"/>
              <a:t>Important Terms</a:t>
            </a:r>
          </a:p>
        </p:txBody>
      </p:sp>
      <p:sp>
        <p:nvSpPr>
          <p:cNvPr id="32771" name="Content Placeholder 2"/>
          <p:cNvSpPr>
            <a:spLocks noGrp="1"/>
          </p:cNvSpPr>
          <p:nvPr>
            <p:ph idx="4294967295"/>
          </p:nvPr>
        </p:nvSpPr>
        <p:spPr>
          <a:xfrm>
            <a:off x="457200" y="1066800"/>
            <a:ext cx="8229600" cy="4525963"/>
          </a:xfrm>
        </p:spPr>
        <p:txBody>
          <a:bodyPr/>
          <a:lstStyle/>
          <a:p>
            <a:pPr eaLnBrk="1" hangingPunct="1"/>
            <a:r>
              <a:rPr lang="en-US" sz="2800" dirty="0" smtClean="0"/>
              <a:t>KC, </a:t>
            </a:r>
            <a:r>
              <a:rPr lang="en-US" sz="2800" i="1" dirty="0" smtClean="0"/>
              <a:t>Knowledge Component</a:t>
            </a:r>
          </a:p>
          <a:p>
            <a:pPr lvl="1" eaLnBrk="1" hangingPunct="1"/>
            <a:r>
              <a:rPr lang="en-US" sz="2400" dirty="0" smtClean="0"/>
              <a:t>a piece of information that can be used to accomplish tasks, perhaps along with other knowledge components. Knowledge component is a generalization of everyday terms like concept, principle, fact, or skill, and cognitive science terms like schema, production rule, misconception, or facet.</a:t>
            </a:r>
          </a:p>
          <a:p>
            <a:pPr eaLnBrk="1" hangingPunct="1"/>
            <a:r>
              <a:rPr lang="en-US" sz="2800" dirty="0" smtClean="0"/>
              <a:t>Opportunity</a:t>
            </a:r>
          </a:p>
          <a:p>
            <a:pPr lvl="1" eaLnBrk="1" hangingPunct="1"/>
            <a:r>
              <a:rPr lang="en-US" sz="2400" dirty="0" smtClean="0"/>
              <a:t>An opportunity is a chance for a student to demonstrate whether he or she has learned a given knowledge component. An opportunity exists each time a step is present with the associated knowledge component</a:t>
            </a:r>
            <a:r>
              <a:rPr lang="en-US" dirty="0" smtClean="0"/>
              <a:t>.</a:t>
            </a:r>
          </a:p>
        </p:txBody>
      </p:sp>
      <p:sp>
        <p:nvSpPr>
          <p:cNvPr id="4" name="Slide Number Placeholder 3"/>
          <p:cNvSpPr>
            <a:spLocks noGrp="1"/>
          </p:cNvSpPr>
          <p:nvPr>
            <p:ph type="sldNum" sz="quarter" idx="12"/>
          </p:nvPr>
        </p:nvSpPr>
        <p:spPr/>
        <p:txBody>
          <a:bodyPr/>
          <a:lstStyle/>
          <a:p>
            <a:pPr>
              <a:defRPr/>
            </a:pPr>
            <a:fld id="{8C3389EE-F61E-4DC7-B4FE-12126F12B3E6}" type="slidenum">
              <a:rPr lang="en-US" smtClean="0"/>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idx="4294967295"/>
          </p:nvPr>
        </p:nvSpPr>
        <p:spPr>
          <a:xfrm>
            <a:off x="304800" y="228600"/>
            <a:ext cx="8229600" cy="609600"/>
          </a:xfrm>
        </p:spPr>
        <p:txBody>
          <a:bodyPr/>
          <a:lstStyle/>
          <a:p>
            <a:pPr algn="l" eaLnBrk="1" hangingPunct="1"/>
            <a:r>
              <a:rPr lang="en-US" smtClean="0"/>
              <a:t>Important Terms</a:t>
            </a:r>
          </a:p>
        </p:txBody>
      </p:sp>
      <p:sp>
        <p:nvSpPr>
          <p:cNvPr id="32771" name="Content Placeholder 2"/>
          <p:cNvSpPr>
            <a:spLocks noGrp="1"/>
          </p:cNvSpPr>
          <p:nvPr>
            <p:ph idx="4294967295"/>
          </p:nvPr>
        </p:nvSpPr>
        <p:spPr>
          <a:xfrm>
            <a:off x="457200" y="1066800"/>
            <a:ext cx="8229600" cy="4525963"/>
          </a:xfrm>
        </p:spPr>
        <p:txBody>
          <a:bodyPr/>
          <a:lstStyle/>
          <a:p>
            <a:pPr eaLnBrk="1" hangingPunct="1"/>
            <a:r>
              <a:rPr lang="en-US" dirty="0" smtClean="0"/>
              <a:t>Observation</a:t>
            </a:r>
          </a:p>
          <a:p>
            <a:pPr lvl="1"/>
            <a:r>
              <a:rPr lang="en-US" dirty="0" smtClean="0"/>
              <a:t>An observation is a group of transactions for a particular student working on a particular step within a problem view. If within these constraints there is only one transaction recorded, an observation will still exist for that single transaction.</a:t>
            </a:r>
          </a:p>
          <a:p>
            <a:pPr lvl="1"/>
            <a:r>
              <a:rPr lang="en-US" dirty="0" smtClean="0"/>
              <a:t>Put another way, an observation is available each time a student takes an opportunity to demonstrate a knowledge component</a:t>
            </a:r>
          </a:p>
          <a:p>
            <a:pPr eaLnBrk="1" hangingPunct="1">
              <a:buNone/>
            </a:pPr>
            <a:endParaRPr lang="en-US" dirty="0" smtClean="0"/>
          </a:p>
        </p:txBody>
      </p:sp>
      <p:sp>
        <p:nvSpPr>
          <p:cNvPr id="4" name="Slide Number Placeholder 3"/>
          <p:cNvSpPr>
            <a:spLocks noGrp="1"/>
          </p:cNvSpPr>
          <p:nvPr>
            <p:ph type="sldNum" sz="quarter" idx="12"/>
          </p:nvPr>
        </p:nvSpPr>
        <p:spPr/>
        <p:txBody>
          <a:bodyPr/>
          <a:lstStyle/>
          <a:p>
            <a:pPr>
              <a:defRPr/>
            </a:pPr>
            <a:fld id="{8C3389EE-F61E-4DC7-B4FE-12126F12B3E6}" type="slidenum">
              <a:rPr lang="en-US" smtClean="0"/>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idx="4294967295"/>
          </p:nvPr>
        </p:nvSpPr>
        <p:spPr>
          <a:xfrm>
            <a:off x="304800" y="228600"/>
            <a:ext cx="8229600" cy="609600"/>
          </a:xfrm>
        </p:spPr>
        <p:txBody>
          <a:bodyPr/>
          <a:lstStyle/>
          <a:p>
            <a:pPr algn="l" eaLnBrk="1" hangingPunct="1"/>
            <a:r>
              <a:rPr lang="en-US" smtClean="0"/>
              <a:t>Important Terms</a:t>
            </a:r>
          </a:p>
        </p:txBody>
      </p:sp>
      <p:sp>
        <p:nvSpPr>
          <p:cNvPr id="32771" name="Content Placeholder 2"/>
          <p:cNvSpPr>
            <a:spLocks noGrp="1"/>
          </p:cNvSpPr>
          <p:nvPr>
            <p:ph idx="4294967295"/>
          </p:nvPr>
        </p:nvSpPr>
        <p:spPr>
          <a:xfrm>
            <a:off x="457200" y="1066800"/>
            <a:ext cx="8229600" cy="4525963"/>
          </a:xfrm>
        </p:spPr>
        <p:txBody>
          <a:bodyPr/>
          <a:lstStyle/>
          <a:p>
            <a:pPr eaLnBrk="1" hangingPunct="1"/>
            <a:r>
              <a:rPr lang="en-US" dirty="0" smtClean="0"/>
              <a:t>LFA, </a:t>
            </a:r>
            <a:r>
              <a:rPr lang="en-US" i="1" dirty="0" smtClean="0"/>
              <a:t>Learning Factors Analysis</a:t>
            </a:r>
          </a:p>
          <a:p>
            <a:pPr lvl="1" eaLnBrk="1" hangingPunct="1"/>
            <a:r>
              <a:rPr lang="en-US" dirty="0" smtClean="0"/>
              <a:t>a logistic regression method which uses a set of customized Item-Response models to predict how a student will perform for each knowledge component on each learning opportunity. LFA was developed at Carnegie Mellon by </a:t>
            </a:r>
            <a:r>
              <a:rPr lang="en-US" dirty="0" err="1" smtClean="0"/>
              <a:t>Hao</a:t>
            </a:r>
            <a:r>
              <a:rPr lang="en-US" dirty="0" smtClean="0"/>
              <a:t> </a:t>
            </a:r>
            <a:r>
              <a:rPr lang="en-US" dirty="0" err="1" smtClean="0"/>
              <a:t>Cen</a:t>
            </a:r>
            <a:r>
              <a:rPr lang="en-US" dirty="0" smtClean="0"/>
              <a:t>, Kenneth Koedinger, and Brian Junker. In DataShop, the LFA algorithm is run over each KC model of each dataset, producing data that populates predicted learning curves and other reports.</a:t>
            </a:r>
          </a:p>
        </p:txBody>
      </p:sp>
      <p:sp>
        <p:nvSpPr>
          <p:cNvPr id="4" name="Slide Number Placeholder 3"/>
          <p:cNvSpPr>
            <a:spLocks noGrp="1"/>
          </p:cNvSpPr>
          <p:nvPr>
            <p:ph type="sldNum" sz="quarter" idx="12"/>
          </p:nvPr>
        </p:nvSpPr>
        <p:spPr/>
        <p:txBody>
          <a:bodyPr/>
          <a:lstStyle/>
          <a:p>
            <a:pPr>
              <a:defRPr/>
            </a:pPr>
            <a:fld id="{8C3389EE-F61E-4DC7-B4FE-12126F12B3E6}" type="slidenum">
              <a:rPr lang="en-US" smtClean="0"/>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idx="4294967295"/>
          </p:nvPr>
        </p:nvSpPr>
        <p:spPr>
          <a:xfrm>
            <a:off x="304800" y="228600"/>
            <a:ext cx="8229600" cy="609600"/>
          </a:xfrm>
        </p:spPr>
        <p:txBody>
          <a:bodyPr/>
          <a:lstStyle/>
          <a:p>
            <a:pPr algn="l" eaLnBrk="1" hangingPunct="1"/>
            <a:r>
              <a:rPr lang="en-US" smtClean="0"/>
              <a:t>Important Terms</a:t>
            </a:r>
          </a:p>
        </p:txBody>
      </p:sp>
      <p:sp>
        <p:nvSpPr>
          <p:cNvPr id="32771" name="Content Placeholder 2"/>
          <p:cNvSpPr>
            <a:spLocks noGrp="1"/>
          </p:cNvSpPr>
          <p:nvPr>
            <p:ph idx="4294967295"/>
          </p:nvPr>
        </p:nvSpPr>
        <p:spPr>
          <a:xfrm>
            <a:off x="457200" y="1066800"/>
            <a:ext cx="8229600" cy="4525963"/>
          </a:xfrm>
        </p:spPr>
        <p:txBody>
          <a:bodyPr/>
          <a:lstStyle/>
          <a:p>
            <a:pPr eaLnBrk="1" hangingPunct="1"/>
            <a:r>
              <a:rPr lang="en-US" sz="2800" dirty="0" smtClean="0"/>
              <a:t>AIC, </a:t>
            </a:r>
            <a:r>
              <a:rPr lang="en-US" sz="2800" i="1" dirty="0" err="1" smtClean="0"/>
              <a:t>Akaike</a:t>
            </a:r>
            <a:r>
              <a:rPr lang="en-US" sz="2800" i="1" dirty="0" smtClean="0"/>
              <a:t> Information Criterion</a:t>
            </a:r>
            <a:r>
              <a:rPr lang="en-US" sz="2800" dirty="0" smtClean="0"/>
              <a:t> </a:t>
            </a:r>
          </a:p>
          <a:p>
            <a:pPr lvl="1" eaLnBrk="1" hangingPunct="1"/>
            <a:r>
              <a:rPr lang="en-US" sz="2400" dirty="0" smtClean="0"/>
              <a:t>a measure of the goodness of fit of a statistical model, in this case, the LFA model. It is an operational way of trading off the complexity of the estimated model against how well the model fits the data</a:t>
            </a:r>
            <a:r>
              <a:rPr lang="en-US" sz="2400" baseline="30000" dirty="0" smtClean="0">
                <a:hlinkClick r:id="rId2"/>
              </a:rPr>
              <a:t>2</a:t>
            </a:r>
            <a:r>
              <a:rPr lang="en-US" sz="2400" dirty="0" smtClean="0"/>
              <a:t>. In this way, it penalizes the model based on its complexity (the number of parameters). A lower AIC value is better.</a:t>
            </a:r>
          </a:p>
          <a:p>
            <a:pPr eaLnBrk="1" hangingPunct="1"/>
            <a:r>
              <a:rPr lang="en-US" sz="2800" dirty="0" smtClean="0"/>
              <a:t>BIC, </a:t>
            </a:r>
            <a:r>
              <a:rPr lang="en-US" sz="2800" i="1" dirty="0" smtClean="0"/>
              <a:t>Bayesian Information Criterion</a:t>
            </a:r>
            <a:r>
              <a:rPr lang="en-US" sz="2800" dirty="0" smtClean="0"/>
              <a:t> </a:t>
            </a:r>
          </a:p>
          <a:p>
            <a:pPr lvl="1" eaLnBrk="1" hangingPunct="1"/>
            <a:r>
              <a:rPr lang="en-US" sz="2400" dirty="0" smtClean="0"/>
              <a:t>a measure of goodness of fit of the LFA model. The BIC penalizes free parameters more strongly than does the </a:t>
            </a:r>
            <a:r>
              <a:rPr lang="en-US" sz="2400" dirty="0" err="1" smtClean="0"/>
              <a:t>Akaike</a:t>
            </a:r>
            <a:r>
              <a:rPr lang="en-US" sz="2400" dirty="0" smtClean="0"/>
              <a:t> information criterion (AIC)</a:t>
            </a:r>
            <a:r>
              <a:rPr lang="en-US" sz="2400" baseline="30000" dirty="0" smtClean="0">
                <a:hlinkClick r:id="rId3"/>
              </a:rPr>
              <a:t>3</a:t>
            </a:r>
            <a:r>
              <a:rPr lang="en-US" sz="2400" dirty="0" smtClean="0"/>
              <a:t>. A lower BIC value is better. </a:t>
            </a:r>
          </a:p>
        </p:txBody>
      </p:sp>
      <p:sp>
        <p:nvSpPr>
          <p:cNvPr id="4" name="Slide Number Placeholder 3"/>
          <p:cNvSpPr>
            <a:spLocks noGrp="1"/>
          </p:cNvSpPr>
          <p:nvPr>
            <p:ph type="sldNum" sz="quarter" idx="12"/>
          </p:nvPr>
        </p:nvSpPr>
        <p:spPr/>
        <p:txBody>
          <a:bodyPr/>
          <a:lstStyle/>
          <a:p>
            <a:pPr>
              <a:defRPr/>
            </a:pPr>
            <a:fld id="{8C3389EE-F61E-4DC7-B4FE-12126F12B3E6}" type="slidenum">
              <a:rPr lang="en-US" smtClean="0"/>
              <a:pPr>
                <a:defRPr/>
              </a:pPr>
              <a:t>16</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3"/>
          <p:cNvSpPr>
            <a:spLocks noGrp="1" noChangeArrowheads="1"/>
          </p:cNvSpPr>
          <p:nvPr>
            <p:ph type="body" idx="1"/>
          </p:nvPr>
        </p:nvSpPr>
        <p:spPr>
          <a:xfrm>
            <a:off x="457200" y="990600"/>
            <a:ext cx="8229600" cy="5486400"/>
          </a:xfrm>
        </p:spPr>
        <p:txBody>
          <a:bodyPr/>
          <a:lstStyle/>
          <a:p>
            <a:pPr eaLnBrk="1" hangingPunct="1"/>
            <a:r>
              <a:rPr lang="en-US" sz="2400" smtClean="0"/>
              <a:t>John Stamper</a:t>
            </a:r>
          </a:p>
          <a:p>
            <a:pPr lvl="1" eaLnBrk="1" hangingPunct="1"/>
            <a:r>
              <a:rPr lang="en-US" sz="2000" smtClean="0"/>
              <a:t>DataShop Technical Director</a:t>
            </a:r>
          </a:p>
          <a:p>
            <a:pPr eaLnBrk="1" hangingPunct="1"/>
            <a:r>
              <a:rPr lang="en-US" sz="2400" smtClean="0"/>
              <a:t>Sandy Demi</a:t>
            </a:r>
          </a:p>
          <a:p>
            <a:pPr lvl="1" eaLnBrk="1" hangingPunct="1"/>
            <a:r>
              <a:rPr lang="en-US" sz="2000" smtClean="0"/>
              <a:t>QA (Quality Assurance – Testing)</a:t>
            </a:r>
          </a:p>
          <a:p>
            <a:pPr eaLnBrk="1" hangingPunct="1"/>
            <a:r>
              <a:rPr lang="en-US" sz="2400" smtClean="0"/>
              <a:t>Brett Leber</a:t>
            </a:r>
          </a:p>
          <a:p>
            <a:pPr lvl="1" eaLnBrk="1" hangingPunct="1"/>
            <a:r>
              <a:rPr lang="en-US" sz="2000" smtClean="0"/>
              <a:t>Interaction Designer</a:t>
            </a:r>
          </a:p>
          <a:p>
            <a:pPr eaLnBrk="1" hangingPunct="1"/>
            <a:r>
              <a:rPr lang="en-US" sz="2400" smtClean="0"/>
              <a:t>Alida Skogsholm</a:t>
            </a:r>
          </a:p>
          <a:p>
            <a:pPr lvl="1" eaLnBrk="1" hangingPunct="1"/>
            <a:r>
              <a:rPr lang="en-US" sz="2000" smtClean="0"/>
              <a:t>DataShop Manager, Developer</a:t>
            </a:r>
          </a:p>
          <a:p>
            <a:pPr eaLnBrk="1" hangingPunct="1"/>
            <a:r>
              <a:rPr lang="en-US" sz="2400" smtClean="0"/>
              <a:t>Duncan Spencer</a:t>
            </a:r>
          </a:p>
          <a:p>
            <a:pPr lvl="1" eaLnBrk="1" hangingPunct="1"/>
            <a:r>
              <a:rPr lang="en-US" sz="2000" smtClean="0"/>
              <a:t>DataShop Developer</a:t>
            </a:r>
          </a:p>
          <a:p>
            <a:pPr eaLnBrk="1" hangingPunct="1"/>
            <a:r>
              <a:rPr lang="en-US" sz="2400" smtClean="0"/>
              <a:t>Shanwen Yu</a:t>
            </a:r>
          </a:p>
          <a:p>
            <a:pPr lvl="1" eaLnBrk="1" hangingPunct="1"/>
            <a:r>
              <a:rPr lang="en-US" sz="2000" smtClean="0"/>
              <a:t>DataShop Developer</a:t>
            </a:r>
          </a:p>
          <a:p>
            <a:pPr lvl="1" eaLnBrk="1" hangingPunct="1"/>
            <a:endParaRPr lang="en-US" sz="2000" smtClean="0"/>
          </a:p>
          <a:p>
            <a:pPr lvl="1" eaLnBrk="1" hangingPunct="1"/>
            <a:endParaRPr lang="en-US" sz="2000" smtClean="0"/>
          </a:p>
        </p:txBody>
      </p:sp>
      <p:sp>
        <p:nvSpPr>
          <p:cNvPr id="6" name="Rectangle 2"/>
          <p:cNvSpPr txBox="1">
            <a:spLocks noChangeArrowheads="1"/>
          </p:cNvSpPr>
          <p:nvPr/>
        </p:nvSpPr>
        <p:spPr bwMode="auto">
          <a:xfrm>
            <a:off x="457200" y="152400"/>
            <a:ext cx="8229600" cy="685800"/>
          </a:xfrm>
          <a:prstGeom prst="rect">
            <a:avLst/>
          </a:prstGeom>
          <a:noFill/>
          <a:ln w="9525">
            <a:noFill/>
            <a:miter lim="800000"/>
            <a:headEnd/>
            <a:tailEnd/>
          </a:ln>
          <a:effectLst/>
        </p:spPr>
        <p:txBody>
          <a:bodyPr anchor="ctr"/>
          <a:lstStyle/>
          <a:p>
            <a:pPr>
              <a:defRPr/>
            </a:pPr>
            <a:r>
              <a:rPr lang="en-US" sz="4000" dirty="0"/>
              <a:t>The DataShop Team</a:t>
            </a:r>
            <a:endParaRPr lang="en-US" sz="4000" kern="0" dirty="0">
              <a:solidFill>
                <a:schemeClr val="tx2"/>
              </a:solidFill>
              <a:latin typeface="+mj-lt"/>
              <a:ea typeface="+mj-ea"/>
              <a:cs typeface="+mj-cs"/>
            </a:endParaRPr>
          </a:p>
        </p:txBody>
      </p:sp>
      <p:sp>
        <p:nvSpPr>
          <p:cNvPr id="4" name="Slide Number Placeholder 3"/>
          <p:cNvSpPr>
            <a:spLocks noGrp="1"/>
          </p:cNvSpPr>
          <p:nvPr>
            <p:ph type="sldNum" sz="quarter" idx="12"/>
          </p:nvPr>
        </p:nvSpPr>
        <p:spPr/>
        <p:txBody>
          <a:bodyPr/>
          <a:lstStyle/>
          <a:p>
            <a:pPr>
              <a:defRPr/>
            </a:pPr>
            <a:fld id="{8C3389EE-F61E-4DC7-B4FE-12126F12B3E6}" type="slidenum">
              <a:rPr lang="en-US" smtClean="0"/>
              <a:pPr>
                <a:defRPr/>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3"/>
          <p:cNvSpPr>
            <a:spLocks noGrp="1" noChangeArrowheads="1"/>
          </p:cNvSpPr>
          <p:nvPr>
            <p:ph type="body" idx="1"/>
          </p:nvPr>
        </p:nvSpPr>
        <p:spPr>
          <a:xfrm>
            <a:off x="457200" y="1066800"/>
            <a:ext cx="8229600" cy="5410200"/>
          </a:xfrm>
        </p:spPr>
        <p:txBody>
          <a:bodyPr/>
          <a:lstStyle/>
          <a:p>
            <a:pPr eaLnBrk="1" hangingPunct="1">
              <a:lnSpc>
                <a:spcPct val="80000"/>
              </a:lnSpc>
            </a:pPr>
            <a:r>
              <a:rPr lang="en-US" sz="2400" smtClean="0"/>
              <a:t>Central Repository</a:t>
            </a:r>
          </a:p>
          <a:p>
            <a:pPr lvl="1" eaLnBrk="1" hangingPunct="1">
              <a:lnSpc>
                <a:spcPct val="80000"/>
              </a:lnSpc>
            </a:pPr>
            <a:r>
              <a:rPr lang="en-US" sz="2000" smtClean="0"/>
              <a:t>Secure place to store &amp; access research data</a:t>
            </a:r>
          </a:p>
          <a:p>
            <a:pPr lvl="2" eaLnBrk="1" hangingPunct="1">
              <a:lnSpc>
                <a:spcPct val="80000"/>
              </a:lnSpc>
            </a:pPr>
            <a:r>
              <a:rPr lang="en-US" sz="1800" smtClean="0"/>
              <a:t>Every LearnLab and every study</a:t>
            </a:r>
          </a:p>
          <a:p>
            <a:pPr lvl="1" eaLnBrk="1" hangingPunct="1">
              <a:lnSpc>
                <a:spcPct val="80000"/>
              </a:lnSpc>
            </a:pPr>
            <a:r>
              <a:rPr lang="en-US" sz="2000" smtClean="0"/>
              <a:t>Supports various kinds of research</a:t>
            </a:r>
          </a:p>
          <a:p>
            <a:pPr lvl="2" eaLnBrk="1" hangingPunct="1">
              <a:lnSpc>
                <a:spcPct val="80000"/>
              </a:lnSpc>
            </a:pPr>
            <a:r>
              <a:rPr lang="en-US" sz="1800" smtClean="0"/>
              <a:t>Primary analysis of study data</a:t>
            </a:r>
          </a:p>
          <a:p>
            <a:pPr lvl="2" eaLnBrk="1" hangingPunct="1">
              <a:lnSpc>
                <a:spcPct val="80000"/>
              </a:lnSpc>
            </a:pPr>
            <a:r>
              <a:rPr lang="en-US" sz="1800" smtClean="0"/>
              <a:t>Exploratory analysis of course data</a:t>
            </a:r>
          </a:p>
          <a:p>
            <a:pPr lvl="2" eaLnBrk="1" hangingPunct="1">
              <a:lnSpc>
                <a:spcPct val="80000"/>
              </a:lnSpc>
            </a:pPr>
            <a:r>
              <a:rPr lang="en-US" sz="1800" smtClean="0"/>
              <a:t>Secondary analysis of any data set</a:t>
            </a:r>
          </a:p>
          <a:p>
            <a:pPr eaLnBrk="1" hangingPunct="1">
              <a:lnSpc>
                <a:spcPct val="80000"/>
              </a:lnSpc>
            </a:pPr>
            <a:r>
              <a:rPr lang="en-US" sz="2400" smtClean="0"/>
              <a:t>Analysis &amp; Reporting Tools</a:t>
            </a:r>
          </a:p>
          <a:p>
            <a:pPr lvl="1" eaLnBrk="1" hangingPunct="1">
              <a:lnSpc>
                <a:spcPct val="80000"/>
              </a:lnSpc>
            </a:pPr>
            <a:r>
              <a:rPr lang="en-US" sz="2000" smtClean="0"/>
              <a:t>Focus on student-tutor interaction data</a:t>
            </a:r>
          </a:p>
          <a:p>
            <a:pPr lvl="1" eaLnBrk="1" hangingPunct="1">
              <a:lnSpc>
                <a:spcPct val="80000"/>
              </a:lnSpc>
            </a:pPr>
            <a:r>
              <a:rPr lang="en-US" sz="2000" smtClean="0"/>
              <a:t>Learning curves &amp; error reports provide summary and low-level views of student performance</a:t>
            </a:r>
          </a:p>
          <a:p>
            <a:pPr lvl="1" eaLnBrk="1" hangingPunct="1">
              <a:lnSpc>
                <a:spcPct val="80000"/>
              </a:lnSpc>
            </a:pPr>
            <a:r>
              <a:rPr lang="en-US" sz="2000" smtClean="0"/>
              <a:t>Performance Profiler aggregates across various levels of granularity (problem, dataset levels, knowledge components, etc.)  </a:t>
            </a:r>
          </a:p>
          <a:p>
            <a:pPr lvl="1" eaLnBrk="1" hangingPunct="1">
              <a:lnSpc>
                <a:spcPct val="80000"/>
              </a:lnSpc>
            </a:pPr>
            <a:r>
              <a:rPr lang="en-US" sz="2000" smtClean="0"/>
              <a:t>Data Export</a:t>
            </a:r>
          </a:p>
          <a:p>
            <a:pPr lvl="2" eaLnBrk="1" hangingPunct="1">
              <a:lnSpc>
                <a:spcPct val="80000"/>
              </a:lnSpc>
            </a:pPr>
            <a:r>
              <a:rPr lang="en-US" sz="1800" smtClean="0"/>
              <a:t>Tab delimited tables you can open with your favorite spreadsheet program or statistical package</a:t>
            </a:r>
          </a:p>
          <a:p>
            <a:pPr lvl="1" eaLnBrk="1" hangingPunct="1">
              <a:lnSpc>
                <a:spcPct val="80000"/>
              </a:lnSpc>
            </a:pPr>
            <a:r>
              <a:rPr lang="en-US" sz="2000" smtClean="0"/>
              <a:t>New tools created to meet highest demands </a:t>
            </a:r>
          </a:p>
          <a:p>
            <a:pPr eaLnBrk="1" hangingPunct="1"/>
            <a:endParaRPr lang="en-US" smtClean="0"/>
          </a:p>
        </p:txBody>
      </p:sp>
      <p:sp>
        <p:nvSpPr>
          <p:cNvPr id="6" name="Rectangle 2"/>
          <p:cNvSpPr txBox="1">
            <a:spLocks noChangeArrowheads="1"/>
          </p:cNvSpPr>
          <p:nvPr/>
        </p:nvSpPr>
        <p:spPr bwMode="auto">
          <a:xfrm>
            <a:off x="457200" y="152400"/>
            <a:ext cx="8229600" cy="685800"/>
          </a:xfrm>
          <a:prstGeom prst="rect">
            <a:avLst/>
          </a:prstGeom>
          <a:noFill/>
          <a:ln w="9525">
            <a:noFill/>
            <a:miter lim="800000"/>
            <a:headEnd/>
            <a:tailEnd/>
          </a:ln>
          <a:effectLst/>
        </p:spPr>
        <p:txBody>
          <a:bodyPr anchor="ctr"/>
          <a:lstStyle/>
          <a:p>
            <a:pPr>
              <a:defRPr/>
            </a:pPr>
            <a:r>
              <a:rPr lang="en-US" sz="4000" dirty="0"/>
              <a:t>What is DataShop?</a:t>
            </a:r>
            <a:endParaRPr lang="en-US" sz="4000" kern="0" dirty="0">
              <a:solidFill>
                <a:schemeClr val="tx2"/>
              </a:solidFill>
              <a:latin typeface="+mj-lt"/>
              <a:ea typeface="+mj-ea"/>
              <a:cs typeface="+mj-cs"/>
            </a:endParaRPr>
          </a:p>
        </p:txBody>
      </p:sp>
      <p:sp>
        <p:nvSpPr>
          <p:cNvPr id="4" name="Slide Number Placeholder 3"/>
          <p:cNvSpPr>
            <a:spLocks noGrp="1"/>
          </p:cNvSpPr>
          <p:nvPr>
            <p:ph type="sldNum" sz="quarter" idx="12"/>
          </p:nvPr>
        </p:nvSpPr>
        <p:spPr/>
        <p:txBody>
          <a:bodyPr/>
          <a:lstStyle/>
          <a:p>
            <a:pPr>
              <a:defRPr/>
            </a:pPr>
            <a:fld id="{8C3389EE-F61E-4DC7-B4FE-12126F12B3E6}" type="slidenum">
              <a:rPr lang="en-US" smtClean="0"/>
              <a:pPr>
                <a:defRPr/>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Picture 6" descr="CollectingData_ChemistryTutor-Logs"/>
          <p:cNvPicPr>
            <a:picLocks noChangeAspect="1" noChangeArrowheads="1"/>
          </p:cNvPicPr>
          <p:nvPr/>
        </p:nvPicPr>
        <p:blipFill>
          <a:blip r:embed="rId3"/>
          <a:srcRect l="1361" t="6213" r="1361" b="1553"/>
          <a:stretch>
            <a:fillRect/>
          </a:stretch>
        </p:blipFill>
        <p:spPr bwMode="auto">
          <a:xfrm>
            <a:off x="598488" y="2057400"/>
            <a:ext cx="2362200" cy="1938338"/>
          </a:xfrm>
          <a:prstGeom prst="rect">
            <a:avLst/>
          </a:prstGeom>
          <a:noFill/>
          <a:ln w="9525">
            <a:noFill/>
            <a:miter lim="800000"/>
            <a:headEnd/>
            <a:tailEnd/>
          </a:ln>
        </p:spPr>
      </p:pic>
      <p:grpSp>
        <p:nvGrpSpPr>
          <p:cNvPr id="21506" name="Group 10"/>
          <p:cNvGrpSpPr>
            <a:grpSpLocks/>
          </p:cNvGrpSpPr>
          <p:nvPr/>
        </p:nvGrpSpPr>
        <p:grpSpPr bwMode="auto">
          <a:xfrm>
            <a:off x="1293813" y="1066800"/>
            <a:ext cx="971550" cy="933450"/>
            <a:chOff x="357" y="1152"/>
            <a:chExt cx="611" cy="588"/>
          </a:xfrm>
        </p:grpSpPr>
        <p:grpSp>
          <p:nvGrpSpPr>
            <p:cNvPr id="21525" name="Group 11"/>
            <p:cNvGrpSpPr>
              <a:grpSpLocks/>
            </p:cNvGrpSpPr>
            <p:nvPr/>
          </p:nvGrpSpPr>
          <p:grpSpPr bwMode="auto">
            <a:xfrm>
              <a:off x="488" y="1152"/>
              <a:ext cx="372" cy="375"/>
              <a:chOff x="488" y="1152"/>
              <a:chExt cx="372" cy="375"/>
            </a:xfrm>
          </p:grpSpPr>
          <p:sp>
            <p:nvSpPr>
              <p:cNvPr id="21527" name="Oval 12"/>
              <p:cNvSpPr>
                <a:spLocks noChangeArrowheads="1"/>
              </p:cNvSpPr>
              <p:nvPr/>
            </p:nvSpPr>
            <p:spPr bwMode="auto">
              <a:xfrm>
                <a:off x="488" y="1152"/>
                <a:ext cx="372" cy="375"/>
              </a:xfrm>
              <a:prstGeom prst="ellipse">
                <a:avLst/>
              </a:prstGeom>
              <a:solidFill>
                <a:srgbClr val="37567F"/>
              </a:solidFill>
              <a:ln w="9525">
                <a:noFill/>
                <a:round/>
                <a:headEnd/>
                <a:tailEnd/>
              </a:ln>
            </p:spPr>
            <p:txBody>
              <a:bodyPr wrap="none" anchor="ctr"/>
              <a:lstStyle/>
              <a:p>
                <a:pPr algn="ctr" defTabSz="3762375"/>
                <a:endParaRPr lang="en-US" sz="2000">
                  <a:solidFill>
                    <a:srgbClr val="355BB8"/>
                  </a:solidFill>
                  <a:latin typeface="HandelGothic BT"/>
                  <a:ea typeface="Arial Unicode MS" pitchFamily="34" charset="-128"/>
                  <a:cs typeface="Arial Unicode MS" pitchFamily="34" charset="-128"/>
                </a:endParaRPr>
              </a:p>
            </p:txBody>
          </p:sp>
          <p:sp>
            <p:nvSpPr>
              <p:cNvPr id="21528" name="Text Box 13"/>
              <p:cNvSpPr txBox="1">
                <a:spLocks noChangeArrowheads="1"/>
              </p:cNvSpPr>
              <p:nvPr/>
            </p:nvSpPr>
            <p:spPr bwMode="auto">
              <a:xfrm>
                <a:off x="553" y="1195"/>
                <a:ext cx="223" cy="288"/>
              </a:xfrm>
              <a:prstGeom prst="rect">
                <a:avLst/>
              </a:prstGeom>
              <a:noFill/>
              <a:ln w="9525">
                <a:noFill/>
                <a:miter lim="800000"/>
                <a:headEnd/>
                <a:tailEnd/>
              </a:ln>
            </p:spPr>
            <p:txBody>
              <a:bodyPr wrap="none">
                <a:spAutoFit/>
              </a:bodyPr>
              <a:lstStyle/>
              <a:p>
                <a:pPr defTabSz="3762375"/>
                <a:r>
                  <a:rPr lang="en-US" sz="2400">
                    <a:solidFill>
                      <a:schemeClr val="bg1"/>
                    </a:solidFill>
                    <a:latin typeface="4"/>
                    <a:ea typeface="Arial Unicode MS" pitchFamily="34" charset="-128"/>
                    <a:cs typeface="Arial Unicode MS" pitchFamily="34" charset="-128"/>
                  </a:rPr>
                  <a:t>1</a:t>
                </a:r>
              </a:p>
            </p:txBody>
          </p:sp>
        </p:grpSp>
        <p:sp>
          <p:nvSpPr>
            <p:cNvPr id="50" name="Text Box 14"/>
            <p:cNvSpPr txBox="1">
              <a:spLocks noChangeArrowheads="1"/>
            </p:cNvSpPr>
            <p:nvPr/>
          </p:nvSpPr>
          <p:spPr bwMode="auto">
            <a:xfrm>
              <a:off x="357" y="1488"/>
              <a:ext cx="611" cy="252"/>
            </a:xfrm>
            <a:prstGeom prst="rect">
              <a:avLst/>
            </a:prstGeom>
            <a:noFill/>
            <a:ln w="9525">
              <a:noFill/>
              <a:miter lim="800000"/>
              <a:headEnd/>
              <a:tailEnd/>
            </a:ln>
            <a:effectLst/>
          </p:spPr>
          <p:txBody>
            <a:bodyPr wrap="none">
              <a:spAutoFit/>
            </a:bodyPr>
            <a:lstStyle/>
            <a:p>
              <a:pPr defTabSz="3762375">
                <a:defRPr/>
              </a:pPr>
              <a:r>
                <a:rPr lang="en-US" sz="2000" dirty="0">
                  <a:solidFill>
                    <a:srgbClr val="37567F"/>
                  </a:solidFill>
                  <a:latin typeface="+mj-lt"/>
                  <a:ea typeface="Arial Unicode MS" pitchFamily="34" charset="-128"/>
                  <a:cs typeface="Arial Unicode MS" pitchFamily="34" charset="-128"/>
                </a:rPr>
                <a:t>Collect</a:t>
              </a:r>
            </a:p>
          </p:txBody>
        </p:sp>
      </p:grpSp>
      <p:sp>
        <p:nvSpPr>
          <p:cNvPr id="35" name="Rectangle 28"/>
          <p:cNvSpPr>
            <a:spLocks noChangeArrowheads="1"/>
          </p:cNvSpPr>
          <p:nvPr/>
        </p:nvSpPr>
        <p:spPr bwMode="auto">
          <a:xfrm>
            <a:off x="228600" y="4267200"/>
            <a:ext cx="3101975" cy="990600"/>
          </a:xfrm>
          <a:prstGeom prst="rect">
            <a:avLst/>
          </a:prstGeom>
          <a:noFill/>
          <a:ln w="9525">
            <a:noFill/>
            <a:miter lim="800000"/>
            <a:headEnd/>
            <a:tailEnd/>
          </a:ln>
          <a:effectLst/>
        </p:spPr>
        <p:txBody>
          <a:bodyPr lIns="92075" tIns="46038" rIns="92075" bIns="46038"/>
          <a:lstStyle/>
          <a:p>
            <a:pPr marL="119063" indent="-119063">
              <a:spcBef>
                <a:spcPct val="20000"/>
              </a:spcBef>
              <a:buSzPct val="79000"/>
              <a:buFont typeface="Arial" pitchFamily="34" charset="0"/>
              <a:buChar char="•"/>
              <a:defRPr/>
            </a:pPr>
            <a:r>
              <a:rPr lang="en-US" sz="1400" dirty="0">
                <a:latin typeface="Verdana" pitchFamily="34" charset="0"/>
              </a:rPr>
              <a:t>Tutors log to a standard log format</a:t>
            </a:r>
          </a:p>
          <a:p>
            <a:pPr marL="119063" indent="-119063">
              <a:spcBef>
                <a:spcPct val="20000"/>
              </a:spcBef>
              <a:buSzPct val="79000"/>
              <a:buFont typeface="Arial" pitchFamily="34" charset="0"/>
              <a:buChar char="•"/>
              <a:defRPr/>
            </a:pPr>
            <a:r>
              <a:rPr lang="en-US" sz="1400" dirty="0">
                <a:latin typeface="Verdana" pitchFamily="34" charset="0"/>
              </a:rPr>
              <a:t>Data is captured in files or sent to the logging database</a:t>
            </a:r>
          </a:p>
          <a:p>
            <a:pPr marL="119063" indent="-119063">
              <a:spcBef>
                <a:spcPct val="20000"/>
              </a:spcBef>
              <a:buSzPct val="79000"/>
              <a:buFont typeface="Arial" pitchFamily="34" charset="0"/>
              <a:buChar char="•"/>
              <a:defRPr/>
            </a:pPr>
            <a:r>
              <a:rPr lang="en-US" sz="1400" dirty="0">
                <a:latin typeface="Verdana" pitchFamily="34" charset="0"/>
              </a:rPr>
              <a:t>Older data can be transformed to the tutor logging format</a:t>
            </a:r>
          </a:p>
          <a:p>
            <a:pPr marL="342900" indent="-342900">
              <a:spcBef>
                <a:spcPct val="20000"/>
              </a:spcBef>
              <a:buClr>
                <a:schemeClr val="accent2"/>
              </a:buClr>
              <a:buSzPct val="75000"/>
              <a:buFont typeface="Monotype Sorts" charset="2"/>
              <a:buNone/>
              <a:defRPr/>
            </a:pPr>
            <a:endParaRPr lang="en-US" sz="1400" dirty="0">
              <a:latin typeface="Verdana" pitchFamily="34" charset="0"/>
            </a:endParaRPr>
          </a:p>
        </p:txBody>
      </p:sp>
      <p:pic>
        <p:nvPicPr>
          <p:cNvPr id="21508" name="Picture 8" descr="analysis_db_v2"/>
          <p:cNvPicPr>
            <a:picLocks noChangeAspect="1" noChangeArrowheads="1"/>
          </p:cNvPicPr>
          <p:nvPr/>
        </p:nvPicPr>
        <p:blipFill>
          <a:blip r:embed="rId4"/>
          <a:srcRect/>
          <a:stretch>
            <a:fillRect/>
          </a:stretch>
        </p:blipFill>
        <p:spPr bwMode="auto">
          <a:xfrm>
            <a:off x="3956050" y="2057400"/>
            <a:ext cx="1362075" cy="2106613"/>
          </a:xfrm>
          <a:prstGeom prst="rect">
            <a:avLst/>
          </a:prstGeom>
          <a:noFill/>
          <a:ln w="9525">
            <a:noFill/>
            <a:miter lim="800000"/>
            <a:headEnd/>
            <a:tailEnd/>
          </a:ln>
        </p:spPr>
      </p:pic>
      <p:grpSp>
        <p:nvGrpSpPr>
          <p:cNvPr id="21509" name="Group 15"/>
          <p:cNvGrpSpPr>
            <a:grpSpLocks/>
          </p:cNvGrpSpPr>
          <p:nvPr/>
        </p:nvGrpSpPr>
        <p:grpSpPr bwMode="auto">
          <a:xfrm>
            <a:off x="4238625" y="1066800"/>
            <a:ext cx="796925" cy="933450"/>
            <a:chOff x="1542" y="1152"/>
            <a:chExt cx="502" cy="588"/>
          </a:xfrm>
        </p:grpSpPr>
        <p:sp>
          <p:nvSpPr>
            <p:cNvPr id="45" name="Text Box 16"/>
            <p:cNvSpPr txBox="1">
              <a:spLocks noChangeArrowheads="1"/>
            </p:cNvSpPr>
            <p:nvPr/>
          </p:nvSpPr>
          <p:spPr bwMode="auto">
            <a:xfrm>
              <a:off x="1542" y="1488"/>
              <a:ext cx="502" cy="252"/>
            </a:xfrm>
            <a:prstGeom prst="rect">
              <a:avLst/>
            </a:prstGeom>
            <a:noFill/>
            <a:ln w="9525">
              <a:noFill/>
              <a:miter lim="800000"/>
              <a:headEnd/>
              <a:tailEnd/>
            </a:ln>
            <a:effectLst/>
          </p:spPr>
          <p:txBody>
            <a:bodyPr wrap="none">
              <a:spAutoFit/>
            </a:bodyPr>
            <a:lstStyle/>
            <a:p>
              <a:pPr defTabSz="3762375">
                <a:defRPr/>
              </a:pPr>
              <a:r>
                <a:rPr lang="en-US" sz="2000" dirty="0">
                  <a:solidFill>
                    <a:srgbClr val="37567F"/>
                  </a:solidFill>
                  <a:latin typeface="+mj-lt"/>
                  <a:ea typeface="Arial Unicode MS" pitchFamily="34" charset="-128"/>
                  <a:cs typeface="Arial Unicode MS" pitchFamily="34" charset="-128"/>
                </a:rPr>
                <a:t>Store</a:t>
              </a:r>
            </a:p>
          </p:txBody>
        </p:sp>
        <p:grpSp>
          <p:nvGrpSpPr>
            <p:cNvPr id="21522" name="Group 17"/>
            <p:cNvGrpSpPr>
              <a:grpSpLocks/>
            </p:cNvGrpSpPr>
            <p:nvPr/>
          </p:nvGrpSpPr>
          <p:grpSpPr bwMode="auto">
            <a:xfrm>
              <a:off x="1606" y="1152"/>
              <a:ext cx="372" cy="375"/>
              <a:chOff x="1584" y="2304"/>
              <a:chExt cx="372" cy="375"/>
            </a:xfrm>
          </p:grpSpPr>
          <p:sp>
            <p:nvSpPr>
              <p:cNvPr id="21523" name="Oval 18"/>
              <p:cNvSpPr>
                <a:spLocks noChangeArrowheads="1"/>
              </p:cNvSpPr>
              <p:nvPr/>
            </p:nvSpPr>
            <p:spPr bwMode="auto">
              <a:xfrm>
                <a:off x="1584" y="2304"/>
                <a:ext cx="372" cy="375"/>
              </a:xfrm>
              <a:prstGeom prst="ellipse">
                <a:avLst/>
              </a:prstGeom>
              <a:solidFill>
                <a:srgbClr val="37567F"/>
              </a:solidFill>
              <a:ln w="9525">
                <a:noFill/>
                <a:round/>
                <a:headEnd/>
                <a:tailEnd/>
              </a:ln>
            </p:spPr>
            <p:txBody>
              <a:bodyPr wrap="none" anchor="ctr"/>
              <a:lstStyle/>
              <a:p>
                <a:pPr algn="ctr" defTabSz="3762375"/>
                <a:endParaRPr lang="en-US" sz="2000">
                  <a:solidFill>
                    <a:srgbClr val="355BB8"/>
                  </a:solidFill>
                  <a:latin typeface="HandelGothic BT"/>
                  <a:ea typeface="Arial Unicode MS" pitchFamily="34" charset="-128"/>
                  <a:cs typeface="Arial Unicode MS" pitchFamily="34" charset="-128"/>
                </a:endParaRPr>
              </a:p>
            </p:txBody>
          </p:sp>
          <p:sp>
            <p:nvSpPr>
              <p:cNvPr id="21524" name="Text Box 19"/>
              <p:cNvSpPr txBox="1">
                <a:spLocks noChangeArrowheads="1"/>
              </p:cNvSpPr>
              <p:nvPr/>
            </p:nvSpPr>
            <p:spPr bwMode="auto">
              <a:xfrm>
                <a:off x="1658" y="2347"/>
                <a:ext cx="223" cy="288"/>
              </a:xfrm>
              <a:prstGeom prst="rect">
                <a:avLst/>
              </a:prstGeom>
              <a:noFill/>
              <a:ln w="9525">
                <a:noFill/>
                <a:miter lim="800000"/>
                <a:headEnd/>
                <a:tailEnd/>
              </a:ln>
            </p:spPr>
            <p:txBody>
              <a:bodyPr wrap="none">
                <a:spAutoFit/>
              </a:bodyPr>
              <a:lstStyle/>
              <a:p>
                <a:pPr defTabSz="3762375"/>
                <a:r>
                  <a:rPr lang="en-US" sz="2400">
                    <a:solidFill>
                      <a:schemeClr val="bg1"/>
                    </a:solidFill>
                    <a:latin typeface="4"/>
                    <a:ea typeface="Arial Unicode MS" pitchFamily="34" charset="-128"/>
                    <a:cs typeface="Arial Unicode MS" pitchFamily="34" charset="-128"/>
                  </a:rPr>
                  <a:t>2</a:t>
                </a:r>
              </a:p>
            </p:txBody>
          </p:sp>
        </p:grpSp>
      </p:grpSp>
      <p:sp>
        <p:nvSpPr>
          <p:cNvPr id="21510" name="AutoShape 25"/>
          <p:cNvSpPr>
            <a:spLocks noChangeArrowheads="1"/>
          </p:cNvSpPr>
          <p:nvPr/>
        </p:nvSpPr>
        <p:spPr bwMode="auto">
          <a:xfrm>
            <a:off x="3352800" y="2886075"/>
            <a:ext cx="381000" cy="457200"/>
          </a:xfrm>
          <a:prstGeom prst="rightArrow">
            <a:avLst>
              <a:gd name="adj1" fmla="val 49954"/>
              <a:gd name="adj2" fmla="val 43671"/>
            </a:avLst>
          </a:prstGeom>
          <a:solidFill>
            <a:srgbClr val="37567F"/>
          </a:solidFill>
          <a:ln w="9525">
            <a:solidFill>
              <a:schemeClr val="tx1"/>
            </a:solidFill>
            <a:miter lim="800000"/>
            <a:headEnd/>
            <a:tailEnd/>
          </a:ln>
        </p:spPr>
        <p:txBody>
          <a:bodyPr wrap="none" anchor="ctr"/>
          <a:lstStyle/>
          <a:p>
            <a:endParaRPr lang="en-US"/>
          </a:p>
        </p:txBody>
      </p:sp>
      <p:sp>
        <p:nvSpPr>
          <p:cNvPr id="36" name="Rectangle 29"/>
          <p:cNvSpPr>
            <a:spLocks noChangeArrowheads="1"/>
          </p:cNvSpPr>
          <p:nvPr/>
        </p:nvSpPr>
        <p:spPr bwMode="auto">
          <a:xfrm>
            <a:off x="3330575" y="4267200"/>
            <a:ext cx="2613025" cy="1524000"/>
          </a:xfrm>
          <a:prstGeom prst="rect">
            <a:avLst/>
          </a:prstGeom>
          <a:noFill/>
          <a:ln w="9525">
            <a:noFill/>
            <a:miter lim="800000"/>
            <a:headEnd/>
            <a:tailEnd/>
          </a:ln>
          <a:effectLst/>
        </p:spPr>
        <p:txBody>
          <a:bodyPr lIns="92075" tIns="46038" rIns="92075" bIns="46038"/>
          <a:lstStyle/>
          <a:p>
            <a:pPr marL="119063" indent="-119063">
              <a:spcBef>
                <a:spcPct val="20000"/>
              </a:spcBef>
              <a:buSzPct val="79000"/>
              <a:defRPr/>
            </a:pPr>
            <a:r>
              <a:rPr lang="en-US" sz="1400" dirty="0">
                <a:latin typeface="Verdana" pitchFamily="34" charset="0"/>
              </a:rPr>
              <a:t>DataShop</a:t>
            </a:r>
          </a:p>
          <a:p>
            <a:pPr marL="119063" indent="-119063">
              <a:spcBef>
                <a:spcPct val="20000"/>
              </a:spcBef>
              <a:buSzPct val="79000"/>
              <a:buFont typeface="Arial" pitchFamily="34" charset="0"/>
              <a:buChar char="•"/>
              <a:defRPr/>
            </a:pPr>
            <a:r>
              <a:rPr lang="en-US" sz="1400" dirty="0">
                <a:latin typeface="Verdana" pitchFamily="34" charset="0"/>
              </a:rPr>
              <a:t>…converts log data to a uniform XML Format</a:t>
            </a:r>
          </a:p>
          <a:p>
            <a:pPr marL="119063" indent="-119063">
              <a:spcBef>
                <a:spcPct val="20000"/>
              </a:spcBef>
              <a:buSzPct val="79000"/>
              <a:buFont typeface="Arial" pitchFamily="34" charset="0"/>
              <a:buChar char="•"/>
              <a:defRPr/>
            </a:pPr>
            <a:r>
              <a:rPr lang="en-US" sz="1400" dirty="0">
                <a:latin typeface="Verdana" pitchFamily="34" charset="0"/>
              </a:rPr>
              <a:t>…anonymizes participant identifiers</a:t>
            </a:r>
          </a:p>
          <a:p>
            <a:pPr marL="119063" indent="-119063">
              <a:spcBef>
                <a:spcPct val="20000"/>
              </a:spcBef>
              <a:buSzPct val="79000"/>
              <a:buFont typeface="Arial" pitchFamily="34" charset="0"/>
              <a:buChar char="•"/>
              <a:defRPr/>
            </a:pPr>
            <a:r>
              <a:rPr lang="en-US" sz="1400" dirty="0">
                <a:latin typeface="Verdana" pitchFamily="34" charset="0"/>
              </a:rPr>
              <a:t>…imports data into a relational database</a:t>
            </a:r>
          </a:p>
          <a:p>
            <a:pPr marL="342900" indent="-342900">
              <a:spcBef>
                <a:spcPct val="20000"/>
              </a:spcBef>
              <a:buClr>
                <a:schemeClr val="accent2"/>
              </a:buClr>
              <a:buSzPct val="75000"/>
              <a:buFont typeface="Arial" pitchFamily="34" charset="0"/>
              <a:buChar char="•"/>
              <a:defRPr/>
            </a:pPr>
            <a:endParaRPr lang="en-US" sz="1400" dirty="0">
              <a:latin typeface="Verdana" pitchFamily="34" charset="0"/>
            </a:endParaRPr>
          </a:p>
        </p:txBody>
      </p:sp>
      <p:sp>
        <p:nvSpPr>
          <p:cNvPr id="21512" name="AutoShape 7"/>
          <p:cNvSpPr>
            <a:spLocks noChangeArrowheads="1"/>
          </p:cNvSpPr>
          <p:nvPr/>
        </p:nvSpPr>
        <p:spPr bwMode="auto">
          <a:xfrm>
            <a:off x="5508625" y="2886075"/>
            <a:ext cx="381000" cy="457200"/>
          </a:xfrm>
          <a:prstGeom prst="rightArrow">
            <a:avLst>
              <a:gd name="adj1" fmla="val 49954"/>
              <a:gd name="adj2" fmla="val 43671"/>
            </a:avLst>
          </a:prstGeom>
          <a:solidFill>
            <a:srgbClr val="37567F"/>
          </a:solidFill>
          <a:ln w="9525">
            <a:solidFill>
              <a:schemeClr val="tx1"/>
            </a:solidFill>
            <a:miter lim="800000"/>
            <a:headEnd/>
            <a:tailEnd/>
          </a:ln>
        </p:spPr>
        <p:txBody>
          <a:bodyPr wrap="none" anchor="ctr"/>
          <a:lstStyle/>
          <a:p>
            <a:endParaRPr lang="en-US"/>
          </a:p>
        </p:txBody>
      </p:sp>
      <p:grpSp>
        <p:nvGrpSpPr>
          <p:cNvPr id="21513" name="Group 20"/>
          <p:cNvGrpSpPr>
            <a:grpSpLocks/>
          </p:cNvGrpSpPr>
          <p:nvPr/>
        </p:nvGrpSpPr>
        <p:grpSpPr bwMode="auto">
          <a:xfrm>
            <a:off x="7018338" y="1066800"/>
            <a:ext cx="955675" cy="933450"/>
            <a:chOff x="3200" y="1152"/>
            <a:chExt cx="601" cy="588"/>
          </a:xfrm>
        </p:grpSpPr>
        <p:sp>
          <p:nvSpPr>
            <p:cNvPr id="41" name="Text Box 21"/>
            <p:cNvSpPr txBox="1">
              <a:spLocks noChangeArrowheads="1"/>
            </p:cNvSpPr>
            <p:nvPr/>
          </p:nvSpPr>
          <p:spPr bwMode="auto">
            <a:xfrm>
              <a:off x="3200" y="1488"/>
              <a:ext cx="601" cy="252"/>
            </a:xfrm>
            <a:prstGeom prst="rect">
              <a:avLst/>
            </a:prstGeom>
            <a:noFill/>
            <a:ln w="9525">
              <a:noFill/>
              <a:miter lim="800000"/>
              <a:headEnd/>
              <a:tailEnd/>
            </a:ln>
            <a:effectLst/>
          </p:spPr>
          <p:txBody>
            <a:bodyPr wrap="none">
              <a:spAutoFit/>
            </a:bodyPr>
            <a:lstStyle/>
            <a:p>
              <a:pPr defTabSz="3762375">
                <a:defRPr/>
              </a:pPr>
              <a:r>
                <a:rPr lang="en-US" sz="2000" dirty="0">
                  <a:solidFill>
                    <a:srgbClr val="37567F"/>
                  </a:solidFill>
                  <a:latin typeface="+mj-lt"/>
                  <a:ea typeface="Arial Unicode MS" pitchFamily="34" charset="-128"/>
                  <a:cs typeface="Arial Unicode MS" pitchFamily="34" charset="-128"/>
                </a:rPr>
                <a:t>Report</a:t>
              </a:r>
            </a:p>
          </p:txBody>
        </p:sp>
        <p:grpSp>
          <p:nvGrpSpPr>
            <p:cNvPr id="21518" name="Group 22"/>
            <p:cNvGrpSpPr>
              <a:grpSpLocks/>
            </p:cNvGrpSpPr>
            <p:nvPr/>
          </p:nvGrpSpPr>
          <p:grpSpPr bwMode="auto">
            <a:xfrm>
              <a:off x="3308" y="1152"/>
              <a:ext cx="372" cy="375"/>
              <a:chOff x="2719" y="2352"/>
              <a:chExt cx="372" cy="375"/>
            </a:xfrm>
          </p:grpSpPr>
          <p:sp>
            <p:nvSpPr>
              <p:cNvPr id="21519" name="Oval 23"/>
              <p:cNvSpPr>
                <a:spLocks noChangeArrowheads="1"/>
              </p:cNvSpPr>
              <p:nvPr/>
            </p:nvSpPr>
            <p:spPr bwMode="auto">
              <a:xfrm>
                <a:off x="2719" y="2352"/>
                <a:ext cx="372" cy="375"/>
              </a:xfrm>
              <a:prstGeom prst="ellipse">
                <a:avLst/>
              </a:prstGeom>
              <a:solidFill>
                <a:srgbClr val="37567F"/>
              </a:solidFill>
              <a:ln w="9525">
                <a:noFill/>
                <a:round/>
                <a:headEnd/>
                <a:tailEnd/>
              </a:ln>
            </p:spPr>
            <p:txBody>
              <a:bodyPr wrap="none" anchor="ctr"/>
              <a:lstStyle/>
              <a:p>
                <a:pPr algn="ctr" defTabSz="3762375"/>
                <a:endParaRPr lang="en-US" sz="2000">
                  <a:solidFill>
                    <a:srgbClr val="355BB8"/>
                  </a:solidFill>
                  <a:latin typeface="HandelGothic BT"/>
                  <a:ea typeface="Arial Unicode MS" pitchFamily="34" charset="-128"/>
                  <a:cs typeface="Arial Unicode MS" pitchFamily="34" charset="-128"/>
                </a:endParaRPr>
              </a:p>
            </p:txBody>
          </p:sp>
          <p:sp>
            <p:nvSpPr>
              <p:cNvPr id="21520" name="Text Box 24"/>
              <p:cNvSpPr txBox="1">
                <a:spLocks noChangeArrowheads="1"/>
              </p:cNvSpPr>
              <p:nvPr/>
            </p:nvSpPr>
            <p:spPr bwMode="auto">
              <a:xfrm>
                <a:off x="2803" y="2395"/>
                <a:ext cx="223" cy="288"/>
              </a:xfrm>
              <a:prstGeom prst="rect">
                <a:avLst/>
              </a:prstGeom>
              <a:noFill/>
              <a:ln w="9525">
                <a:noFill/>
                <a:miter lim="800000"/>
                <a:headEnd/>
                <a:tailEnd/>
              </a:ln>
            </p:spPr>
            <p:txBody>
              <a:bodyPr wrap="none">
                <a:spAutoFit/>
              </a:bodyPr>
              <a:lstStyle/>
              <a:p>
                <a:pPr defTabSz="3762375"/>
                <a:r>
                  <a:rPr lang="en-US" sz="2400">
                    <a:solidFill>
                      <a:schemeClr val="bg1"/>
                    </a:solidFill>
                    <a:latin typeface="4"/>
                    <a:ea typeface="Arial Unicode MS" pitchFamily="34" charset="-128"/>
                    <a:cs typeface="Arial Unicode MS" pitchFamily="34" charset="-128"/>
                  </a:rPr>
                  <a:t>3</a:t>
                </a:r>
              </a:p>
            </p:txBody>
          </p:sp>
        </p:grpSp>
      </p:grpSp>
      <p:sp>
        <p:nvSpPr>
          <p:cNvPr id="37" name="Rectangle 30"/>
          <p:cNvSpPr>
            <a:spLocks noChangeArrowheads="1"/>
          </p:cNvSpPr>
          <p:nvPr/>
        </p:nvSpPr>
        <p:spPr bwMode="auto">
          <a:xfrm>
            <a:off x="6096000" y="4267200"/>
            <a:ext cx="2800350" cy="1608138"/>
          </a:xfrm>
          <a:prstGeom prst="rect">
            <a:avLst/>
          </a:prstGeom>
          <a:noFill/>
          <a:ln w="9525">
            <a:noFill/>
            <a:miter lim="800000"/>
            <a:headEnd/>
            <a:tailEnd/>
          </a:ln>
          <a:effectLst/>
        </p:spPr>
        <p:txBody>
          <a:bodyPr lIns="92075" tIns="46038" rIns="92075" bIns="46038"/>
          <a:lstStyle/>
          <a:p>
            <a:pPr marL="119063" indent="-119063">
              <a:spcBef>
                <a:spcPct val="20000"/>
              </a:spcBef>
              <a:buSzPct val="79000"/>
              <a:defRPr/>
            </a:pPr>
            <a:r>
              <a:rPr lang="en-US" sz="1400" dirty="0">
                <a:latin typeface="Verdana" pitchFamily="34" charset="0"/>
              </a:rPr>
              <a:t>DataShop</a:t>
            </a:r>
          </a:p>
          <a:p>
            <a:pPr marL="119063" indent="-119063">
              <a:spcBef>
                <a:spcPct val="20000"/>
              </a:spcBef>
              <a:buSzPct val="79000"/>
              <a:buFont typeface="Arial" pitchFamily="34" charset="0"/>
              <a:buChar char="•"/>
              <a:defRPr/>
            </a:pPr>
            <a:r>
              <a:rPr lang="en-US" sz="1400" dirty="0">
                <a:latin typeface="Verdana" pitchFamily="34" charset="0"/>
              </a:rPr>
              <a:t>…provides visualization and reports for researchers to analyze their data</a:t>
            </a:r>
          </a:p>
          <a:p>
            <a:pPr marL="119063" indent="-119063">
              <a:spcBef>
                <a:spcPct val="20000"/>
              </a:spcBef>
              <a:buSzPct val="79000"/>
              <a:buFont typeface="Arial" pitchFamily="34" charset="0"/>
              <a:buChar char="•"/>
              <a:defRPr/>
            </a:pPr>
            <a:r>
              <a:rPr lang="en-US" sz="1400" dirty="0">
                <a:latin typeface="Verdana" pitchFamily="34" charset="0"/>
              </a:rPr>
              <a:t>…can export the data to a tab-delimited format</a:t>
            </a:r>
          </a:p>
          <a:p>
            <a:pPr marL="342900" indent="-342900">
              <a:spcBef>
                <a:spcPct val="20000"/>
              </a:spcBef>
              <a:buClr>
                <a:schemeClr val="accent2"/>
              </a:buClr>
              <a:buSzPct val="75000"/>
              <a:buFont typeface="Monotype Sorts" charset="2"/>
              <a:buNone/>
              <a:defRPr/>
            </a:pPr>
            <a:endParaRPr lang="en-US" sz="1200" dirty="0">
              <a:latin typeface="Verdana" pitchFamily="34" charset="0"/>
            </a:endParaRPr>
          </a:p>
        </p:txBody>
      </p:sp>
      <p:pic>
        <p:nvPicPr>
          <p:cNvPr id="21515" name="Picture 2"/>
          <p:cNvPicPr>
            <a:picLocks noChangeAspect="1" noChangeArrowheads="1"/>
          </p:cNvPicPr>
          <p:nvPr/>
        </p:nvPicPr>
        <p:blipFill>
          <a:blip r:embed="rId5"/>
          <a:srcRect t="15625" b="8855"/>
          <a:stretch>
            <a:fillRect/>
          </a:stretch>
        </p:blipFill>
        <p:spPr bwMode="auto">
          <a:xfrm>
            <a:off x="6124575" y="2057400"/>
            <a:ext cx="2743200" cy="1931988"/>
          </a:xfrm>
          <a:prstGeom prst="rect">
            <a:avLst/>
          </a:prstGeom>
          <a:noFill/>
          <a:ln w="9525">
            <a:noFill/>
            <a:miter lim="800000"/>
            <a:headEnd/>
            <a:tailEnd/>
          </a:ln>
        </p:spPr>
      </p:pic>
      <p:sp>
        <p:nvSpPr>
          <p:cNvPr id="57" name="Rectangle 2"/>
          <p:cNvSpPr txBox="1">
            <a:spLocks noChangeArrowheads="1"/>
          </p:cNvSpPr>
          <p:nvPr/>
        </p:nvSpPr>
        <p:spPr bwMode="auto">
          <a:xfrm>
            <a:off x="457200" y="152400"/>
            <a:ext cx="8229600" cy="685800"/>
          </a:xfrm>
          <a:prstGeom prst="rect">
            <a:avLst/>
          </a:prstGeom>
          <a:noFill/>
          <a:ln w="9525">
            <a:noFill/>
            <a:miter lim="800000"/>
            <a:headEnd/>
            <a:tailEnd/>
          </a:ln>
          <a:effectLst/>
        </p:spPr>
        <p:txBody>
          <a:bodyPr anchor="ctr"/>
          <a:lstStyle/>
          <a:p>
            <a:pPr>
              <a:defRPr/>
            </a:pPr>
            <a:r>
              <a:rPr lang="en-US" sz="4000" kern="0" dirty="0">
                <a:solidFill>
                  <a:schemeClr val="tx2"/>
                </a:solidFill>
                <a:latin typeface="+mj-lt"/>
                <a:ea typeface="+mj-ea"/>
                <a:cs typeface="+mj-cs"/>
              </a:rPr>
              <a:t>How do I get data in?</a:t>
            </a:r>
          </a:p>
        </p:txBody>
      </p:sp>
      <p:sp>
        <p:nvSpPr>
          <p:cNvPr id="26" name="Slide Number Placeholder 25"/>
          <p:cNvSpPr>
            <a:spLocks noGrp="1"/>
          </p:cNvSpPr>
          <p:nvPr>
            <p:ph type="sldNum" sz="quarter" idx="12"/>
          </p:nvPr>
        </p:nvSpPr>
        <p:spPr/>
        <p:txBody>
          <a:bodyPr/>
          <a:lstStyle/>
          <a:p>
            <a:pPr>
              <a:defRPr/>
            </a:pPr>
            <a:fld id="{8C3389EE-F61E-4DC7-B4FE-12126F12B3E6}" type="slidenum">
              <a:rPr lang="en-US" smtClean="0"/>
              <a:pPr>
                <a:defRPr/>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3"/>
          <p:cNvSpPr>
            <a:spLocks noGrp="1" noChangeArrowheads="1"/>
          </p:cNvSpPr>
          <p:nvPr>
            <p:ph type="body" idx="1"/>
          </p:nvPr>
        </p:nvSpPr>
        <p:spPr>
          <a:xfrm>
            <a:off x="457200" y="990600"/>
            <a:ext cx="8229600" cy="5486400"/>
          </a:xfrm>
        </p:spPr>
        <p:txBody>
          <a:bodyPr/>
          <a:lstStyle/>
          <a:p>
            <a:pPr eaLnBrk="1" hangingPunct="1">
              <a:lnSpc>
                <a:spcPct val="90000"/>
              </a:lnSpc>
            </a:pPr>
            <a:r>
              <a:rPr lang="en-US" sz="2400" smtClean="0"/>
              <a:t>Directly</a:t>
            </a:r>
          </a:p>
          <a:p>
            <a:pPr lvl="1" eaLnBrk="1" hangingPunct="1">
              <a:lnSpc>
                <a:spcPct val="90000"/>
              </a:lnSpc>
            </a:pPr>
            <a:r>
              <a:rPr lang="en-US" sz="2000" smtClean="0"/>
              <a:t>Some tutors are logging directly to the PSLC logging database</a:t>
            </a:r>
          </a:p>
          <a:p>
            <a:pPr lvl="1" eaLnBrk="1" hangingPunct="1">
              <a:lnSpc>
                <a:spcPct val="90000"/>
              </a:lnSpc>
            </a:pPr>
            <a:r>
              <a:rPr lang="en-US" sz="2000" smtClean="0"/>
              <a:t>CTAT-based tutors (when configured correctly)</a:t>
            </a:r>
            <a:endParaRPr lang="en-US" sz="2400" smtClean="0"/>
          </a:p>
          <a:p>
            <a:pPr eaLnBrk="1" hangingPunct="1">
              <a:lnSpc>
                <a:spcPct val="90000"/>
              </a:lnSpc>
            </a:pPr>
            <a:r>
              <a:rPr lang="en-US" sz="2400" smtClean="0"/>
              <a:t>Indirectly</a:t>
            </a:r>
          </a:p>
          <a:p>
            <a:pPr lvl="1" eaLnBrk="1" hangingPunct="1">
              <a:lnSpc>
                <a:spcPct val="90000"/>
              </a:lnSpc>
            </a:pPr>
            <a:r>
              <a:rPr lang="en-US" sz="2000" smtClean="0"/>
              <a:t>Other tutors are logging to their own file formats or their own databases</a:t>
            </a:r>
          </a:p>
          <a:p>
            <a:pPr lvl="1" eaLnBrk="1" hangingPunct="1">
              <a:lnSpc>
                <a:spcPct val="90000"/>
              </a:lnSpc>
            </a:pPr>
            <a:r>
              <a:rPr lang="en-US" sz="2000" smtClean="0"/>
              <a:t>These data require a conversion process</a:t>
            </a:r>
          </a:p>
          <a:p>
            <a:pPr lvl="1" eaLnBrk="1" hangingPunct="1">
              <a:lnSpc>
                <a:spcPct val="90000"/>
              </a:lnSpc>
            </a:pPr>
            <a:r>
              <a:rPr lang="en-US" sz="2000" smtClean="0"/>
              <a:t>Many studies are in this category</a:t>
            </a:r>
            <a:endParaRPr lang="en-US" smtClean="0"/>
          </a:p>
        </p:txBody>
      </p:sp>
      <p:sp>
        <p:nvSpPr>
          <p:cNvPr id="6" name="Rectangle 2"/>
          <p:cNvSpPr txBox="1">
            <a:spLocks noChangeArrowheads="1"/>
          </p:cNvSpPr>
          <p:nvPr/>
        </p:nvSpPr>
        <p:spPr bwMode="auto">
          <a:xfrm>
            <a:off x="457200" y="152400"/>
            <a:ext cx="8229600" cy="685800"/>
          </a:xfrm>
          <a:prstGeom prst="rect">
            <a:avLst/>
          </a:prstGeom>
          <a:noFill/>
          <a:ln w="9525">
            <a:noFill/>
            <a:miter lim="800000"/>
            <a:headEnd/>
            <a:tailEnd/>
          </a:ln>
          <a:effectLst/>
        </p:spPr>
        <p:txBody>
          <a:bodyPr anchor="ctr"/>
          <a:lstStyle/>
          <a:p>
            <a:pPr>
              <a:defRPr/>
            </a:pPr>
            <a:r>
              <a:rPr lang="en-US" sz="4000" kern="0">
                <a:solidFill>
                  <a:schemeClr val="tx2"/>
                </a:solidFill>
                <a:latin typeface="+mj-lt"/>
                <a:ea typeface="+mj-ea"/>
                <a:cs typeface="+mj-cs"/>
              </a:rPr>
              <a:t>How do I get data in?</a:t>
            </a:r>
            <a:endParaRPr lang="en-US" sz="4000" kern="0" dirty="0">
              <a:solidFill>
                <a:schemeClr val="tx2"/>
              </a:solidFill>
              <a:latin typeface="+mj-lt"/>
              <a:ea typeface="+mj-ea"/>
              <a:cs typeface="+mj-cs"/>
            </a:endParaRPr>
          </a:p>
        </p:txBody>
      </p:sp>
      <p:sp>
        <p:nvSpPr>
          <p:cNvPr id="4" name="Slide Number Placeholder 3"/>
          <p:cNvSpPr>
            <a:spLocks noGrp="1"/>
          </p:cNvSpPr>
          <p:nvPr>
            <p:ph type="sldNum" sz="quarter" idx="12"/>
          </p:nvPr>
        </p:nvSpPr>
        <p:spPr/>
        <p:txBody>
          <a:bodyPr/>
          <a:lstStyle/>
          <a:p>
            <a:pPr>
              <a:defRPr/>
            </a:pPr>
            <a:fld id="{8C3389EE-F61E-4DC7-B4FE-12126F12B3E6}" type="slidenum">
              <a:rPr lang="en-US" smtClean="0"/>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Picture 4" descr="background"/>
          <p:cNvPicPr>
            <a:picLocks noChangeAspect="1" noChangeArrowheads="1"/>
          </p:cNvPicPr>
          <p:nvPr/>
        </p:nvPicPr>
        <p:blipFill>
          <a:blip r:embed="rId3"/>
          <a:srcRect t="12180" b="38977"/>
          <a:stretch>
            <a:fillRect/>
          </a:stretch>
        </p:blipFill>
        <p:spPr bwMode="auto">
          <a:xfrm>
            <a:off x="0" y="0"/>
            <a:ext cx="9134475" cy="6858000"/>
          </a:xfrm>
          <a:prstGeom prst="rect">
            <a:avLst/>
          </a:prstGeom>
          <a:noFill/>
          <a:ln w="9525">
            <a:noFill/>
            <a:miter lim="800000"/>
            <a:headEnd/>
            <a:tailEnd/>
          </a:ln>
        </p:spPr>
      </p:pic>
      <p:sp>
        <p:nvSpPr>
          <p:cNvPr id="25602" name="Rectangle 3"/>
          <p:cNvSpPr>
            <a:spLocks noGrp="1" noChangeArrowheads="1"/>
          </p:cNvSpPr>
          <p:nvPr>
            <p:ph type="body" idx="1"/>
          </p:nvPr>
        </p:nvSpPr>
        <p:spPr>
          <a:xfrm>
            <a:off x="457200" y="1066800"/>
            <a:ext cx="8229600" cy="5410200"/>
          </a:xfrm>
        </p:spPr>
        <p:txBody>
          <a:bodyPr/>
          <a:lstStyle/>
          <a:p>
            <a:pPr eaLnBrk="1" hangingPunct="1"/>
            <a:r>
              <a:rPr lang="en-US" sz="2400" smtClean="0"/>
              <a:t>Explore data through the DataShop tools</a:t>
            </a:r>
          </a:p>
          <a:p>
            <a:pPr eaLnBrk="1" hangingPunct="1"/>
            <a:r>
              <a:rPr lang="en-US" sz="2400" smtClean="0"/>
              <a:t>Where is DataShop?</a:t>
            </a:r>
          </a:p>
          <a:p>
            <a:pPr lvl="1" eaLnBrk="1" hangingPunct="1"/>
            <a:r>
              <a:rPr lang="en-US" sz="1600" smtClean="0">
                <a:hlinkClick r:id="rId4"/>
              </a:rPr>
              <a:t>http://pslcdatashop.org</a:t>
            </a:r>
            <a:endParaRPr lang="en-US" sz="1600" smtClean="0"/>
          </a:p>
          <a:p>
            <a:pPr lvl="1" eaLnBrk="1" hangingPunct="1"/>
            <a:r>
              <a:rPr lang="en-US" sz="1600" smtClean="0"/>
              <a:t>Linked from DataShop homepage and learnlab.org</a:t>
            </a:r>
          </a:p>
          <a:p>
            <a:pPr lvl="2" eaLnBrk="1" hangingPunct="1"/>
            <a:r>
              <a:rPr lang="en-US" sz="1600" smtClean="0">
                <a:hlinkClick r:id="rId5"/>
              </a:rPr>
              <a:t>http://pslcdatashop.web.cmu.edu/about/</a:t>
            </a:r>
            <a:endParaRPr lang="en-US" sz="1600" smtClean="0"/>
          </a:p>
          <a:p>
            <a:pPr lvl="2" eaLnBrk="1" hangingPunct="1"/>
            <a:r>
              <a:rPr lang="en-US" sz="1600" smtClean="0">
                <a:hlinkClick r:id="rId6"/>
              </a:rPr>
              <a:t>http://learnlab.org/technologies/datashop/index.php</a:t>
            </a:r>
            <a:endParaRPr lang="en-US" sz="1600" smtClean="0"/>
          </a:p>
          <a:p>
            <a:pPr lvl="2" eaLnBrk="1" hangingPunct="1">
              <a:buFontTx/>
              <a:buNone/>
            </a:pPr>
            <a:endParaRPr lang="en-US" smtClean="0"/>
          </a:p>
        </p:txBody>
      </p:sp>
      <p:sp>
        <p:nvSpPr>
          <p:cNvPr id="6" name="Rectangle 2"/>
          <p:cNvSpPr txBox="1">
            <a:spLocks noChangeArrowheads="1"/>
          </p:cNvSpPr>
          <p:nvPr/>
        </p:nvSpPr>
        <p:spPr bwMode="auto">
          <a:xfrm>
            <a:off x="228600" y="228600"/>
            <a:ext cx="8458200" cy="609600"/>
          </a:xfrm>
          <a:prstGeom prst="rect">
            <a:avLst/>
          </a:prstGeom>
          <a:noFill/>
          <a:ln w="9525">
            <a:noFill/>
            <a:miter lim="800000"/>
            <a:headEnd/>
            <a:tailEnd/>
          </a:ln>
          <a:effectLst/>
        </p:spPr>
        <p:txBody>
          <a:bodyPr anchor="ctr"/>
          <a:lstStyle/>
          <a:p>
            <a:pPr>
              <a:defRPr/>
            </a:pPr>
            <a:r>
              <a:rPr lang="en-US" sz="4000" dirty="0"/>
              <a:t>Getting to DataShop</a:t>
            </a:r>
            <a:endParaRPr lang="en-US" sz="4000" kern="0" dirty="0">
              <a:solidFill>
                <a:schemeClr val="tx2"/>
              </a:solidFill>
              <a:latin typeface="+mj-lt"/>
              <a:ea typeface="+mj-ea"/>
              <a:cs typeface="+mj-cs"/>
            </a:endParaRPr>
          </a:p>
        </p:txBody>
      </p:sp>
      <p:pic>
        <p:nvPicPr>
          <p:cNvPr id="25604" name="Picture 2"/>
          <p:cNvPicPr>
            <a:picLocks noChangeAspect="1" noChangeArrowheads="1"/>
          </p:cNvPicPr>
          <p:nvPr/>
        </p:nvPicPr>
        <p:blipFill>
          <a:blip r:embed="rId7"/>
          <a:srcRect l="4857" t="17709" r="31026" b="47916"/>
          <a:stretch>
            <a:fillRect/>
          </a:stretch>
        </p:blipFill>
        <p:spPr bwMode="auto">
          <a:xfrm>
            <a:off x="4876800" y="3322638"/>
            <a:ext cx="4022725" cy="2011362"/>
          </a:xfrm>
          <a:prstGeom prst="rect">
            <a:avLst/>
          </a:prstGeom>
          <a:noFill/>
          <a:ln w="9525">
            <a:noFill/>
            <a:miter lim="800000"/>
            <a:headEnd/>
            <a:tailEnd/>
          </a:ln>
        </p:spPr>
      </p:pic>
      <p:pic>
        <p:nvPicPr>
          <p:cNvPr id="25605" name="Picture 3"/>
          <p:cNvPicPr>
            <a:picLocks noChangeAspect="1" noChangeArrowheads="1"/>
          </p:cNvPicPr>
          <p:nvPr/>
        </p:nvPicPr>
        <p:blipFill>
          <a:blip r:embed="rId8"/>
          <a:srcRect l="13358" t="16927" r="14996" b="40105"/>
          <a:stretch>
            <a:fillRect/>
          </a:stretch>
        </p:blipFill>
        <p:spPr bwMode="auto">
          <a:xfrm>
            <a:off x="152400" y="3352800"/>
            <a:ext cx="4495800" cy="2514600"/>
          </a:xfrm>
          <a:prstGeom prst="rect">
            <a:avLst/>
          </a:prstGeom>
          <a:noFill/>
          <a:ln w="9525">
            <a:noFill/>
            <a:miter lim="800000"/>
            <a:headEnd/>
            <a:tailEnd/>
          </a:ln>
        </p:spPr>
      </p:pic>
      <p:sp>
        <p:nvSpPr>
          <p:cNvPr id="15" name="Oval 14"/>
          <p:cNvSpPr/>
          <p:nvPr/>
        </p:nvSpPr>
        <p:spPr>
          <a:xfrm>
            <a:off x="838200" y="5334000"/>
            <a:ext cx="1371600" cy="5334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Oval 16"/>
          <p:cNvSpPr/>
          <p:nvPr/>
        </p:nvSpPr>
        <p:spPr>
          <a:xfrm>
            <a:off x="6477000" y="4419600"/>
            <a:ext cx="1371600" cy="5334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3" name="Straight Connector 12"/>
          <p:cNvCxnSpPr/>
          <p:nvPr/>
        </p:nvCxnSpPr>
        <p:spPr>
          <a:xfrm>
            <a:off x="381000" y="838200"/>
            <a:ext cx="8153400" cy="1588"/>
          </a:xfrm>
          <a:prstGeom prst="line">
            <a:avLst/>
          </a:prstGeom>
          <a:ln w="127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10" name="Slide Number Placeholder 9"/>
          <p:cNvSpPr>
            <a:spLocks noGrp="1"/>
          </p:cNvSpPr>
          <p:nvPr>
            <p:ph type="sldNum" sz="quarter" idx="12"/>
          </p:nvPr>
        </p:nvSpPr>
        <p:spPr/>
        <p:txBody>
          <a:bodyPr/>
          <a:lstStyle/>
          <a:p>
            <a:pPr>
              <a:defRPr/>
            </a:pPr>
            <a:fld id="{8C3389EE-F61E-4DC7-B4FE-12126F12B3E6}" type="slidenum">
              <a:rPr lang="en-US" smtClean="0"/>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eaLnBrk="1" hangingPunct="1"/>
            <a:r>
              <a:rPr lang="en-US" smtClean="0"/>
              <a:t>Creating an account</a:t>
            </a:r>
          </a:p>
        </p:txBody>
      </p:sp>
      <p:sp>
        <p:nvSpPr>
          <p:cNvPr id="27650" name="Content Placeholder 2"/>
          <p:cNvSpPr>
            <a:spLocks noGrp="1"/>
          </p:cNvSpPr>
          <p:nvPr>
            <p:ph idx="1"/>
          </p:nvPr>
        </p:nvSpPr>
        <p:spPr/>
        <p:txBody>
          <a:bodyPr/>
          <a:lstStyle/>
          <a:p>
            <a:pPr eaLnBrk="1" hangingPunct="1"/>
            <a:r>
              <a:rPr lang="en-US" smtClean="0"/>
              <a:t>On DataShop's home page, click </a:t>
            </a:r>
            <a:br>
              <a:rPr lang="en-US" smtClean="0"/>
            </a:br>
            <a:r>
              <a:rPr lang="en-US" smtClean="0">
                <a:hlinkClick r:id="rId2"/>
              </a:rPr>
              <a:t>"Sign up now"</a:t>
            </a:r>
            <a:r>
              <a:rPr lang="en-US" smtClean="0"/>
              <a:t>. Complete the form to create your DataShop account.</a:t>
            </a:r>
          </a:p>
          <a:p>
            <a:pPr eaLnBrk="1" hangingPunct="1"/>
            <a:endParaRPr lang="en-US" smtClean="0"/>
          </a:p>
          <a:p>
            <a:pPr eaLnBrk="1" hangingPunct="1"/>
            <a:r>
              <a:rPr lang="en-US" sz="2400" smtClean="0"/>
              <a:t>If you’re a CMU student/staff/faculty, click “Log in with WebISO” to create your account.</a:t>
            </a:r>
          </a:p>
        </p:txBody>
      </p:sp>
      <p:sp>
        <p:nvSpPr>
          <p:cNvPr id="4" name="Slide Number Placeholder 3"/>
          <p:cNvSpPr>
            <a:spLocks noGrp="1"/>
          </p:cNvSpPr>
          <p:nvPr>
            <p:ph type="sldNum" sz="quarter" idx="12"/>
          </p:nvPr>
        </p:nvSpPr>
        <p:spPr/>
        <p:txBody>
          <a:bodyPr/>
          <a:lstStyle/>
          <a:p>
            <a:pPr>
              <a:defRPr/>
            </a:pPr>
            <a:fld id="{8C3389EE-F61E-4DC7-B4FE-12126F12B3E6}" type="slidenum">
              <a:rPr lang="en-US" smtClean="0"/>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r>
              <a:rPr lang="en-US" smtClean="0"/>
              <a:t>Getting access to datasets</a:t>
            </a:r>
          </a:p>
        </p:txBody>
      </p:sp>
      <p:sp>
        <p:nvSpPr>
          <p:cNvPr id="28674" name="Content Placeholder 2"/>
          <p:cNvSpPr>
            <a:spLocks noGrp="1"/>
          </p:cNvSpPr>
          <p:nvPr>
            <p:ph idx="1"/>
          </p:nvPr>
        </p:nvSpPr>
        <p:spPr>
          <a:xfrm>
            <a:off x="457200" y="1295400"/>
            <a:ext cx="8229600" cy="4525963"/>
          </a:xfrm>
        </p:spPr>
        <p:txBody>
          <a:bodyPr/>
          <a:lstStyle/>
          <a:p>
            <a:pPr eaLnBrk="1" hangingPunct="1"/>
            <a:r>
              <a:rPr lang="en-US" smtClean="0"/>
              <a:t>By default, you will have access to the public datasets. </a:t>
            </a:r>
          </a:p>
          <a:p>
            <a:pPr eaLnBrk="1" hangingPunct="1"/>
            <a:r>
              <a:rPr lang="en-US" smtClean="0"/>
              <a:t>Of these, we recommend three for getting started:</a:t>
            </a:r>
          </a:p>
          <a:p>
            <a:pPr lvl="1" eaLnBrk="1" hangingPunct="1"/>
            <a:r>
              <a:rPr lang="en-US" sz="2000" smtClean="0"/>
              <a:t>Geometry Area (1996-1997)</a:t>
            </a:r>
          </a:p>
          <a:p>
            <a:pPr lvl="1" eaLnBrk="1" hangingPunct="1"/>
            <a:r>
              <a:rPr lang="en-US" sz="2000" smtClean="0"/>
              <a:t>Joint Explanation - Electric Fields - Pitt - Spring 2007</a:t>
            </a:r>
          </a:p>
          <a:p>
            <a:pPr lvl="1" eaLnBrk="1" hangingPunct="1"/>
            <a:r>
              <a:rPr lang="en-US" sz="2000" smtClean="0"/>
              <a:t>Chinese Vocabulary Fall 2006</a:t>
            </a:r>
          </a:p>
          <a:p>
            <a:pPr eaLnBrk="1" hangingPunct="1"/>
            <a:r>
              <a:rPr lang="en-US" smtClean="0"/>
              <a:t>For access to other datasets, contact us:</a:t>
            </a:r>
            <a:br>
              <a:rPr lang="en-US" smtClean="0"/>
            </a:br>
            <a:r>
              <a:rPr lang="en-US" smtClean="0">
                <a:hlinkClick r:id="rId2"/>
              </a:rPr>
              <a:t>datashop-help@lists.andrew.cmu.edu</a:t>
            </a:r>
            <a:endParaRPr lang="en-US" smtClean="0"/>
          </a:p>
          <a:p>
            <a:pPr eaLnBrk="1" hangingPunct="1"/>
            <a:endParaRPr lang="en-US" sz="2400" smtClean="0"/>
          </a:p>
          <a:p>
            <a:pPr lvl="1" eaLnBrk="1" hangingPunct="1"/>
            <a:endParaRPr lang="en-US" smtClean="0"/>
          </a:p>
        </p:txBody>
      </p:sp>
      <p:sp>
        <p:nvSpPr>
          <p:cNvPr id="4" name="Slide Number Placeholder 3"/>
          <p:cNvSpPr>
            <a:spLocks noGrp="1"/>
          </p:cNvSpPr>
          <p:nvPr>
            <p:ph type="sldNum" sz="quarter" idx="12"/>
          </p:nvPr>
        </p:nvSpPr>
        <p:spPr/>
        <p:txBody>
          <a:bodyPr/>
          <a:lstStyle/>
          <a:p>
            <a:pPr>
              <a:defRPr/>
            </a:pPr>
            <a:fld id="{8C3389EE-F61E-4DC7-B4FE-12126F12B3E6}" type="slidenum">
              <a:rPr lang="en-US" smtClean="0"/>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7" name="Picture 4" descr="background"/>
          <p:cNvPicPr>
            <a:picLocks noChangeAspect="1" noChangeArrowheads="1"/>
          </p:cNvPicPr>
          <p:nvPr/>
        </p:nvPicPr>
        <p:blipFill>
          <a:blip r:embed="rId3"/>
          <a:srcRect t="12180" b="38977"/>
          <a:stretch>
            <a:fillRect/>
          </a:stretch>
        </p:blipFill>
        <p:spPr bwMode="auto">
          <a:xfrm>
            <a:off x="0" y="0"/>
            <a:ext cx="9134475" cy="6858000"/>
          </a:xfrm>
          <a:prstGeom prst="rect">
            <a:avLst/>
          </a:prstGeom>
          <a:noFill/>
          <a:ln w="9525">
            <a:noFill/>
            <a:miter lim="800000"/>
            <a:headEnd/>
            <a:tailEnd/>
          </a:ln>
        </p:spPr>
      </p:pic>
      <p:pic>
        <p:nvPicPr>
          <p:cNvPr id="29698" name="Picture 4"/>
          <p:cNvPicPr>
            <a:picLocks noChangeAspect="1" noChangeArrowheads="1"/>
          </p:cNvPicPr>
          <p:nvPr/>
        </p:nvPicPr>
        <p:blipFill>
          <a:blip r:embed="rId4"/>
          <a:srcRect/>
          <a:stretch>
            <a:fillRect/>
          </a:stretch>
        </p:blipFill>
        <p:spPr bwMode="auto">
          <a:xfrm>
            <a:off x="228600" y="990600"/>
            <a:ext cx="8639175" cy="5159375"/>
          </a:xfrm>
          <a:prstGeom prst="rect">
            <a:avLst/>
          </a:prstGeom>
          <a:noFill/>
          <a:ln w="9525">
            <a:noFill/>
            <a:miter lim="800000"/>
            <a:headEnd/>
            <a:tailEnd/>
          </a:ln>
        </p:spPr>
      </p:pic>
      <p:sp>
        <p:nvSpPr>
          <p:cNvPr id="9" name="Rounded Rectangular Callout 8"/>
          <p:cNvSpPr/>
          <p:nvPr/>
        </p:nvSpPr>
        <p:spPr>
          <a:xfrm>
            <a:off x="2895600" y="2819400"/>
            <a:ext cx="1905000" cy="762000"/>
          </a:xfrm>
          <a:prstGeom prst="wedgeRoundRectCallout">
            <a:avLst>
              <a:gd name="adj1" fmla="val -38397"/>
              <a:gd name="adj2" fmla="val -144058"/>
              <a:gd name="adj3" fmla="val 16667"/>
            </a:avLst>
          </a:prstGeom>
        </p:spPr>
        <p:style>
          <a:lnRef idx="1">
            <a:schemeClr val="accent6"/>
          </a:lnRef>
          <a:fillRef idx="2">
            <a:schemeClr val="accent6"/>
          </a:fillRef>
          <a:effectRef idx="1">
            <a:schemeClr val="accent6"/>
          </a:effectRef>
          <a:fontRef idx="minor">
            <a:schemeClr val="dk1"/>
          </a:fontRef>
        </p:style>
        <p:txBody>
          <a:bodyPr anchor="ctr"/>
          <a:lstStyle/>
          <a:p>
            <a:pPr>
              <a:defRPr/>
            </a:pPr>
            <a:r>
              <a:rPr lang="en-US" sz="1400" dirty="0">
                <a:solidFill>
                  <a:schemeClr val="tx1"/>
                </a:solidFill>
              </a:rPr>
              <a:t>Public datasets that you can view only.</a:t>
            </a:r>
          </a:p>
        </p:txBody>
      </p:sp>
      <p:sp>
        <p:nvSpPr>
          <p:cNvPr id="10" name="Rounded Rectangular Callout 9"/>
          <p:cNvSpPr/>
          <p:nvPr/>
        </p:nvSpPr>
        <p:spPr>
          <a:xfrm>
            <a:off x="5181600" y="1981200"/>
            <a:ext cx="2209800" cy="990600"/>
          </a:xfrm>
          <a:prstGeom prst="wedgeRoundRectCallout">
            <a:avLst>
              <a:gd name="adj1" fmla="val -70973"/>
              <a:gd name="adj2" fmla="val -43547"/>
              <a:gd name="adj3" fmla="val 16667"/>
            </a:avLst>
          </a:prstGeom>
        </p:spPr>
        <p:style>
          <a:lnRef idx="1">
            <a:schemeClr val="accent6"/>
          </a:lnRef>
          <a:fillRef idx="2">
            <a:schemeClr val="accent6"/>
          </a:fillRef>
          <a:effectRef idx="1">
            <a:schemeClr val="accent6"/>
          </a:effectRef>
          <a:fontRef idx="minor">
            <a:schemeClr val="dk1"/>
          </a:fontRef>
        </p:style>
        <p:txBody>
          <a:bodyPr anchor="ctr"/>
          <a:lstStyle/>
          <a:p>
            <a:pPr>
              <a:defRPr/>
            </a:pPr>
            <a:r>
              <a:rPr lang="en-US" sz="1400" dirty="0">
                <a:solidFill>
                  <a:schemeClr val="tx1"/>
                </a:solidFill>
              </a:rPr>
              <a:t>Private datasets you can’t view.  Email us and the PI to get access.</a:t>
            </a:r>
          </a:p>
        </p:txBody>
      </p:sp>
      <p:sp>
        <p:nvSpPr>
          <p:cNvPr id="8" name="Rounded Rectangular Callout 7"/>
          <p:cNvSpPr/>
          <p:nvPr/>
        </p:nvSpPr>
        <p:spPr>
          <a:xfrm>
            <a:off x="457200" y="2590800"/>
            <a:ext cx="2057400" cy="1600200"/>
          </a:xfrm>
          <a:prstGeom prst="wedgeRoundRectCallout">
            <a:avLst>
              <a:gd name="adj1" fmla="val -2401"/>
              <a:gd name="adj2" fmla="val -79472"/>
              <a:gd name="adj3" fmla="val 16667"/>
            </a:avLst>
          </a:prstGeom>
        </p:spPr>
        <p:style>
          <a:lnRef idx="1">
            <a:schemeClr val="accent6"/>
          </a:lnRef>
          <a:fillRef idx="2">
            <a:schemeClr val="accent6"/>
          </a:fillRef>
          <a:effectRef idx="1">
            <a:schemeClr val="accent6"/>
          </a:effectRef>
          <a:fontRef idx="minor">
            <a:schemeClr val="dk1"/>
          </a:fontRef>
        </p:style>
        <p:txBody>
          <a:bodyPr anchor="ctr"/>
          <a:lstStyle/>
          <a:p>
            <a:pPr>
              <a:defRPr/>
            </a:pPr>
            <a:r>
              <a:rPr lang="en-US" sz="1400" dirty="0">
                <a:solidFill>
                  <a:schemeClr val="tx1"/>
                </a:solidFill>
              </a:rPr>
              <a:t>Datasets you can view or edit.  You have to be a project member or PI for the dataset to appear here.</a:t>
            </a:r>
          </a:p>
        </p:txBody>
      </p:sp>
      <p:sp>
        <p:nvSpPr>
          <p:cNvPr id="12" name="Rectangle 2"/>
          <p:cNvSpPr txBox="1">
            <a:spLocks noChangeArrowheads="1"/>
          </p:cNvSpPr>
          <p:nvPr/>
        </p:nvSpPr>
        <p:spPr bwMode="auto">
          <a:xfrm>
            <a:off x="228600" y="228600"/>
            <a:ext cx="8458200" cy="609600"/>
          </a:xfrm>
          <a:prstGeom prst="rect">
            <a:avLst/>
          </a:prstGeom>
          <a:noFill/>
          <a:ln w="9525">
            <a:noFill/>
            <a:miter lim="800000"/>
            <a:headEnd/>
            <a:tailEnd/>
          </a:ln>
          <a:effectLst/>
        </p:spPr>
        <p:txBody>
          <a:bodyPr anchor="ctr"/>
          <a:lstStyle/>
          <a:p>
            <a:pPr>
              <a:defRPr/>
            </a:pPr>
            <a:r>
              <a:rPr lang="en-US" sz="4000" dirty="0"/>
              <a:t>DataShop – Dataset selection</a:t>
            </a:r>
            <a:endParaRPr lang="en-US" sz="4000" kern="0" dirty="0">
              <a:solidFill>
                <a:schemeClr val="tx2"/>
              </a:solidFill>
              <a:latin typeface="+mj-lt"/>
              <a:ea typeface="+mj-ea"/>
              <a:cs typeface="+mj-cs"/>
            </a:endParaRPr>
          </a:p>
        </p:txBody>
      </p:sp>
      <p:cxnSp>
        <p:nvCxnSpPr>
          <p:cNvPr id="17" name="Straight Connector 16"/>
          <p:cNvCxnSpPr/>
          <p:nvPr/>
        </p:nvCxnSpPr>
        <p:spPr>
          <a:xfrm>
            <a:off x="304800" y="838200"/>
            <a:ext cx="8229600" cy="1588"/>
          </a:xfrm>
          <a:prstGeom prst="line">
            <a:avLst/>
          </a:prstGeom>
          <a:ln w="127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11" name="Slide Number Placeholder 10"/>
          <p:cNvSpPr>
            <a:spLocks noGrp="1"/>
          </p:cNvSpPr>
          <p:nvPr>
            <p:ph type="sldNum" sz="quarter" idx="12"/>
          </p:nvPr>
        </p:nvSpPr>
        <p:spPr/>
        <p:txBody>
          <a:bodyPr/>
          <a:lstStyle/>
          <a:p>
            <a:pPr>
              <a:defRPr/>
            </a:pPr>
            <a:fld id="{8C3389EE-F61E-4DC7-B4FE-12126F12B3E6}" type="slidenum">
              <a:rPr lang="en-US" smtClean="0"/>
              <a:pPr>
                <a:defRPr/>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37567F"/>
      </a:hlink>
      <a:folHlink>
        <a:srgbClr val="37567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5656</TotalTime>
  <Words>1553</Words>
  <Application>Microsoft Office PowerPoint</Application>
  <PresentationFormat>On-screen Show (4:3)</PresentationFormat>
  <Paragraphs>187</Paragraphs>
  <Slides>16</Slides>
  <Notes>7</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Default Design</vt:lpstr>
      <vt:lpstr>Slide 1</vt:lpstr>
      <vt:lpstr>Slide 2</vt:lpstr>
      <vt:lpstr>Slide 3</vt:lpstr>
      <vt:lpstr>Slide 4</vt:lpstr>
      <vt:lpstr>Slide 5</vt:lpstr>
      <vt:lpstr>Slide 6</vt:lpstr>
      <vt:lpstr>Creating an account</vt:lpstr>
      <vt:lpstr>Getting access to datasets</vt:lpstr>
      <vt:lpstr>Slide 9</vt:lpstr>
      <vt:lpstr>Important Terms</vt:lpstr>
      <vt:lpstr>Important Terms</vt:lpstr>
      <vt:lpstr>Important Terms</vt:lpstr>
      <vt:lpstr>Important Terms</vt:lpstr>
      <vt:lpstr>Important Terms</vt:lpstr>
      <vt:lpstr>Important Terms</vt:lpstr>
      <vt:lpstr>Important Terms</vt:lpstr>
    </vt:vector>
  </TitlesOfParts>
  <Company>Carnegie Mellon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Enabling Technologies Meeting</dc:title>
  <dc:creator>alida</dc:creator>
  <cp:lastModifiedBy>Brett Leber</cp:lastModifiedBy>
  <cp:revision>523</cp:revision>
  <dcterms:created xsi:type="dcterms:W3CDTF">2005-10-27T14:37:42Z</dcterms:created>
  <dcterms:modified xsi:type="dcterms:W3CDTF">2010-06-11T14:53:38Z</dcterms:modified>
</cp:coreProperties>
</file>