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4" r:id="rId2"/>
    <p:sldId id="275" r:id="rId3"/>
    <p:sldId id="276" r:id="rId4"/>
    <p:sldId id="277" r:id="rId5"/>
    <p:sldId id="278" r:id="rId6"/>
    <p:sldId id="279" r:id="rId7"/>
    <p:sldId id="280" r:id="rId8"/>
    <p:sldId id="282" r:id="rId9"/>
    <p:sldId id="284" r:id="rId10"/>
    <p:sldId id="283" r:id="rId11"/>
    <p:sldId id="285" r:id="rId12"/>
    <p:sldId id="281" r:id="rId13"/>
    <p:sldId id="263" r:id="rId14"/>
    <p:sldId id="264" r:id="rId15"/>
    <p:sldId id="265" r:id="rId16"/>
    <p:sldId id="269" r:id="rId17"/>
    <p:sldId id="266" r:id="rId18"/>
    <p:sldId id="267" r:id="rId19"/>
    <p:sldId id="268" r:id="rId20"/>
    <p:sldId id="273" r:id="rId21"/>
    <p:sldId id="270" r:id="rId22"/>
    <p:sldId id="271" r:id="rId23"/>
    <p:sldId id="272" r:id="rId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67F"/>
    <a:srgbClr val="1807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81794" autoAdjust="0"/>
  </p:normalViewPr>
  <p:slideViewPr>
    <p:cSldViewPr>
      <p:cViewPr>
        <p:scale>
          <a:sx n="80" d="100"/>
          <a:sy n="80" d="100"/>
        </p:scale>
        <p:origin x="-810"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168" y="-10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1816" cy="464809"/>
          </a:xfrm>
          <a:prstGeom prst="rect">
            <a:avLst/>
          </a:prstGeom>
          <a:noFill/>
          <a:ln w="9525">
            <a:noFill/>
            <a:miter lim="800000"/>
            <a:headEnd/>
            <a:tailEnd/>
          </a:ln>
          <a:effectLst/>
        </p:spPr>
        <p:txBody>
          <a:bodyPr vert="horz" wrap="square" lIns="89895" tIns="44947" rIns="89895" bIns="44947" numCol="1" anchor="t" anchorCtr="0" compatLnSpc="1">
            <a:prstTxWarp prst="textNoShape">
              <a:avLst/>
            </a:prstTxWarp>
          </a:bodyPr>
          <a:lstStyle>
            <a:lvl1pPr>
              <a:defRPr sz="1200"/>
            </a:lvl1pPr>
          </a:lstStyle>
          <a:p>
            <a:endParaRPr lang="en-US"/>
          </a:p>
        </p:txBody>
      </p:sp>
      <p:sp>
        <p:nvSpPr>
          <p:cNvPr id="31747" name="Rectangle 3"/>
          <p:cNvSpPr>
            <a:spLocks noGrp="1" noChangeArrowheads="1"/>
          </p:cNvSpPr>
          <p:nvPr>
            <p:ph type="dt" sz="quarter" idx="1"/>
          </p:nvPr>
        </p:nvSpPr>
        <p:spPr bwMode="auto">
          <a:xfrm>
            <a:off x="3964322" y="0"/>
            <a:ext cx="3031816" cy="464809"/>
          </a:xfrm>
          <a:prstGeom prst="rect">
            <a:avLst/>
          </a:prstGeom>
          <a:noFill/>
          <a:ln w="9525">
            <a:noFill/>
            <a:miter lim="800000"/>
            <a:headEnd/>
            <a:tailEnd/>
          </a:ln>
          <a:effectLst/>
        </p:spPr>
        <p:txBody>
          <a:bodyPr vert="horz" wrap="square" lIns="89895" tIns="44947" rIns="89895" bIns="44947" numCol="1" anchor="t" anchorCtr="0" compatLnSpc="1">
            <a:prstTxWarp prst="textNoShape">
              <a:avLst/>
            </a:prstTxWarp>
          </a:bodyPr>
          <a:lstStyle>
            <a:lvl1pPr algn="r">
              <a:defRPr sz="1200"/>
            </a:lvl1pPr>
          </a:lstStyle>
          <a:p>
            <a:endParaRPr lang="en-US"/>
          </a:p>
        </p:txBody>
      </p:sp>
      <p:sp>
        <p:nvSpPr>
          <p:cNvPr id="31748" name="Rectangle 4"/>
          <p:cNvSpPr>
            <a:spLocks noGrp="1" noChangeArrowheads="1"/>
          </p:cNvSpPr>
          <p:nvPr>
            <p:ph type="ftr" sz="quarter" idx="2"/>
          </p:nvPr>
        </p:nvSpPr>
        <p:spPr bwMode="auto">
          <a:xfrm>
            <a:off x="0" y="8817332"/>
            <a:ext cx="3031816" cy="464809"/>
          </a:xfrm>
          <a:prstGeom prst="rect">
            <a:avLst/>
          </a:prstGeom>
          <a:noFill/>
          <a:ln w="9525">
            <a:noFill/>
            <a:miter lim="800000"/>
            <a:headEnd/>
            <a:tailEnd/>
          </a:ln>
          <a:effectLst/>
        </p:spPr>
        <p:txBody>
          <a:bodyPr vert="horz" wrap="square" lIns="89895" tIns="44947" rIns="89895" bIns="44947" numCol="1" anchor="b" anchorCtr="0" compatLnSpc="1">
            <a:prstTxWarp prst="textNoShape">
              <a:avLst/>
            </a:prstTxWarp>
          </a:bodyPr>
          <a:lstStyle>
            <a:lvl1pPr>
              <a:defRPr sz="1200"/>
            </a:lvl1pPr>
          </a:lstStyle>
          <a:p>
            <a:endParaRPr lang="en-US"/>
          </a:p>
        </p:txBody>
      </p:sp>
      <p:sp>
        <p:nvSpPr>
          <p:cNvPr id="31749" name="Rectangle 5"/>
          <p:cNvSpPr>
            <a:spLocks noGrp="1" noChangeArrowheads="1"/>
          </p:cNvSpPr>
          <p:nvPr>
            <p:ph type="sldNum" sz="quarter" idx="3"/>
          </p:nvPr>
        </p:nvSpPr>
        <p:spPr bwMode="auto">
          <a:xfrm>
            <a:off x="3964322" y="8817332"/>
            <a:ext cx="3031816" cy="464809"/>
          </a:xfrm>
          <a:prstGeom prst="rect">
            <a:avLst/>
          </a:prstGeom>
          <a:noFill/>
          <a:ln w="9525">
            <a:noFill/>
            <a:miter lim="800000"/>
            <a:headEnd/>
            <a:tailEnd/>
          </a:ln>
          <a:effectLst/>
        </p:spPr>
        <p:txBody>
          <a:bodyPr vert="horz" wrap="square" lIns="89895" tIns="44947" rIns="89895" bIns="44947" numCol="1" anchor="b" anchorCtr="0" compatLnSpc="1">
            <a:prstTxWarp prst="textNoShape">
              <a:avLst/>
            </a:prstTxWarp>
          </a:bodyPr>
          <a:lstStyle>
            <a:lvl1pPr algn="r">
              <a:defRPr sz="1200"/>
            </a:lvl1pPr>
          </a:lstStyle>
          <a:p>
            <a:fld id="{1DBA9B98-5B45-4061-91D1-0863D0C1E27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1816" cy="464809"/>
          </a:xfrm>
          <a:prstGeom prst="rect">
            <a:avLst/>
          </a:prstGeom>
          <a:noFill/>
          <a:ln w="9525">
            <a:noFill/>
            <a:miter lim="800000"/>
            <a:headEnd/>
            <a:tailEnd/>
          </a:ln>
          <a:effectLst/>
        </p:spPr>
        <p:txBody>
          <a:bodyPr vert="horz" wrap="square" lIns="93032" tIns="46516" rIns="93032" bIns="46516" numCol="1" anchor="t" anchorCtr="0" compatLnSpc="1">
            <a:prstTxWarp prst="textNoShape">
              <a:avLst/>
            </a:prstTxWarp>
          </a:bodyPr>
          <a:lstStyle>
            <a:lvl1pPr defTabSz="930160">
              <a:defRPr sz="1200"/>
            </a:lvl1pPr>
          </a:lstStyle>
          <a:p>
            <a:endParaRPr lang="en-US"/>
          </a:p>
        </p:txBody>
      </p:sp>
      <p:sp>
        <p:nvSpPr>
          <p:cNvPr id="6147" name="Rectangle 3"/>
          <p:cNvSpPr>
            <a:spLocks noGrp="1" noChangeArrowheads="1"/>
          </p:cNvSpPr>
          <p:nvPr>
            <p:ph type="dt" idx="1"/>
          </p:nvPr>
        </p:nvSpPr>
        <p:spPr bwMode="auto">
          <a:xfrm>
            <a:off x="3964322" y="0"/>
            <a:ext cx="3031816" cy="464809"/>
          </a:xfrm>
          <a:prstGeom prst="rect">
            <a:avLst/>
          </a:prstGeom>
          <a:noFill/>
          <a:ln w="9525">
            <a:noFill/>
            <a:miter lim="800000"/>
            <a:headEnd/>
            <a:tailEnd/>
          </a:ln>
          <a:effectLst/>
        </p:spPr>
        <p:txBody>
          <a:bodyPr vert="horz" wrap="square" lIns="93032" tIns="46516" rIns="93032" bIns="46516" numCol="1" anchor="t" anchorCtr="0" compatLnSpc="1">
            <a:prstTxWarp prst="textNoShape">
              <a:avLst/>
            </a:prstTxWarp>
          </a:bodyPr>
          <a:lstStyle>
            <a:lvl1pPr algn="r" defTabSz="930160">
              <a:defRPr sz="1200"/>
            </a:lvl1pPr>
          </a:lstStyle>
          <a:p>
            <a:endParaRPr lang="en-US"/>
          </a:p>
        </p:txBody>
      </p:sp>
      <p:sp>
        <p:nvSpPr>
          <p:cNvPr id="6148"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99770" y="4409446"/>
            <a:ext cx="5598160" cy="4178600"/>
          </a:xfrm>
          <a:prstGeom prst="rect">
            <a:avLst/>
          </a:prstGeom>
          <a:noFill/>
          <a:ln w="9525">
            <a:noFill/>
            <a:miter lim="800000"/>
            <a:headEnd/>
            <a:tailEnd/>
          </a:ln>
          <a:effectLst/>
        </p:spPr>
        <p:txBody>
          <a:bodyPr vert="horz" wrap="square" lIns="93032" tIns="46516" rIns="93032"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17332"/>
            <a:ext cx="3031816" cy="464809"/>
          </a:xfrm>
          <a:prstGeom prst="rect">
            <a:avLst/>
          </a:prstGeom>
          <a:noFill/>
          <a:ln w="9525">
            <a:noFill/>
            <a:miter lim="800000"/>
            <a:headEnd/>
            <a:tailEnd/>
          </a:ln>
          <a:effectLst/>
        </p:spPr>
        <p:txBody>
          <a:bodyPr vert="horz" wrap="square" lIns="93032" tIns="46516" rIns="93032" bIns="46516" numCol="1" anchor="b" anchorCtr="0" compatLnSpc="1">
            <a:prstTxWarp prst="textNoShape">
              <a:avLst/>
            </a:prstTxWarp>
          </a:bodyPr>
          <a:lstStyle>
            <a:lvl1pPr defTabSz="930160">
              <a:defRPr sz="1200"/>
            </a:lvl1pPr>
          </a:lstStyle>
          <a:p>
            <a:endParaRPr lang="en-US"/>
          </a:p>
        </p:txBody>
      </p:sp>
      <p:sp>
        <p:nvSpPr>
          <p:cNvPr id="6151" name="Rectangle 7"/>
          <p:cNvSpPr>
            <a:spLocks noGrp="1" noChangeArrowheads="1"/>
          </p:cNvSpPr>
          <p:nvPr>
            <p:ph type="sldNum" sz="quarter" idx="5"/>
          </p:nvPr>
        </p:nvSpPr>
        <p:spPr bwMode="auto">
          <a:xfrm>
            <a:off x="3964322" y="8817332"/>
            <a:ext cx="3031816" cy="464809"/>
          </a:xfrm>
          <a:prstGeom prst="rect">
            <a:avLst/>
          </a:prstGeom>
          <a:noFill/>
          <a:ln w="9525">
            <a:noFill/>
            <a:miter lim="800000"/>
            <a:headEnd/>
            <a:tailEnd/>
          </a:ln>
          <a:effectLst/>
        </p:spPr>
        <p:txBody>
          <a:bodyPr vert="horz" wrap="square" lIns="93032" tIns="46516" rIns="93032" bIns="46516" numCol="1" anchor="b" anchorCtr="0" compatLnSpc="1">
            <a:prstTxWarp prst="textNoShape">
              <a:avLst/>
            </a:prstTxWarp>
          </a:bodyPr>
          <a:lstStyle>
            <a:lvl1pPr algn="r" defTabSz="930160">
              <a:defRPr sz="1200"/>
            </a:lvl1pPr>
          </a:lstStyle>
          <a:p>
            <a:fld id="{F1604382-697A-43BD-A574-91F385EAA8A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E15F0FD-DDDF-4F2A-91E8-C2621D2B33CD}" type="slidenum">
              <a:rPr lang="en-US"/>
              <a:pPr/>
              <a:t>1</a:t>
            </a:fld>
            <a:endParaRPr lang="en-US"/>
          </a:p>
        </p:txBody>
      </p:sp>
      <p:sp>
        <p:nvSpPr>
          <p:cNvPr id="19459" name="Rectangle 2"/>
          <p:cNvSpPr>
            <a:spLocks noChangeArrowheads="1" noTextEdit="1"/>
          </p:cNvSpPr>
          <p:nvPr>
            <p:ph type="sldImg"/>
          </p:nvPr>
        </p:nvSpPr>
        <p:spPr>
          <a:solidFill>
            <a:srgbClr val="FFFFFF"/>
          </a:solidFill>
          <a:ln/>
        </p:spPr>
      </p:sp>
      <p:sp>
        <p:nvSpPr>
          <p:cNvPr id="194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To select a curve type you simply hover the y-axis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1BA6F2-7FAB-47D3-A457-EE0C2DD0EC71}"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1BA6F2-7FAB-47D3-A457-EE0C2DD0EC71}"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baseline="0" dirty="0" smtClean="0"/>
              <a:t>To customize your latency curve you can apply a standard deviation cutoff. Std deviation cutoff is useful in the context of latency curves for eliminating outliers that affect the graph.</a:t>
            </a:r>
          </a:p>
          <a:p>
            <a:pPr defTabSz="914303">
              <a:defRPr/>
            </a:pPr>
            <a:endParaRPr lang="en-US" dirty="0" smtClean="0"/>
          </a:p>
          <a:p>
            <a:r>
              <a:rPr lang="en-US" baseline="0" dirty="0" smtClean="0"/>
              <a:t>On first load, DataShop applies a cutoff of 2.5 by default.  To change that, simply enter the cutoff of your choice and click the refresh graph button.  </a:t>
            </a:r>
          </a:p>
          <a:p>
            <a:endParaRPr lang="en-US" baseline="0" dirty="0" smtClean="0"/>
          </a:p>
          <a:p>
            <a:r>
              <a:rPr lang="en-US" baseline="0" dirty="0" smtClean="0"/>
              <a:t>You’ll notice the observation table now includes the number of dropped observations in parenthesis.  </a:t>
            </a:r>
          </a:p>
          <a:p>
            <a:endParaRPr lang="en-US" baseline="0" dirty="0" smtClean="0"/>
          </a:p>
          <a:p>
            <a:r>
              <a:rPr lang="en-US" baseline="0" dirty="0" smtClean="0"/>
              <a:t>&lt;ANY QUESTIONS??&gt;</a:t>
            </a:r>
          </a:p>
        </p:txBody>
      </p:sp>
      <p:sp>
        <p:nvSpPr>
          <p:cNvPr id="4" name="Slide Number Placeholder 3"/>
          <p:cNvSpPr>
            <a:spLocks noGrp="1"/>
          </p:cNvSpPr>
          <p:nvPr>
            <p:ph type="sldNum" sz="quarter" idx="10"/>
          </p:nvPr>
        </p:nvSpPr>
        <p:spPr/>
        <p:txBody>
          <a:bodyPr/>
          <a:lstStyle/>
          <a:p>
            <a:fld id="{B41BA6F2-7FAB-47D3-A457-EE0C2DD0EC71}"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select a</a:t>
            </a:r>
            <a:r>
              <a:rPr lang="en-US" baseline="0" dirty="0" smtClean="0"/>
              <a:t> model or models to export, you can either click on “export” next to the model’s name, or select them from the export toolbox. </a:t>
            </a:r>
          </a:p>
          <a:p>
            <a:endParaRPr lang="en-US" baseline="0" dirty="0" smtClean="0"/>
          </a:p>
          <a:p>
            <a:r>
              <a:rPr lang="en-US" baseline="0" dirty="0" smtClean="0"/>
              <a:t>The exported file will not only contain the models you have chosen to export, but will also have additional information that should make your kc modelling task easier.  Finally, the exported file provides you data in a format that allows your to re-import the kc model (or a new model).  </a:t>
            </a:r>
          </a:p>
          <a:p>
            <a:endParaRPr lang="en-US" baseline="0" dirty="0" smtClean="0"/>
          </a:p>
          <a:p>
            <a:r>
              <a:rPr lang="en-US" baseline="0" dirty="0" smtClean="0"/>
              <a:t>Note, you cannot import a tx_export, well you can try, but you will not be successful </a:t>
            </a:r>
            <a:r>
              <a:rPr lang="en-US" baseline="0" dirty="0" smtClean="0">
                <a:sym typeface="Wingdings" pitchFamily="2" charset="2"/>
              </a:rPr>
              <a:t></a:t>
            </a:r>
          </a:p>
          <a:p>
            <a:endParaRPr lang="en-US" baseline="0" dirty="0" smtClean="0">
              <a:sym typeface="Wingdings" pitchFamily="2" charset="2"/>
            </a:endParaRPr>
          </a:p>
          <a:p>
            <a:r>
              <a:rPr lang="en-US" baseline="0" dirty="0" smtClean="0">
                <a:sym typeface="Wingdings" pitchFamily="2" charset="2"/>
              </a:rPr>
              <a:t>&lt;should demo export a KC model here&gt;</a:t>
            </a:r>
          </a:p>
          <a:p>
            <a:endParaRPr lang="en-US" baseline="0" dirty="0" smtClean="0">
              <a:sym typeface="Wingdings" pitchFamily="2" charset="2"/>
            </a:endParaRPr>
          </a:p>
          <a:p>
            <a:r>
              <a:rPr lang="en-US" baseline="0" dirty="0" smtClean="0">
                <a:sym typeface="Wingdings" pitchFamily="2" charset="2"/>
              </a:rPr>
              <a:t>&lt;go through the various columns to show what information is available to help with modeling task&gt;</a:t>
            </a:r>
            <a:endParaRPr lang="en-US" dirty="0"/>
          </a:p>
        </p:txBody>
      </p:sp>
      <p:sp>
        <p:nvSpPr>
          <p:cNvPr id="4" name="Slide Number Placeholder 3"/>
          <p:cNvSpPr>
            <a:spLocks noGrp="1"/>
          </p:cNvSpPr>
          <p:nvPr>
            <p:ph type="sldNum" sz="quarter" idx="10"/>
          </p:nvPr>
        </p:nvSpPr>
        <p:spPr/>
        <p:txBody>
          <a:bodyPr/>
          <a:lstStyle/>
          <a:p>
            <a:fld id="{B41BA6F2-7FAB-47D3-A457-EE0C2DD0EC71}"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a:t>
            </a:r>
            <a:r>
              <a:rPr lang="en-US" baseline="0" dirty="0" smtClean="0"/>
              <a:t> are ready to test your new and or improved models, simply return to the KC model toolbox and select the “Import” option.  </a:t>
            </a:r>
          </a:p>
          <a:p>
            <a:endParaRPr lang="en-US" baseline="0" dirty="0" smtClean="0"/>
          </a:p>
          <a:p>
            <a:r>
              <a:rPr lang="en-US" baseline="0" dirty="0" smtClean="0"/>
              <a:t>Here you will be able to chose your KC model file, upload it to the system and have it verified for correctness.  If there are problems encountered during file verification the system will alert you, via the toolbox console.  </a:t>
            </a:r>
          </a:p>
          <a:p>
            <a:endParaRPr lang="en-US" baseline="0" dirty="0" smtClean="0"/>
          </a:p>
          <a:p>
            <a:r>
              <a:rPr lang="en-US" baseline="0" dirty="0" smtClean="0"/>
              <a:t>If your file is perfect in every way, the “Import” button will become active.  Clicking it will start the import process for your KCM file.  </a:t>
            </a:r>
          </a:p>
          <a:p>
            <a:endParaRPr lang="en-US" baseline="0" dirty="0" smtClean="0"/>
          </a:p>
          <a:p>
            <a:r>
              <a:rPr lang="en-US" baseline="0" dirty="0" smtClean="0"/>
              <a:t>If you are overwriting an existing model that you own, you will be prompted to confirm this by the system.  If you decide you don’t want to do this, you can rename the new model, or you can skip it.  </a:t>
            </a:r>
          </a:p>
          <a:p>
            <a:endParaRPr lang="en-US" baseline="0" dirty="0" smtClean="0"/>
          </a:p>
          <a:p>
            <a:r>
              <a:rPr lang="en-US" baseline="0" dirty="0" smtClean="0"/>
              <a:t>If a model name in your import file matches an existing model within the dataset, but you do not own it, then you must rename the model or skip it. </a:t>
            </a:r>
          </a:p>
          <a:p>
            <a:endParaRPr lang="en-US" baseline="0" dirty="0" smtClean="0"/>
          </a:p>
          <a:p>
            <a:r>
              <a:rPr lang="en-US" baseline="0" dirty="0" smtClean="0"/>
              <a:t>&lt;JUMP TO WEB APP&gt;</a:t>
            </a:r>
          </a:p>
          <a:p>
            <a:endParaRPr lang="en-US" baseline="0" dirty="0" smtClean="0"/>
          </a:p>
          <a:p>
            <a:r>
              <a:rPr lang="en-US" baseline="0" dirty="0" smtClean="0"/>
              <a:t>Ken has graciously offered to provide an in depth KC import/export demonstration.</a:t>
            </a:r>
            <a:endParaRPr lang="en-US" dirty="0"/>
          </a:p>
        </p:txBody>
      </p:sp>
      <p:sp>
        <p:nvSpPr>
          <p:cNvPr id="4" name="Slide Number Placeholder 3"/>
          <p:cNvSpPr>
            <a:spLocks noGrp="1"/>
          </p:cNvSpPr>
          <p:nvPr>
            <p:ph type="sldNum" sz="quarter" idx="10"/>
          </p:nvPr>
        </p:nvSpPr>
        <p:spPr/>
        <p:txBody>
          <a:bodyPr/>
          <a:lstStyle/>
          <a:p>
            <a:fld id="{B41BA6F2-7FAB-47D3-A457-EE0C2DD0EC71}"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89BCEC0-1D38-422B-B26C-CC8338E792AE}" type="slidenum">
              <a:rPr lang="en-US"/>
              <a:pPr/>
              <a:t>4</a:t>
            </a:fld>
            <a:endParaRPr lang="en-US"/>
          </a:p>
        </p:txBody>
      </p:sp>
      <p:sp>
        <p:nvSpPr>
          <p:cNvPr id="23555" name="Rectangle 2"/>
          <p:cNvSpPr>
            <a:spLocks noChangeArrowheads="1" noTextEdit="1"/>
          </p:cNvSpPr>
          <p:nvPr>
            <p:ph type="sldImg"/>
          </p:nvPr>
        </p:nvSpPr>
        <p:spPr>
          <a:xfrm>
            <a:off x="1187450" y="703263"/>
            <a:ext cx="4622800" cy="346710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lIns="92430" tIns="45404" rIns="92430" bIns="4540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A03F7AD-1133-4845-8D0D-CC42AEEE6620}" type="slidenum">
              <a:rPr lang="en-US"/>
              <a:pPr/>
              <a:t>5</a:t>
            </a:fld>
            <a:endParaRPr lang="en-US"/>
          </a:p>
        </p:txBody>
      </p:sp>
      <p:sp>
        <p:nvSpPr>
          <p:cNvPr id="25603" name="Rectangle 2"/>
          <p:cNvSpPr>
            <a:spLocks noChangeArrowheads="1" noTextEdit="1"/>
          </p:cNvSpPr>
          <p:nvPr>
            <p:ph type="sldImg"/>
          </p:nvPr>
        </p:nvSpPr>
        <p:spPr>
          <a:xfrm>
            <a:off x="1187450" y="703263"/>
            <a:ext cx="4622800" cy="3467100"/>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lIns="92430" tIns="45404" rIns="92430" bIns="45404"/>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0627C59-6E2C-454A-B19C-80F2013BB4BD}" type="slidenum">
              <a:rPr lang="en-US"/>
              <a:pPr/>
              <a:t>6</a:t>
            </a:fld>
            <a:endParaRPr lang="en-US"/>
          </a:p>
        </p:txBody>
      </p:sp>
      <p:sp>
        <p:nvSpPr>
          <p:cNvPr id="27651" name="Rectangle 2"/>
          <p:cNvSpPr>
            <a:spLocks noChangeArrowheads="1" noTextEdit="1"/>
          </p:cNvSpPr>
          <p:nvPr>
            <p:ph type="sldImg"/>
          </p:nvPr>
        </p:nvSpPr>
        <p:spPr>
          <a:xfrm>
            <a:off x="1187450" y="703263"/>
            <a:ext cx="4622800" cy="3467100"/>
          </a:xfrm>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lIns="92430" tIns="45404" rIns="92430" bIns="45404"/>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12</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Welcome</a:t>
            </a:r>
            <a:r>
              <a:rPr lang="en-US" baseline="0" dirty="0" smtClean="0"/>
              <a:t> and thank you for attending our winter workshop.  We hope you find it educational, enlightening, magical, fun and just an overall perfect use of your time </a:t>
            </a:r>
            <a:r>
              <a:rPr lang="en-US" baseline="0" dirty="0" smtClean="0">
                <a:sym typeface="Wingdings" pitchFamily="2" charset="2"/>
              </a:rPr>
              <a:t>..</a:t>
            </a:r>
          </a:p>
          <a:p>
            <a:endParaRPr lang="en-US" baseline="0" dirty="0" smtClean="0">
              <a:sym typeface="Wingdings" pitchFamily="2" charset="2"/>
            </a:endParaRPr>
          </a:p>
          <a:p>
            <a:r>
              <a:rPr lang="en-US" baseline="0" dirty="0" smtClean="0">
                <a:sym typeface="Wingdings" pitchFamily="2" charset="2"/>
              </a:rPr>
              <a:t>I’d like to introduce myself – I’m Kyle Cunningham, DataShop Consultant.  I’ll be providing a brief overview of DataShop, focusing on the following topics:</a:t>
            </a:r>
          </a:p>
          <a:p>
            <a:pPr marL="228600" indent="-228600">
              <a:buAutoNum type="arabicParenR"/>
            </a:pPr>
            <a:r>
              <a:rPr lang="en-US" baseline="0" dirty="0" smtClean="0">
                <a:sym typeface="Wingdings" pitchFamily="2" charset="2"/>
              </a:rPr>
              <a:t>What IS DataShop?</a:t>
            </a:r>
          </a:p>
          <a:p>
            <a:pPr marL="228600" indent="-228600">
              <a:buAutoNum type="arabicParenR"/>
            </a:pPr>
            <a:r>
              <a:rPr lang="en-US" baseline="0" dirty="0" smtClean="0">
                <a:sym typeface="Wingdings" pitchFamily="2" charset="2"/>
              </a:rPr>
              <a:t>How do I get data in?</a:t>
            </a:r>
          </a:p>
          <a:p>
            <a:pPr marL="228600" indent="-228600">
              <a:buAutoNum type="arabicParenR"/>
            </a:pPr>
            <a:r>
              <a:rPr lang="en-US" baseline="0" dirty="0" smtClean="0">
                <a:sym typeface="Wingdings" pitchFamily="2" charset="2"/>
              </a:rPr>
              <a:t>OK, now what?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13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Before we dive into the tools, here’s a quick list of what’s currently available</a:t>
            </a:r>
            <a:r>
              <a:rPr lang="en-US" baseline="0" dirty="0" smtClean="0"/>
              <a:t>.  We’ll see each of these in futher detail momentarily.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14</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Here</a:t>
            </a:r>
            <a:r>
              <a:rPr lang="en-US" baseline="0" dirty="0" smtClean="0"/>
              <a:t> is the Dataset Info page.  Here you can select to view the dataset overview or and papers and files associated with the dataset. You must have edit access to upload, modify or remove files.</a:t>
            </a:r>
          </a:p>
          <a:p>
            <a:endParaRPr lang="en-US" baseline="0" dirty="0" smtClean="0"/>
          </a:p>
          <a:p>
            <a:r>
              <a:rPr lang="en-US" baseline="0" dirty="0" smtClean="0"/>
              <a:t>This screen depicts the overview page, which provides meta data (which is editable by the project PI) as well as some metrics like total # tx and KC models.</a:t>
            </a:r>
          </a:p>
          <a:p>
            <a:endParaRPr lang="en-US" baseline="0" dirty="0" smtClean="0"/>
          </a:p>
          <a:p>
            <a:r>
              <a:rPr lang="en-US" baseline="0" dirty="0" smtClean="0"/>
              <a:t>Below you’ll find the problem breakdown table, which breaks out each problem by dataset level, then problem name, then step name.  This is exportable as well.</a:t>
            </a:r>
          </a:p>
          <a:p>
            <a:endParaRPr lang="en-US" baseline="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15</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Next is our newest and probably most underused tool – the PP.  </a:t>
            </a:r>
          </a:p>
          <a:p>
            <a:endParaRPr lang="en-US" dirty="0" smtClean="0"/>
          </a:p>
          <a:p>
            <a:r>
              <a:rPr lang="en-US" dirty="0" smtClean="0"/>
              <a:t>Use this tool to drill down into student performance across</a:t>
            </a:r>
            <a:r>
              <a:rPr lang="en-US" baseline="0" dirty="0" smtClean="0"/>
              <a:t> different aggregations and measures of performance.  </a:t>
            </a:r>
          </a:p>
          <a:p>
            <a:endParaRPr lang="en-US" baseline="0" dirty="0" smtClean="0"/>
          </a:p>
          <a:p>
            <a:r>
              <a:rPr lang="en-US" baseline="0" dirty="0" smtClean="0"/>
              <a:t>It’s all neatly presented in a bar graph for you.  Here we are viewing the error rate across KCs, showing the 6 easiest and 10 hardest KCs, including hints.  Mousing over an entry provides more details – such as the number of students, steps, and knowledge components.</a:t>
            </a:r>
          </a:p>
          <a:p>
            <a:endParaRPr lang="en-US" baseline="0" dirty="0" smtClean="0"/>
          </a:p>
          <a:p>
            <a:r>
              <a:rPr lang="en-US" baseline="0" dirty="0" smtClean="0"/>
              <a:t>The power of this tool is fuled by the flexibility offered.  You can aggregate by step, problem, KC or dataset level while viewing a slew of performance measures.  You can also use this tool if your dataset contains no KC models.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16</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Up next, the Error Report.  </a:t>
            </a:r>
          </a:p>
          <a:p>
            <a:endParaRPr lang="en-US" dirty="0" smtClean="0"/>
          </a:p>
          <a:p>
            <a:r>
              <a:rPr lang="en-US" dirty="0" smtClean="0"/>
              <a:t>This</a:t>
            </a:r>
            <a:r>
              <a:rPr lang="en-US" baseline="0" dirty="0" smtClean="0"/>
              <a:t> tool provides a breakdown of problem information by individual problem steps.  </a:t>
            </a:r>
          </a:p>
          <a:p>
            <a:endParaRPr lang="en-US" baseline="0" dirty="0" smtClean="0"/>
          </a:p>
          <a:p>
            <a:r>
              <a:rPr lang="en-US" baseline="0" dirty="0" smtClean="0"/>
              <a:t>Here you can see the details of what the student actually typed.  </a:t>
            </a:r>
          </a:p>
          <a:p>
            <a:endParaRPr lang="en-US" baseline="0" dirty="0" smtClean="0"/>
          </a:p>
          <a:p>
            <a:r>
              <a:rPr lang="en-US" baseline="0" dirty="0" smtClean="0"/>
              <a:t>Results displayed are for 1</a:t>
            </a:r>
            <a:r>
              <a:rPr lang="en-US" baseline="30000" dirty="0" smtClean="0"/>
              <a:t>st</a:t>
            </a:r>
            <a:r>
              <a:rPr lang="en-US" baseline="0" dirty="0" smtClean="0"/>
              <a:t> attempt at a step.  This report displays corrects, hints and errors, viewable by problem or KC</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103F74-B129-4D94-9C3B-B05883B6C01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85B167-85B5-4550-BD77-94C6320B2D5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0D9092-5D59-4693-B3AC-FE1C8CA355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background"/>
          <p:cNvPicPr>
            <a:picLocks noChangeAspect="1" noChangeArrowheads="1"/>
          </p:cNvPicPr>
          <p:nvPr userDrawn="1"/>
        </p:nvPicPr>
        <p:blipFill>
          <a:blip r:embed="rId2" cstate="print"/>
          <a:srcRect t="12180" b="38977"/>
          <a:stretch>
            <a:fillRect/>
          </a:stretch>
        </p:blipFill>
        <p:spPr bwMode="auto">
          <a:xfrm>
            <a:off x="0" y="0"/>
            <a:ext cx="9134475" cy="6858000"/>
          </a:xfrm>
          <a:prstGeom prst="rect">
            <a:avLst/>
          </a:prstGeom>
          <a:noFill/>
        </p:spPr>
      </p:pic>
      <p:sp>
        <p:nvSpPr>
          <p:cNvPr id="2" name="Title 1"/>
          <p:cNvSpPr>
            <a:spLocks noGrp="1"/>
          </p:cNvSpPr>
          <p:nvPr>
            <p:ph type="title"/>
          </p:nvPr>
        </p:nvSpPr>
        <p:spPr>
          <a:xfrm>
            <a:off x="304800" y="228600"/>
            <a:ext cx="8229600" cy="6096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79ECA4-69B3-49F7-B4CA-9624C16BB9EF}" type="slidenum">
              <a:rPr lang="en-US"/>
              <a:pPr/>
              <a:t>‹#›</a:t>
            </a:fld>
            <a:endParaRPr lang="en-US"/>
          </a:p>
        </p:txBody>
      </p:sp>
      <p:cxnSp>
        <p:nvCxnSpPr>
          <p:cNvPr id="8" name="Straight Connector 7"/>
          <p:cNvCxnSpPr/>
          <p:nvPr userDrawn="1"/>
        </p:nvCxnSpPr>
        <p:spPr>
          <a:xfrm>
            <a:off x="381000" y="838200"/>
            <a:ext cx="81534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594386-D973-406D-8D27-8B41F96757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65EC6D-3F77-4453-8001-6FDDB9A067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82811E-CBB8-408D-8F8E-7A206F7C8D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271CED-D1C1-4CCF-990B-7AD9863D013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92DA46-D9B3-4BEF-AE8A-1A13F120944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1BD496-D807-4689-9574-6551A54C073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0BA55F-9B24-437A-A5E1-3A659313CA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background"/>
          <p:cNvPicPr>
            <a:picLocks noChangeAspect="1" noChangeArrowheads="1"/>
          </p:cNvPicPr>
          <p:nvPr userDrawn="1"/>
        </p:nvPicPr>
        <p:blipFill>
          <a:blip r:embed="rId13" cstate="print"/>
          <a:srcRect t="12180" b="38977"/>
          <a:stretch>
            <a:fillRect/>
          </a:stretch>
        </p:blipFill>
        <p:spPr bwMode="auto">
          <a:xfrm>
            <a:off x="0" y="0"/>
            <a:ext cx="9134475"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2961D2-7532-4476-B84D-24D947C8F1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pslcdatashop.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066800"/>
            <a:ext cx="7851775" cy="1752600"/>
          </a:xfrm>
        </p:spPr>
        <p:txBody>
          <a:bodyPr/>
          <a:lstStyle/>
          <a:p>
            <a:pPr eaLnBrk="1" hangingPunct="1"/>
            <a:r>
              <a:rPr lang="en-GB" sz="4000" dirty="0" smtClean="0"/>
              <a:t>Improving learning by improving the cognitive model: A data-driven approach</a:t>
            </a:r>
            <a:endParaRPr lang="en-US" sz="4000" dirty="0" smtClean="0"/>
          </a:p>
        </p:txBody>
      </p:sp>
      <p:sp>
        <p:nvSpPr>
          <p:cNvPr id="18435" name="Text Box 6"/>
          <p:cNvSpPr txBox="1">
            <a:spLocks noChangeArrowheads="1"/>
          </p:cNvSpPr>
          <p:nvPr/>
        </p:nvSpPr>
        <p:spPr bwMode="auto">
          <a:xfrm>
            <a:off x="228600" y="3200400"/>
            <a:ext cx="4724400" cy="3416320"/>
          </a:xfrm>
          <a:prstGeom prst="rect">
            <a:avLst/>
          </a:prstGeom>
          <a:solidFill>
            <a:schemeClr val="accent2">
              <a:lumMod val="20000"/>
              <a:lumOff val="80000"/>
            </a:schemeClr>
          </a:solidFill>
          <a:ln w="12700">
            <a:noFill/>
            <a:miter lim="800000"/>
            <a:headEnd/>
            <a:tailEnd/>
          </a:ln>
        </p:spPr>
        <p:txBody>
          <a:bodyPr wrap="square">
            <a:spAutoFit/>
          </a:bodyPr>
          <a:lstStyle/>
          <a:p>
            <a:r>
              <a:rPr lang="en-US" sz="1200" dirty="0" err="1"/>
              <a:t>Cen</a:t>
            </a:r>
            <a:r>
              <a:rPr lang="en-US" sz="1200" dirty="0"/>
              <a:t>, H., Koedinger, K., Junker, B.  Learning Factors Analysis - A General Method for Cognitive Model Evaluation and Improvement. </a:t>
            </a:r>
            <a:r>
              <a:rPr lang="en-US" sz="1200" i="1" dirty="0"/>
              <a:t>8th International Conference on Intelligent Tutoring Systems</a:t>
            </a:r>
            <a:r>
              <a:rPr lang="en-US" sz="1200" dirty="0"/>
              <a:t>. 2006.</a:t>
            </a:r>
            <a:br>
              <a:rPr lang="en-US" sz="1200" dirty="0"/>
            </a:br>
            <a:r>
              <a:rPr lang="en-US" sz="1200" dirty="0"/>
              <a:t/>
            </a:r>
            <a:br>
              <a:rPr lang="en-US" sz="1200" dirty="0"/>
            </a:br>
            <a:r>
              <a:rPr lang="en-US" sz="1200" dirty="0" err="1"/>
              <a:t>Cen</a:t>
            </a:r>
            <a:r>
              <a:rPr lang="en-US" sz="1200" dirty="0"/>
              <a:t>, H., Koedinger, K., Junker, B.  Is Over Practice Necessary? Improving Learning Efficiency with the Cognitive Tutor. </a:t>
            </a:r>
            <a:r>
              <a:rPr lang="en-US" sz="1200" i="1" dirty="0"/>
              <a:t>13th International Conference on Artificial Intelligence in Education</a:t>
            </a:r>
            <a:r>
              <a:rPr lang="en-US" sz="1200" dirty="0"/>
              <a:t>. 2007</a:t>
            </a:r>
            <a:r>
              <a:rPr lang="en-US" sz="1200" dirty="0" smtClean="0"/>
              <a:t>.</a:t>
            </a:r>
          </a:p>
          <a:p>
            <a:endParaRPr lang="en-US" sz="1200" dirty="0" smtClean="0"/>
          </a:p>
          <a:p>
            <a:r>
              <a:rPr lang="en-US" sz="1200" dirty="0" smtClean="0"/>
              <a:t>Koedinger, K. Stamper, J. A Data Driven Approach to the Discovery of Better Cognitive Models . </a:t>
            </a:r>
            <a:r>
              <a:rPr lang="en-US" sz="1200" i="1" dirty="0" smtClean="0"/>
              <a:t>3rd International Conference on Educational Data Mining. </a:t>
            </a:r>
            <a:r>
              <a:rPr lang="en-US" sz="1200" dirty="0" smtClean="0"/>
              <a:t>2010</a:t>
            </a:r>
            <a:r>
              <a:rPr lang="en-US" sz="1200" dirty="0" smtClean="0"/>
              <a:t>.</a:t>
            </a:r>
          </a:p>
          <a:p>
            <a:endParaRPr lang="en-US" sz="1200" dirty="0" smtClean="0"/>
          </a:p>
          <a:p>
            <a:r>
              <a:rPr lang="en-US" sz="1200" dirty="0" smtClean="0"/>
              <a:t>Koedinger, K.R., Baker, </a:t>
            </a:r>
            <a:r>
              <a:rPr lang="en-US" sz="1200" dirty="0" err="1" smtClean="0"/>
              <a:t>R.S.J.d</a:t>
            </a:r>
            <a:r>
              <a:rPr lang="en-US" sz="1200" dirty="0" smtClean="0"/>
              <a:t>., Cunningham, K., Skogsholm, A., Leber, B., Stamper, J. (in press) A Data Repository for the EDM </a:t>
            </a:r>
            <a:r>
              <a:rPr lang="en-US" sz="1200" dirty="0" err="1" smtClean="0"/>
              <a:t>commuity</a:t>
            </a:r>
            <a:r>
              <a:rPr lang="en-US" sz="1200" dirty="0" smtClean="0"/>
              <a:t>: The PSLC DataShop. To appear in Romero, C., Ventura, S., </a:t>
            </a:r>
            <a:r>
              <a:rPr lang="en-US" sz="1200" dirty="0" err="1" smtClean="0"/>
              <a:t>Pechenizkiy</a:t>
            </a:r>
            <a:r>
              <a:rPr lang="en-US" sz="1200" dirty="0" smtClean="0"/>
              <a:t>, M., Baker, </a:t>
            </a:r>
            <a:r>
              <a:rPr lang="en-US" sz="1200" dirty="0" err="1" smtClean="0"/>
              <a:t>R.S.J.d</a:t>
            </a:r>
            <a:r>
              <a:rPr lang="en-US" sz="1200" dirty="0" smtClean="0"/>
              <a:t>. (Eds.) </a:t>
            </a:r>
            <a:r>
              <a:rPr lang="en-US" sz="1200" i="1" dirty="0" smtClean="0"/>
              <a:t>Handbook of Educational Data Mining. </a:t>
            </a:r>
            <a:r>
              <a:rPr lang="en-US" sz="1200" dirty="0" smtClean="0"/>
              <a:t>Boca Raton, FL: CRC Press.</a:t>
            </a:r>
            <a:endParaRPr lang="en-US" sz="1200" dirty="0"/>
          </a:p>
        </p:txBody>
      </p:sp>
      <p:sp>
        <p:nvSpPr>
          <p:cNvPr id="4" name="TextBox 3"/>
          <p:cNvSpPr txBox="1"/>
          <p:nvPr/>
        </p:nvSpPr>
        <p:spPr>
          <a:xfrm>
            <a:off x="5257800" y="4267200"/>
            <a:ext cx="2565126" cy="830997"/>
          </a:xfrm>
          <a:prstGeom prst="rect">
            <a:avLst/>
          </a:prstGeom>
          <a:noFill/>
        </p:spPr>
        <p:txBody>
          <a:bodyPr wrap="none" rtlCol="0">
            <a:spAutoFit/>
          </a:bodyPr>
          <a:lstStyle/>
          <a:p>
            <a:r>
              <a:rPr lang="en-US" sz="2800" dirty="0" smtClean="0"/>
              <a:t>Ken Koedinger</a:t>
            </a:r>
          </a:p>
          <a:p>
            <a:pPr marL="0" lvl="1"/>
            <a:r>
              <a:rPr lang="en-US" sz="2000" dirty="0" smtClean="0"/>
              <a:t>PSLC Director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ida\Desktop\square_area.png"/>
          <p:cNvPicPr>
            <a:picLocks noChangeAspect="1" noChangeArrowheads="1"/>
          </p:cNvPicPr>
          <p:nvPr/>
        </p:nvPicPr>
        <p:blipFill>
          <a:blip r:embed="rId2"/>
          <a:srcRect/>
          <a:stretch>
            <a:fillRect/>
          </a:stretch>
        </p:blipFill>
        <p:spPr bwMode="auto">
          <a:xfrm>
            <a:off x="726491" y="242887"/>
            <a:ext cx="7691019" cy="63722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7197" t="24903" r="20894" b="13619"/>
          <a:stretch>
            <a:fillRect/>
          </a:stretch>
        </p:blipFill>
        <p:spPr bwMode="auto">
          <a:xfrm>
            <a:off x="789973" y="109221"/>
            <a:ext cx="7564055" cy="663955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57200" y="2209800"/>
            <a:ext cx="8382000" cy="1752600"/>
          </a:xfrm>
        </p:spPr>
        <p:txBody>
          <a:bodyPr/>
          <a:lstStyle/>
          <a:p>
            <a:pPr lvl="0" algn="ctr">
              <a:buNone/>
            </a:pPr>
            <a:r>
              <a:rPr lang="en-US" sz="4800" dirty="0" smtClean="0"/>
              <a:t>PSLC DataShop Tools</a:t>
            </a:r>
            <a:endParaRPr lang="en-US" sz="4800" dirty="0" smtClean="0">
              <a:solidFill>
                <a:schemeClr val="tx2"/>
              </a:solidFill>
              <a:latin typeface="+mj-lt"/>
              <a:ea typeface="+mj-ea"/>
              <a:cs typeface="+mj-cs"/>
            </a:endParaRPr>
          </a:p>
          <a:p>
            <a:pPr algn="ctr">
              <a:buNone/>
            </a:pPr>
            <a:r>
              <a:rPr lang="en-US" sz="2000" dirty="0" smtClean="0">
                <a:hlinkClick r:id="rId3"/>
              </a:rPr>
              <a:t>http://pslcdatashop.org</a:t>
            </a:r>
            <a:endParaRPr lang="en-US" sz="2000" dirty="0" smtClean="0"/>
          </a:p>
          <a:p>
            <a:pPr algn="ctr">
              <a:buNone/>
            </a:pPr>
            <a:r>
              <a:rPr lang="en-US" sz="1200" dirty="0" smtClean="0"/>
              <a:t>Slides current to DataShop version 4.1.8</a:t>
            </a:r>
            <a:endParaRPr lang="en-US" sz="1200" dirty="0"/>
          </a:p>
        </p:txBody>
      </p:sp>
      <p:sp>
        <p:nvSpPr>
          <p:cNvPr id="5" name="TextBox 4"/>
          <p:cNvSpPr txBox="1"/>
          <p:nvPr/>
        </p:nvSpPr>
        <p:spPr>
          <a:xfrm>
            <a:off x="3200400" y="4114800"/>
            <a:ext cx="2565126" cy="830997"/>
          </a:xfrm>
          <a:prstGeom prst="rect">
            <a:avLst/>
          </a:prstGeom>
          <a:noFill/>
        </p:spPr>
        <p:txBody>
          <a:bodyPr wrap="none" rtlCol="0">
            <a:spAutoFit/>
          </a:bodyPr>
          <a:lstStyle/>
          <a:p>
            <a:r>
              <a:rPr lang="en-US" sz="2800" dirty="0" smtClean="0"/>
              <a:t>Ken </a:t>
            </a:r>
            <a:r>
              <a:rPr lang="en-US" sz="2800" dirty="0" err="1" smtClean="0"/>
              <a:t>Koedinger</a:t>
            </a:r>
            <a:endParaRPr lang="en-US" sz="2800" dirty="0" smtClean="0"/>
          </a:p>
          <a:p>
            <a:pPr marL="0" lvl="1"/>
            <a:r>
              <a:rPr lang="en-US" sz="2000" dirty="0" smtClean="0"/>
              <a:t>PSLC Director</a:t>
            </a:r>
          </a:p>
        </p:txBody>
      </p:sp>
      <p:sp>
        <p:nvSpPr>
          <p:cNvPr id="4" name="Text Box 6"/>
          <p:cNvSpPr txBox="1">
            <a:spLocks noChangeArrowheads="1"/>
          </p:cNvSpPr>
          <p:nvPr/>
        </p:nvSpPr>
        <p:spPr bwMode="auto">
          <a:xfrm>
            <a:off x="304800" y="5486400"/>
            <a:ext cx="4724400" cy="1015663"/>
          </a:xfrm>
          <a:prstGeom prst="rect">
            <a:avLst/>
          </a:prstGeom>
          <a:solidFill>
            <a:schemeClr val="accent2">
              <a:lumMod val="20000"/>
              <a:lumOff val="80000"/>
            </a:schemeClr>
          </a:solidFill>
          <a:ln w="12700">
            <a:noFill/>
            <a:miter lim="800000"/>
            <a:headEnd/>
            <a:tailEnd/>
          </a:ln>
        </p:spPr>
        <p:txBody>
          <a:bodyPr wrap="square">
            <a:spAutoFit/>
          </a:bodyPr>
          <a:lstStyle/>
          <a:p>
            <a:r>
              <a:rPr lang="en-US" sz="1200" dirty="0" smtClean="0"/>
              <a:t>Koedinger</a:t>
            </a:r>
            <a:r>
              <a:rPr lang="en-US" sz="1200" dirty="0" smtClean="0"/>
              <a:t>, K.R., Baker, </a:t>
            </a:r>
            <a:r>
              <a:rPr lang="en-US" sz="1200" dirty="0" err="1" smtClean="0"/>
              <a:t>R.S.J.d</a:t>
            </a:r>
            <a:r>
              <a:rPr lang="en-US" sz="1200" dirty="0" smtClean="0"/>
              <a:t>., Cunningham, K., Skogsholm, A., Leber, B., Stamper, J. (in press) A Data Repository for the EDM </a:t>
            </a:r>
            <a:r>
              <a:rPr lang="en-US" sz="1200" dirty="0" err="1" smtClean="0"/>
              <a:t>commuity</a:t>
            </a:r>
            <a:r>
              <a:rPr lang="en-US" sz="1200" dirty="0" smtClean="0"/>
              <a:t>: The PSLC DataShop. To appear in Romero, C., Ventura, S., </a:t>
            </a:r>
            <a:r>
              <a:rPr lang="en-US" sz="1200" dirty="0" err="1" smtClean="0"/>
              <a:t>Pechenizkiy</a:t>
            </a:r>
            <a:r>
              <a:rPr lang="en-US" sz="1200" dirty="0" smtClean="0"/>
              <a:t>, M., Baker, </a:t>
            </a:r>
            <a:r>
              <a:rPr lang="en-US" sz="1200" dirty="0" err="1" smtClean="0"/>
              <a:t>R.S.J.d</a:t>
            </a:r>
            <a:r>
              <a:rPr lang="en-US" sz="1200" dirty="0" smtClean="0"/>
              <a:t>. (Eds.) </a:t>
            </a:r>
            <a:r>
              <a:rPr lang="en-US" sz="1200" i="1" dirty="0" smtClean="0"/>
              <a:t>Handbook of Educational Data Mining. </a:t>
            </a:r>
            <a:r>
              <a:rPr lang="en-US" sz="1200" dirty="0" smtClean="0"/>
              <a:t>Boca Raton, FL: CRC Press.</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1" name="Rectangle 3"/>
          <p:cNvSpPr txBox="1">
            <a:spLocks noChangeArrowheads="1"/>
          </p:cNvSpPr>
          <p:nvPr/>
        </p:nvSpPr>
        <p:spPr bwMode="auto">
          <a:xfrm>
            <a:off x="457200" y="990600"/>
            <a:ext cx="82296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Dataset Info</a:t>
            </a:r>
          </a:p>
          <a:p>
            <a:pPr marL="342900" indent="-342900">
              <a:spcBef>
                <a:spcPct val="20000"/>
              </a:spcBef>
              <a:buFontTx/>
              <a:buChar char="•"/>
            </a:pPr>
            <a:r>
              <a:rPr lang="en-US" sz="3200" kern="0" dirty="0" smtClean="0"/>
              <a:t>Performance Profiler</a:t>
            </a:r>
          </a:p>
          <a:p>
            <a:pPr marL="342900" indent="-342900">
              <a:spcBef>
                <a:spcPct val="20000"/>
              </a:spcBef>
              <a:buFontTx/>
              <a:buChar char="•"/>
            </a:pPr>
            <a:r>
              <a:rPr lang="en-US" sz="3200" kern="0" dirty="0" smtClean="0"/>
              <a:t>Error Report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Learning</a:t>
            </a:r>
            <a:r>
              <a:rPr kumimoji="0" lang="en-US" sz="3200" b="0" i="0" u="none" strike="noStrike" kern="0" cap="none" spc="0" normalizeH="0" noProof="0" dirty="0" smtClean="0">
                <a:ln>
                  <a:noFill/>
                </a:ln>
                <a:solidFill>
                  <a:schemeClr val="tx1"/>
                </a:solidFill>
                <a:effectLst/>
                <a:uLnTx/>
                <a:uFillTx/>
                <a:latin typeface="+mn-lt"/>
                <a:ea typeface="+mn-ea"/>
                <a:cs typeface="+mn-cs"/>
              </a:rPr>
              <a:t> Curve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kern="0" baseline="0" dirty="0" smtClean="0">
                <a:latin typeface="+mn-lt"/>
              </a:rPr>
              <a:t>KC Model Export/Import</a:t>
            </a:r>
            <a:endParaRPr kumimoji="0" lang="en-US" sz="2400" b="0" i="0" u="none" strike="noStrike" kern="0" cap="none" spc="0" normalizeH="0" baseline="0" noProof="0" dirty="0">
              <a:ln>
                <a:noFill/>
              </a:ln>
              <a:solidFill>
                <a:schemeClr val="tx1"/>
              </a:solidFill>
              <a:effectLst/>
              <a:uLnTx/>
              <a:uFillTx/>
              <a:latin typeface="+mn-lt"/>
            </a:endParaRPr>
          </a:p>
        </p:txBody>
      </p:sp>
      <p:sp>
        <p:nvSpPr>
          <p:cNvPr id="12" name="Rectangle 2"/>
          <p:cNvSpPr txBox="1">
            <a:spLocks noChangeArrowheads="1"/>
          </p:cNvSpPr>
          <p:nvPr/>
        </p:nvSpPr>
        <p:spPr bwMode="auto">
          <a:xfrm>
            <a:off x="228600" y="228600"/>
            <a:ext cx="8458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4000" dirty="0" smtClean="0"/>
              <a:t>Analysis Tools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cxnSp>
        <p:nvCxnSpPr>
          <p:cNvPr id="14" name="Straight Connector 13"/>
          <p:cNvCxnSpPr/>
          <p:nvPr/>
        </p:nvCxnSpPr>
        <p:spPr>
          <a:xfrm>
            <a:off x="304800" y="838200"/>
            <a:ext cx="82296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8" name="Rectangle 3"/>
          <p:cNvSpPr txBox="1">
            <a:spLocks noChangeArrowheads="1"/>
          </p:cNvSpPr>
          <p:nvPr/>
        </p:nvSpPr>
        <p:spPr bwMode="auto">
          <a:xfrm>
            <a:off x="457200" y="914400"/>
            <a:ext cx="82296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indent="-228600">
              <a:spcBef>
                <a:spcPct val="20000"/>
              </a:spcBef>
            </a:pPr>
            <a:endParaRPr kumimoji="0" lang="en-US" sz="2400" b="0" i="0" u="none" strike="noStrike" kern="0" cap="none" spc="0" normalizeH="0" baseline="0" noProof="0" dirty="0">
              <a:ln>
                <a:noFill/>
              </a:ln>
              <a:solidFill>
                <a:schemeClr val="tx1"/>
              </a:solidFill>
              <a:effectLst/>
              <a:uLnTx/>
              <a:uFillTx/>
              <a:latin typeface="+mn-lt"/>
            </a:endParaRPr>
          </a:p>
        </p:txBody>
      </p:sp>
      <p:pic>
        <p:nvPicPr>
          <p:cNvPr id="12"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3" name="Rectangle 2"/>
          <p:cNvSpPr>
            <a:spLocks noGrp="1" noChangeArrowheads="1"/>
          </p:cNvSpPr>
          <p:nvPr>
            <p:ph type="title"/>
          </p:nvPr>
        </p:nvSpPr>
        <p:spPr>
          <a:xfrm>
            <a:off x="228600" y="228600"/>
            <a:ext cx="8458200" cy="609600"/>
          </a:xfrm>
        </p:spPr>
        <p:txBody>
          <a:bodyPr/>
          <a:lstStyle/>
          <a:p>
            <a:pPr algn="l"/>
            <a:r>
              <a:rPr lang="en-US" sz="4000" dirty="0" smtClean="0"/>
              <a:t>Dataset Info</a:t>
            </a:r>
            <a:endParaRPr lang="en-US" sz="4000" dirty="0"/>
          </a:p>
        </p:txBody>
      </p:sp>
      <p:sp>
        <p:nvSpPr>
          <p:cNvPr id="14" name="Rectangle 3"/>
          <p:cNvSpPr txBox="1">
            <a:spLocks noChangeArrowheads="1"/>
          </p:cNvSpPr>
          <p:nvPr/>
        </p:nvSpPr>
        <p:spPr bwMode="auto">
          <a:xfrm>
            <a:off x="457200" y="914400"/>
            <a:ext cx="82296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indent="-228600">
              <a:spcBef>
                <a:spcPct val="20000"/>
              </a:spcBef>
            </a:pPr>
            <a:endParaRPr kumimoji="0" lang="en-US" sz="2400" b="0" i="0" u="none" strike="noStrike" kern="0" cap="none" spc="0" normalizeH="0" baseline="0" noProof="0" dirty="0">
              <a:ln>
                <a:noFill/>
              </a:ln>
              <a:solidFill>
                <a:schemeClr val="tx1"/>
              </a:solidFill>
              <a:effectLst/>
              <a:uLnTx/>
              <a:uFillTx/>
              <a:latin typeface="+mn-lt"/>
            </a:endParaRPr>
          </a:p>
        </p:txBody>
      </p:sp>
      <p:pic>
        <p:nvPicPr>
          <p:cNvPr id="1027" name="Picture 3"/>
          <p:cNvPicPr>
            <a:picLocks noChangeAspect="1" noChangeArrowheads="1"/>
          </p:cNvPicPr>
          <p:nvPr/>
        </p:nvPicPr>
        <p:blipFill>
          <a:blip r:embed="rId4" cstate="print"/>
          <a:srcRect/>
          <a:stretch>
            <a:fillRect/>
          </a:stretch>
        </p:blipFill>
        <p:spPr bwMode="auto">
          <a:xfrm>
            <a:off x="228600" y="914400"/>
            <a:ext cx="8458200" cy="4466309"/>
          </a:xfrm>
          <a:prstGeom prst="rect">
            <a:avLst/>
          </a:prstGeom>
          <a:noFill/>
          <a:ln w="9525">
            <a:noFill/>
            <a:miter lim="800000"/>
            <a:headEnd/>
            <a:tailEnd/>
          </a:ln>
        </p:spPr>
      </p:pic>
      <p:sp>
        <p:nvSpPr>
          <p:cNvPr id="17" name="Rounded Rectangular Callout 16"/>
          <p:cNvSpPr/>
          <p:nvPr/>
        </p:nvSpPr>
        <p:spPr>
          <a:xfrm>
            <a:off x="6400800" y="914400"/>
            <a:ext cx="2057400" cy="1066800"/>
          </a:xfrm>
          <a:prstGeom prst="wedgeRoundRectCallout">
            <a:avLst>
              <a:gd name="adj1" fmla="val -124963"/>
              <a:gd name="adj2" fmla="val 7746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buFont typeface="Arial" pitchFamily="34" charset="0"/>
              <a:buChar char="•"/>
            </a:pPr>
            <a:r>
              <a:rPr lang="en-US" sz="1200" kern="0" dirty="0" smtClean="0">
                <a:solidFill>
                  <a:schemeClr val="tx1"/>
                </a:solidFill>
              </a:rPr>
              <a:t>Meta data for given dataset</a:t>
            </a:r>
          </a:p>
          <a:p>
            <a:pPr marL="228600" indent="-228600">
              <a:spcBef>
                <a:spcPct val="20000"/>
              </a:spcBef>
              <a:buFont typeface="Arial" pitchFamily="34" charset="0"/>
              <a:buChar char="•"/>
            </a:pPr>
            <a:r>
              <a:rPr lang="en-US" sz="1200" kern="0" dirty="0" smtClean="0">
                <a:solidFill>
                  <a:schemeClr val="tx1"/>
                </a:solidFill>
              </a:rPr>
              <a:t>PI’s get ‘edit’ privilege, others must request it</a:t>
            </a:r>
          </a:p>
        </p:txBody>
      </p:sp>
      <p:sp>
        <p:nvSpPr>
          <p:cNvPr id="18" name="Slide Number Placeholder 14"/>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79ECA4-69B3-49F7-B4CA-9624C16BB9EF}"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21" name="Rounded Rectangular Callout 20"/>
          <p:cNvSpPr/>
          <p:nvPr/>
        </p:nvSpPr>
        <p:spPr>
          <a:xfrm>
            <a:off x="2667000" y="1524000"/>
            <a:ext cx="1981200" cy="457200"/>
          </a:xfrm>
          <a:prstGeom prst="wedgeRoundRectCallout">
            <a:avLst>
              <a:gd name="adj1" fmla="val -79351"/>
              <a:gd name="adj2" fmla="val -5124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pPr>
            <a:r>
              <a:rPr lang="en-US" sz="1200" kern="0" dirty="0" smtClean="0">
                <a:solidFill>
                  <a:schemeClr val="tx1"/>
                </a:solidFill>
              </a:rPr>
              <a:t>Papers and Files storage</a:t>
            </a:r>
          </a:p>
        </p:txBody>
      </p:sp>
      <p:cxnSp>
        <p:nvCxnSpPr>
          <p:cNvPr id="27" name="Straight Connector 26"/>
          <p:cNvCxnSpPr/>
          <p:nvPr/>
        </p:nvCxnSpPr>
        <p:spPr>
          <a:xfrm>
            <a:off x="304800" y="838200"/>
            <a:ext cx="82296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cstate="print"/>
          <a:srcRect/>
          <a:stretch>
            <a:fillRect/>
          </a:stretch>
        </p:blipFill>
        <p:spPr bwMode="auto">
          <a:xfrm>
            <a:off x="228600" y="5105400"/>
            <a:ext cx="4236690" cy="1366837"/>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3124200" y="4953000"/>
            <a:ext cx="5934075" cy="1524000"/>
          </a:xfrm>
          <a:prstGeom prst="rect">
            <a:avLst/>
          </a:prstGeom>
          <a:noFill/>
          <a:ln w="9525">
            <a:noFill/>
            <a:miter lim="800000"/>
            <a:headEnd/>
            <a:tailEnd/>
          </a:ln>
        </p:spPr>
      </p:pic>
      <p:sp>
        <p:nvSpPr>
          <p:cNvPr id="20" name="Rounded Rectangular Callout 19"/>
          <p:cNvSpPr/>
          <p:nvPr/>
        </p:nvSpPr>
        <p:spPr>
          <a:xfrm>
            <a:off x="6781800" y="4038600"/>
            <a:ext cx="2209800" cy="609600"/>
          </a:xfrm>
          <a:prstGeom prst="wedgeRoundRectCallout">
            <a:avLst>
              <a:gd name="adj1" fmla="val -44305"/>
              <a:gd name="adj2" fmla="val 12302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pPr>
            <a:r>
              <a:rPr lang="en-US" sz="1200" kern="0" dirty="0" smtClean="0">
                <a:solidFill>
                  <a:schemeClr val="tx1"/>
                </a:solidFill>
              </a:rPr>
              <a:t>Problem Breakdown table </a:t>
            </a:r>
          </a:p>
        </p:txBody>
      </p:sp>
      <p:sp>
        <p:nvSpPr>
          <p:cNvPr id="19" name="Rounded Rectangular Callout 18"/>
          <p:cNvSpPr/>
          <p:nvPr/>
        </p:nvSpPr>
        <p:spPr>
          <a:xfrm>
            <a:off x="76200" y="4267200"/>
            <a:ext cx="1447800" cy="457200"/>
          </a:xfrm>
          <a:prstGeom prst="wedgeRoundRectCallout">
            <a:avLst>
              <a:gd name="adj1" fmla="val -18127"/>
              <a:gd name="adj2" fmla="val 1213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pPr>
            <a:r>
              <a:rPr lang="en-US" sz="1200" kern="0" dirty="0" smtClean="0">
                <a:solidFill>
                  <a:schemeClr val="tx1"/>
                </a:solidFill>
              </a:rPr>
              <a:t>Dataset Metrics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3074" name="Rectangle 2"/>
          <p:cNvSpPr>
            <a:spLocks noGrp="1" noChangeArrowheads="1"/>
          </p:cNvSpPr>
          <p:nvPr>
            <p:ph type="title"/>
          </p:nvPr>
        </p:nvSpPr>
        <p:spPr>
          <a:xfrm>
            <a:off x="228600" y="228600"/>
            <a:ext cx="8458200" cy="609600"/>
          </a:xfrm>
        </p:spPr>
        <p:txBody>
          <a:bodyPr/>
          <a:lstStyle/>
          <a:p>
            <a:pPr algn="l"/>
            <a:r>
              <a:rPr lang="en-US" sz="4000" dirty="0" smtClean="0"/>
              <a:t>Performance Profiler</a:t>
            </a:r>
            <a:endParaRPr lang="en-US" sz="4000" dirty="0"/>
          </a:p>
        </p:txBody>
      </p:sp>
      <p:sp>
        <p:nvSpPr>
          <p:cNvPr id="8" name="Rectangle 3"/>
          <p:cNvSpPr txBox="1">
            <a:spLocks noChangeArrowheads="1"/>
          </p:cNvSpPr>
          <p:nvPr/>
        </p:nvSpPr>
        <p:spPr bwMode="auto">
          <a:xfrm>
            <a:off x="457200" y="914400"/>
            <a:ext cx="82296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indent="-228600">
              <a:spcBef>
                <a:spcPct val="20000"/>
              </a:spcBef>
            </a:pPr>
            <a:endParaRPr kumimoji="0" lang="en-US" sz="2400" b="0" i="0" u="none" strike="noStrike" kern="0" cap="none" spc="0" normalizeH="0" baseline="0" noProof="0" dirty="0">
              <a:ln>
                <a:noFill/>
              </a:ln>
              <a:solidFill>
                <a:schemeClr val="tx1"/>
              </a:solidFill>
              <a:effectLst/>
              <a:uLnTx/>
              <a:uFillTx/>
              <a:latin typeface="+mn-lt"/>
            </a:endParaRPr>
          </a:p>
        </p:txBody>
      </p:sp>
      <p:pic>
        <p:nvPicPr>
          <p:cNvPr id="2050" name="Picture 2"/>
          <p:cNvPicPr>
            <a:picLocks noChangeAspect="1" noChangeArrowheads="1"/>
          </p:cNvPicPr>
          <p:nvPr/>
        </p:nvPicPr>
        <p:blipFill>
          <a:blip r:embed="rId4" cstate="print"/>
          <a:srcRect/>
          <a:stretch>
            <a:fillRect/>
          </a:stretch>
        </p:blipFill>
        <p:spPr bwMode="auto">
          <a:xfrm>
            <a:off x="152400" y="1219200"/>
            <a:ext cx="8686800" cy="3960159"/>
          </a:xfrm>
          <a:prstGeom prst="rect">
            <a:avLst/>
          </a:prstGeom>
          <a:noFill/>
          <a:ln w="9525">
            <a:noFill/>
            <a:miter lim="800000"/>
            <a:headEnd/>
            <a:tailEnd/>
          </a:ln>
        </p:spPr>
      </p:pic>
      <p:sp>
        <p:nvSpPr>
          <p:cNvPr id="11" name="Rounded Rectangular Callout 10"/>
          <p:cNvSpPr/>
          <p:nvPr/>
        </p:nvSpPr>
        <p:spPr>
          <a:xfrm>
            <a:off x="304800" y="4114800"/>
            <a:ext cx="1371600" cy="1219200"/>
          </a:xfrm>
          <a:prstGeom prst="wedgeRoundRectCallout">
            <a:avLst>
              <a:gd name="adj1" fmla="val 61628"/>
              <a:gd name="adj2" fmla="val -10664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pPr>
            <a:r>
              <a:rPr lang="en-US" sz="1200" kern="0" dirty="0" smtClean="0">
                <a:solidFill>
                  <a:schemeClr val="tx1"/>
                </a:solidFill>
              </a:rPr>
              <a:t>Aggregate by</a:t>
            </a:r>
          </a:p>
          <a:p>
            <a:pPr marL="228600" indent="-228600">
              <a:spcBef>
                <a:spcPct val="20000"/>
              </a:spcBef>
              <a:buFont typeface="Arial" pitchFamily="34" charset="0"/>
              <a:buChar char="•"/>
            </a:pPr>
            <a:r>
              <a:rPr lang="en-US" sz="1000" kern="0" dirty="0" smtClean="0">
                <a:solidFill>
                  <a:schemeClr val="tx1"/>
                </a:solidFill>
              </a:rPr>
              <a:t>Step</a:t>
            </a:r>
          </a:p>
          <a:p>
            <a:pPr marL="228600" indent="-228600">
              <a:spcBef>
                <a:spcPct val="20000"/>
              </a:spcBef>
              <a:buFont typeface="Arial" pitchFamily="34" charset="0"/>
              <a:buChar char="•"/>
            </a:pPr>
            <a:r>
              <a:rPr lang="en-US" sz="1000" kern="0" dirty="0" smtClean="0">
                <a:solidFill>
                  <a:schemeClr val="tx1"/>
                </a:solidFill>
              </a:rPr>
              <a:t>Problem</a:t>
            </a:r>
          </a:p>
          <a:p>
            <a:pPr marL="228600" indent="-228600">
              <a:spcBef>
                <a:spcPct val="20000"/>
              </a:spcBef>
              <a:buFont typeface="Arial" pitchFamily="34" charset="0"/>
              <a:buChar char="•"/>
            </a:pPr>
            <a:r>
              <a:rPr lang="en-US" sz="1000" kern="0" dirty="0" smtClean="0">
                <a:solidFill>
                  <a:schemeClr val="tx1"/>
                </a:solidFill>
              </a:rPr>
              <a:t>Student</a:t>
            </a:r>
          </a:p>
          <a:p>
            <a:pPr marL="228600" indent="-228600">
              <a:spcBef>
                <a:spcPct val="20000"/>
              </a:spcBef>
              <a:buFont typeface="Arial" pitchFamily="34" charset="0"/>
              <a:buChar char="•"/>
            </a:pPr>
            <a:r>
              <a:rPr lang="en-US" sz="1000" kern="0" dirty="0" smtClean="0">
                <a:solidFill>
                  <a:schemeClr val="tx1"/>
                </a:solidFill>
              </a:rPr>
              <a:t>KC</a:t>
            </a:r>
          </a:p>
          <a:p>
            <a:pPr marL="228600" indent="-228600">
              <a:spcBef>
                <a:spcPct val="20000"/>
              </a:spcBef>
              <a:buFont typeface="Arial" pitchFamily="34" charset="0"/>
              <a:buChar char="•"/>
            </a:pPr>
            <a:r>
              <a:rPr lang="en-US" sz="1000" kern="0" dirty="0" smtClean="0">
                <a:solidFill>
                  <a:schemeClr val="tx1"/>
                </a:solidFill>
              </a:rPr>
              <a:t>Dataset Level</a:t>
            </a:r>
          </a:p>
        </p:txBody>
      </p:sp>
      <p:sp>
        <p:nvSpPr>
          <p:cNvPr id="13" name="Rounded Rectangular Callout 12"/>
          <p:cNvSpPr/>
          <p:nvPr/>
        </p:nvSpPr>
        <p:spPr>
          <a:xfrm>
            <a:off x="609600" y="1295400"/>
            <a:ext cx="1676400" cy="1524000"/>
          </a:xfrm>
          <a:prstGeom prst="wedgeRoundRectCallout">
            <a:avLst>
              <a:gd name="adj1" fmla="val 108892"/>
              <a:gd name="adj2" fmla="val 644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pPr>
            <a:r>
              <a:rPr lang="en-US" sz="1200" kern="0" dirty="0" smtClean="0">
                <a:solidFill>
                  <a:schemeClr val="tx1"/>
                </a:solidFill>
              </a:rPr>
              <a:t>View measures of</a:t>
            </a:r>
          </a:p>
          <a:p>
            <a:pPr marL="228600" indent="-228600">
              <a:spcBef>
                <a:spcPct val="20000"/>
              </a:spcBef>
              <a:buFont typeface="Arial" pitchFamily="34" charset="0"/>
              <a:buChar char="•"/>
            </a:pPr>
            <a:r>
              <a:rPr lang="en-US" sz="1000" kern="0" dirty="0" smtClean="0">
                <a:solidFill>
                  <a:schemeClr val="tx1"/>
                </a:solidFill>
              </a:rPr>
              <a:t>Error Rate</a:t>
            </a:r>
          </a:p>
          <a:p>
            <a:pPr marL="228600" indent="-228600">
              <a:spcBef>
                <a:spcPct val="20000"/>
              </a:spcBef>
              <a:buFont typeface="Arial" pitchFamily="34" charset="0"/>
              <a:buChar char="•"/>
            </a:pPr>
            <a:r>
              <a:rPr lang="en-US" sz="1000" kern="0" dirty="0" smtClean="0">
                <a:solidFill>
                  <a:schemeClr val="tx1"/>
                </a:solidFill>
              </a:rPr>
              <a:t>Assistance Score</a:t>
            </a:r>
          </a:p>
          <a:p>
            <a:pPr marL="228600" indent="-228600">
              <a:spcBef>
                <a:spcPct val="20000"/>
              </a:spcBef>
              <a:buFont typeface="Arial" pitchFamily="34" charset="0"/>
              <a:buChar char="•"/>
            </a:pPr>
            <a:r>
              <a:rPr lang="en-US" sz="1000" kern="0" dirty="0" smtClean="0">
                <a:solidFill>
                  <a:schemeClr val="tx1"/>
                </a:solidFill>
              </a:rPr>
              <a:t>Avg # Hints</a:t>
            </a:r>
          </a:p>
          <a:p>
            <a:pPr marL="228600" indent="-228600">
              <a:spcBef>
                <a:spcPct val="20000"/>
              </a:spcBef>
              <a:buFont typeface="Arial" pitchFamily="34" charset="0"/>
              <a:buChar char="•"/>
            </a:pPr>
            <a:r>
              <a:rPr lang="en-US" sz="1000" kern="0" dirty="0" smtClean="0">
                <a:solidFill>
                  <a:schemeClr val="tx1"/>
                </a:solidFill>
              </a:rPr>
              <a:t>Avg # Incorrect</a:t>
            </a:r>
          </a:p>
          <a:p>
            <a:pPr marL="228600" indent="-228600">
              <a:spcBef>
                <a:spcPct val="20000"/>
              </a:spcBef>
              <a:buFont typeface="Arial" pitchFamily="34" charset="0"/>
              <a:buChar char="•"/>
            </a:pPr>
            <a:r>
              <a:rPr lang="en-US" sz="1000" kern="0" dirty="0" smtClean="0">
                <a:solidFill>
                  <a:schemeClr val="tx1"/>
                </a:solidFill>
              </a:rPr>
              <a:t>Residual Error Rate </a:t>
            </a:r>
          </a:p>
        </p:txBody>
      </p:sp>
      <p:cxnSp>
        <p:nvCxnSpPr>
          <p:cNvPr id="9" name="Straight Connector 8"/>
          <p:cNvCxnSpPr/>
          <p:nvPr/>
        </p:nvCxnSpPr>
        <p:spPr>
          <a:xfrm>
            <a:off x="381000" y="838200"/>
            <a:ext cx="81534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5029200" y="685800"/>
            <a:ext cx="1828800" cy="1066800"/>
          </a:xfrm>
          <a:prstGeom prst="wedgeRoundRectCallout">
            <a:avLst>
              <a:gd name="adj1" fmla="val -39166"/>
              <a:gd name="adj2" fmla="val 11392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Multipurpose tool to help identify areas that are too hard or easy</a:t>
            </a:r>
            <a:endParaRPr lang="en-US" sz="1200" dirty="0"/>
          </a:p>
        </p:txBody>
      </p:sp>
      <p:sp>
        <p:nvSpPr>
          <p:cNvPr id="15" name="Rounded Rectangular Callout 14"/>
          <p:cNvSpPr/>
          <p:nvPr/>
        </p:nvSpPr>
        <p:spPr>
          <a:xfrm>
            <a:off x="7543800" y="2438400"/>
            <a:ext cx="1295400" cy="1066800"/>
          </a:xfrm>
          <a:prstGeom prst="wedgeRoundRectCallout">
            <a:avLst>
              <a:gd name="adj1" fmla="val -50357"/>
              <a:gd name="adj2" fmla="val -9239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View multiple samples side by side</a:t>
            </a:r>
            <a:endParaRPr lang="en-US" sz="1200" dirty="0"/>
          </a:p>
        </p:txBody>
      </p:sp>
      <p:sp>
        <p:nvSpPr>
          <p:cNvPr id="16" name="Rounded Rectangular Callout 15"/>
          <p:cNvSpPr/>
          <p:nvPr/>
        </p:nvSpPr>
        <p:spPr>
          <a:xfrm>
            <a:off x="4191000" y="5029200"/>
            <a:ext cx="1524000" cy="1066800"/>
          </a:xfrm>
          <a:prstGeom prst="wedgeRoundRectCallout">
            <a:avLst>
              <a:gd name="adj1" fmla="val -6423"/>
              <a:gd name="adj2" fmla="val -11894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Mouse over a row to reveal uniqueness</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3074" name="Rectangle 2"/>
          <p:cNvSpPr>
            <a:spLocks noGrp="1" noChangeArrowheads="1"/>
          </p:cNvSpPr>
          <p:nvPr>
            <p:ph type="title"/>
          </p:nvPr>
        </p:nvSpPr>
        <p:spPr>
          <a:xfrm>
            <a:off x="228600" y="228600"/>
            <a:ext cx="8458200" cy="609600"/>
          </a:xfrm>
        </p:spPr>
        <p:txBody>
          <a:bodyPr/>
          <a:lstStyle/>
          <a:p>
            <a:pPr algn="l"/>
            <a:r>
              <a:rPr lang="en-US" sz="4000" dirty="0" smtClean="0"/>
              <a:t>Error Report</a:t>
            </a:r>
            <a:endParaRPr lang="en-US" sz="4000" dirty="0"/>
          </a:p>
        </p:txBody>
      </p:sp>
      <p:sp>
        <p:nvSpPr>
          <p:cNvPr id="8" name="Rectangle 3"/>
          <p:cNvSpPr txBox="1">
            <a:spLocks noChangeArrowheads="1"/>
          </p:cNvSpPr>
          <p:nvPr/>
        </p:nvSpPr>
        <p:spPr bwMode="auto">
          <a:xfrm>
            <a:off x="457200" y="914400"/>
            <a:ext cx="82296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indent="-228600">
              <a:spcBef>
                <a:spcPct val="20000"/>
              </a:spcBef>
            </a:pPr>
            <a:endParaRPr kumimoji="0" lang="en-US" sz="2400" b="0" i="0" u="none" strike="noStrike" kern="0" cap="none" spc="0" normalizeH="0" baseline="0" noProof="0" dirty="0">
              <a:ln>
                <a:noFill/>
              </a:ln>
              <a:solidFill>
                <a:schemeClr val="tx1"/>
              </a:solidFill>
              <a:effectLst/>
              <a:uLnTx/>
              <a:uFillTx/>
              <a:latin typeface="+mn-lt"/>
            </a:endParaRPr>
          </a:p>
        </p:txBody>
      </p:sp>
      <p:pic>
        <p:nvPicPr>
          <p:cNvPr id="2050" name="Picture 2"/>
          <p:cNvPicPr>
            <a:picLocks noChangeAspect="1" noChangeArrowheads="1"/>
          </p:cNvPicPr>
          <p:nvPr/>
        </p:nvPicPr>
        <p:blipFill>
          <a:blip r:embed="rId4" cstate="print"/>
          <a:srcRect/>
          <a:stretch>
            <a:fillRect/>
          </a:stretch>
        </p:blipFill>
        <p:spPr bwMode="auto">
          <a:xfrm>
            <a:off x="152400" y="914400"/>
            <a:ext cx="8788965" cy="5257800"/>
          </a:xfrm>
          <a:prstGeom prst="rect">
            <a:avLst/>
          </a:prstGeom>
          <a:noFill/>
          <a:ln w="9525">
            <a:noFill/>
            <a:miter lim="800000"/>
            <a:headEnd/>
            <a:tailEnd/>
          </a:ln>
        </p:spPr>
      </p:pic>
      <p:sp>
        <p:nvSpPr>
          <p:cNvPr id="11" name="Rounded Rectangular Callout 10"/>
          <p:cNvSpPr/>
          <p:nvPr/>
        </p:nvSpPr>
        <p:spPr>
          <a:xfrm>
            <a:off x="152400" y="3810000"/>
            <a:ext cx="1295400" cy="685800"/>
          </a:xfrm>
          <a:prstGeom prst="wedgeRoundRectCallout">
            <a:avLst>
              <a:gd name="adj1" fmla="val -34296"/>
              <a:gd name="adj2" fmla="val -103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View by Problem or KC</a:t>
            </a:r>
            <a:endParaRPr lang="en-US" sz="1200" dirty="0"/>
          </a:p>
        </p:txBody>
      </p:sp>
      <p:cxnSp>
        <p:nvCxnSpPr>
          <p:cNvPr id="12" name="Straight Connector 11"/>
          <p:cNvCxnSpPr/>
          <p:nvPr/>
        </p:nvCxnSpPr>
        <p:spPr>
          <a:xfrm>
            <a:off x="381000" y="838200"/>
            <a:ext cx="81534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6400800" y="457200"/>
            <a:ext cx="2133600" cy="1981200"/>
          </a:xfrm>
          <a:prstGeom prst="wedgeRoundRectCallout">
            <a:avLst>
              <a:gd name="adj1" fmla="val -97602"/>
              <a:gd name="adj2" fmla="val 5519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ct val="20000"/>
              </a:spcBef>
              <a:buFont typeface="Arial" pitchFamily="34" charset="0"/>
              <a:buChar char="•"/>
            </a:pPr>
            <a:r>
              <a:rPr lang="en-US" sz="1200" dirty="0" smtClean="0"/>
              <a:t>Provides a breakdown of problem information (by step) for fine-grained analysis of problem-solving behavior</a:t>
            </a:r>
          </a:p>
          <a:p>
            <a:pPr marL="228600" indent="-228600">
              <a:spcBef>
                <a:spcPct val="20000"/>
              </a:spcBef>
              <a:buFont typeface="Arial" pitchFamily="34" charset="0"/>
              <a:buChar char="•"/>
            </a:pPr>
            <a:r>
              <a:rPr lang="en-US" sz="1200" kern="0" dirty="0" smtClean="0">
                <a:solidFill>
                  <a:schemeClr val="tx1"/>
                </a:solidFill>
              </a:rPr>
              <a:t>Attempts are categorized by evaluation</a:t>
            </a:r>
            <a:endParaRPr lang="en-US" sz="1400" kern="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0" name="Title 1"/>
          <p:cNvSpPr>
            <a:spLocks noGrp="1"/>
          </p:cNvSpPr>
          <p:nvPr>
            <p:ph type="title"/>
          </p:nvPr>
        </p:nvSpPr>
        <p:spPr>
          <a:xfrm>
            <a:off x="457200" y="152400"/>
            <a:ext cx="8229600" cy="533400"/>
          </a:xfrm>
        </p:spPr>
        <p:txBody>
          <a:bodyPr>
            <a:normAutofit fontScale="90000"/>
          </a:bodyPr>
          <a:lstStyle/>
          <a:p>
            <a:pPr algn="l"/>
            <a:r>
              <a:rPr lang="en-US" dirty="0" smtClean="0"/>
              <a:t>Learning Curves</a:t>
            </a:r>
            <a:endParaRPr lang="en-US" dirty="0"/>
          </a:p>
        </p:txBody>
      </p:sp>
      <p:sp>
        <p:nvSpPr>
          <p:cNvPr id="13" name="Slide Number Placeholder 12"/>
          <p:cNvSpPr>
            <a:spLocks noGrp="1"/>
          </p:cNvSpPr>
          <p:nvPr>
            <p:ph type="sldNum" sz="quarter" idx="12"/>
          </p:nvPr>
        </p:nvSpPr>
        <p:spPr>
          <a:xfrm>
            <a:off x="6553200" y="6305550"/>
            <a:ext cx="2133600" cy="476250"/>
          </a:xfrm>
        </p:spPr>
        <p:txBody>
          <a:bodyPr/>
          <a:lstStyle/>
          <a:p>
            <a:fld id="{213B2421-130E-41DC-AAA2-1E64A511BB44}" type="slidenum">
              <a:rPr lang="en-US" smtClean="0"/>
              <a:pPr/>
              <a:t>17</a:t>
            </a:fld>
            <a:endParaRPr lang="en-US" dirty="0"/>
          </a:p>
        </p:txBody>
      </p:sp>
      <p:cxnSp>
        <p:nvCxnSpPr>
          <p:cNvPr id="24" name="Straight Connector 23"/>
          <p:cNvCxnSpPr/>
          <p:nvPr/>
        </p:nvCxnSpPr>
        <p:spPr>
          <a:xfrm>
            <a:off x="609600" y="838200"/>
            <a:ext cx="79248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cstate="print"/>
          <a:srcRect/>
          <a:stretch>
            <a:fillRect/>
          </a:stretch>
        </p:blipFill>
        <p:spPr bwMode="auto">
          <a:xfrm>
            <a:off x="457200" y="1219200"/>
            <a:ext cx="8087230" cy="4343400"/>
          </a:xfrm>
          <a:prstGeom prst="rect">
            <a:avLst/>
          </a:prstGeom>
          <a:noFill/>
          <a:ln w="9525">
            <a:noFill/>
            <a:miter lim="800000"/>
            <a:headEnd/>
            <a:tailEnd/>
          </a:ln>
        </p:spPr>
      </p:pic>
      <p:sp>
        <p:nvSpPr>
          <p:cNvPr id="23" name="Rounded Rectangular Callout 22"/>
          <p:cNvSpPr/>
          <p:nvPr/>
        </p:nvSpPr>
        <p:spPr>
          <a:xfrm>
            <a:off x="5791200" y="1676400"/>
            <a:ext cx="1981200"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Visualizes changes in student performance over time</a:t>
            </a:r>
            <a:endParaRPr lang="en-US" sz="1200" dirty="0"/>
          </a:p>
        </p:txBody>
      </p:sp>
      <p:sp>
        <p:nvSpPr>
          <p:cNvPr id="22" name="Rounded Rectangular Callout 21"/>
          <p:cNvSpPr/>
          <p:nvPr/>
        </p:nvSpPr>
        <p:spPr>
          <a:xfrm>
            <a:off x="6400800" y="5029200"/>
            <a:ext cx="2286000" cy="1143000"/>
          </a:xfrm>
          <a:prstGeom prst="wedgeRoundRectCallout">
            <a:avLst>
              <a:gd name="adj1" fmla="val -79799"/>
              <a:gd name="adj2" fmla="val -4567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Time is represented on the x-axis as ‘opportunity’, or the # of times a student (or students) had an opportunity to demonstrate a KC</a:t>
            </a:r>
            <a:endParaRPr lang="en-US" sz="1200" dirty="0"/>
          </a:p>
        </p:txBody>
      </p:sp>
      <p:sp>
        <p:nvSpPr>
          <p:cNvPr id="17" name="Rounded Rectangular Callout 16"/>
          <p:cNvSpPr/>
          <p:nvPr/>
        </p:nvSpPr>
        <p:spPr>
          <a:xfrm>
            <a:off x="76200" y="4495800"/>
            <a:ext cx="2514600" cy="2209800"/>
          </a:xfrm>
          <a:prstGeom prst="wedgeRoundRectCallout">
            <a:avLst>
              <a:gd name="adj1" fmla="val 52097"/>
              <a:gd name="adj2" fmla="val -6734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Hover the y-axis to change the type of Learning Curve.  </a:t>
            </a:r>
          </a:p>
          <a:p>
            <a:endParaRPr lang="en-US" sz="1200" dirty="0"/>
          </a:p>
          <a:p>
            <a:r>
              <a:rPr lang="en-US" sz="1200" dirty="0" smtClean="0"/>
              <a:t>Types include:</a:t>
            </a:r>
          </a:p>
          <a:p>
            <a:pPr>
              <a:buFont typeface="Arial" pitchFamily="34" charset="0"/>
              <a:buChar char="•"/>
            </a:pPr>
            <a:r>
              <a:rPr lang="en-US" sz="1200" dirty="0" smtClean="0"/>
              <a:t>  Error Rate</a:t>
            </a:r>
          </a:p>
          <a:p>
            <a:pPr>
              <a:buFont typeface="Arial" pitchFamily="34" charset="0"/>
              <a:buChar char="•"/>
            </a:pPr>
            <a:r>
              <a:rPr lang="en-US" sz="1200" dirty="0" smtClean="0"/>
              <a:t>  Assistance Score  </a:t>
            </a:r>
          </a:p>
          <a:p>
            <a:pPr>
              <a:buFont typeface="Arial" pitchFamily="34" charset="0"/>
              <a:buChar char="•"/>
            </a:pPr>
            <a:r>
              <a:rPr lang="en-US" sz="1200" dirty="0" smtClean="0"/>
              <a:t>  Number of Incorrects</a:t>
            </a:r>
          </a:p>
          <a:p>
            <a:pPr>
              <a:buFont typeface="Arial" pitchFamily="34" charset="0"/>
              <a:buChar char="•"/>
            </a:pPr>
            <a:r>
              <a:rPr lang="en-US" sz="1200" dirty="0"/>
              <a:t> </a:t>
            </a:r>
            <a:r>
              <a:rPr lang="en-US" sz="1200" dirty="0" smtClean="0"/>
              <a:t> Number of Hints</a:t>
            </a:r>
          </a:p>
          <a:p>
            <a:pPr>
              <a:buFont typeface="Arial" pitchFamily="34" charset="0"/>
              <a:buChar char="•"/>
            </a:pPr>
            <a:r>
              <a:rPr lang="en-US" sz="1200" dirty="0" smtClean="0"/>
              <a:t>  Step Duration</a:t>
            </a:r>
          </a:p>
          <a:p>
            <a:pPr>
              <a:buFont typeface="Arial" pitchFamily="34" charset="0"/>
              <a:buChar char="•"/>
            </a:pPr>
            <a:r>
              <a:rPr lang="en-US" sz="1200" dirty="0" smtClean="0"/>
              <a:t>  Correct Step Duration</a:t>
            </a:r>
          </a:p>
          <a:p>
            <a:pPr>
              <a:buFont typeface="Arial" pitchFamily="34" charset="0"/>
              <a:buChar char="•"/>
            </a:pPr>
            <a:r>
              <a:rPr lang="en-US" sz="1200" dirty="0" smtClean="0"/>
              <a:t>  Error Step Duration</a:t>
            </a:r>
            <a:endParaRPr lang="en-US" sz="1200" dirty="0"/>
          </a:p>
        </p:txBody>
      </p:sp>
      <p:sp>
        <p:nvSpPr>
          <p:cNvPr id="15" name="Rectangle 14"/>
          <p:cNvSpPr/>
          <p:nvPr/>
        </p:nvSpPr>
        <p:spPr>
          <a:xfrm>
            <a:off x="2362200" y="3048000"/>
            <a:ext cx="1066800" cy="1143000"/>
          </a:xfrm>
          <a:prstGeom prst="rec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0" name="Title 1"/>
          <p:cNvSpPr>
            <a:spLocks noGrp="1"/>
          </p:cNvSpPr>
          <p:nvPr>
            <p:ph type="title"/>
          </p:nvPr>
        </p:nvSpPr>
        <p:spPr>
          <a:xfrm>
            <a:off x="457200" y="152400"/>
            <a:ext cx="8229600" cy="533400"/>
          </a:xfrm>
        </p:spPr>
        <p:txBody>
          <a:bodyPr>
            <a:normAutofit fontScale="90000"/>
          </a:bodyPr>
          <a:lstStyle/>
          <a:p>
            <a:pPr algn="l"/>
            <a:r>
              <a:rPr lang="en-US" dirty="0" smtClean="0"/>
              <a:t>Learning Curves: </a:t>
            </a:r>
            <a:r>
              <a:rPr lang="en-US" smtClean="0"/>
              <a:t>Drill Down</a:t>
            </a:r>
            <a:endParaRPr lang="en-US" dirty="0"/>
          </a:p>
        </p:txBody>
      </p:sp>
      <p:sp>
        <p:nvSpPr>
          <p:cNvPr id="15" name="Rectangle 14"/>
          <p:cNvSpPr/>
          <p:nvPr/>
        </p:nvSpPr>
        <p:spPr>
          <a:xfrm>
            <a:off x="2667000" y="3733800"/>
            <a:ext cx="1143000" cy="1066800"/>
          </a:xfrm>
          <a:prstGeom prst="rec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Slide Number Placeholder 12"/>
          <p:cNvSpPr>
            <a:spLocks noGrp="1"/>
          </p:cNvSpPr>
          <p:nvPr>
            <p:ph type="sldNum" sz="quarter" idx="12"/>
          </p:nvPr>
        </p:nvSpPr>
        <p:spPr>
          <a:xfrm>
            <a:off x="6553200" y="6305550"/>
            <a:ext cx="2133600" cy="476250"/>
          </a:xfrm>
        </p:spPr>
        <p:txBody>
          <a:bodyPr/>
          <a:lstStyle/>
          <a:p>
            <a:fld id="{213B2421-130E-41DC-AAA2-1E64A511BB44}" type="slidenum">
              <a:rPr lang="en-US" smtClean="0"/>
              <a:pPr/>
              <a:t>18</a:t>
            </a:fld>
            <a:endParaRPr lang="en-US" dirty="0"/>
          </a:p>
        </p:txBody>
      </p:sp>
      <p:cxnSp>
        <p:nvCxnSpPr>
          <p:cNvPr id="24" name="Straight Connector 23"/>
          <p:cNvCxnSpPr/>
          <p:nvPr/>
        </p:nvCxnSpPr>
        <p:spPr>
          <a:xfrm>
            <a:off x="609600" y="838200"/>
            <a:ext cx="79248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34" name="Picture 10"/>
          <p:cNvPicPr>
            <a:picLocks noGrp="1" noChangeAspect="1" noChangeArrowheads="1"/>
          </p:cNvPicPr>
          <p:nvPr>
            <p:ph idx="1"/>
          </p:nvPr>
        </p:nvPicPr>
        <p:blipFill>
          <a:blip r:embed="rId4" cstate="print"/>
          <a:srcRect/>
          <a:stretch>
            <a:fillRect/>
          </a:stretch>
        </p:blipFill>
        <p:spPr bwMode="auto">
          <a:xfrm>
            <a:off x="533400" y="990600"/>
            <a:ext cx="7467600" cy="5247839"/>
          </a:xfrm>
          <a:prstGeom prst="rect">
            <a:avLst/>
          </a:prstGeom>
          <a:noFill/>
          <a:ln w="9525">
            <a:noFill/>
            <a:miter lim="800000"/>
            <a:headEnd/>
            <a:tailEnd/>
          </a:ln>
        </p:spPr>
      </p:pic>
      <p:sp>
        <p:nvSpPr>
          <p:cNvPr id="23" name="Rounded Rectangular Callout 22"/>
          <p:cNvSpPr/>
          <p:nvPr/>
        </p:nvSpPr>
        <p:spPr>
          <a:xfrm>
            <a:off x="5257800" y="1371600"/>
            <a:ext cx="1981200"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Click on a data point to view point information</a:t>
            </a:r>
            <a:endParaRPr lang="en-US" sz="1200" dirty="0"/>
          </a:p>
        </p:txBody>
      </p:sp>
      <p:sp>
        <p:nvSpPr>
          <p:cNvPr id="22" name="Rounded Rectangular Callout 21"/>
          <p:cNvSpPr/>
          <p:nvPr/>
        </p:nvSpPr>
        <p:spPr>
          <a:xfrm>
            <a:off x="6629400" y="3276600"/>
            <a:ext cx="2286000" cy="1752600"/>
          </a:xfrm>
          <a:prstGeom prst="wedgeRoundRectCallout">
            <a:avLst>
              <a:gd name="adj1" fmla="val -64265"/>
              <a:gd name="adj2" fmla="val 545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Click on the number link to view details of a particular drill down information.</a:t>
            </a:r>
          </a:p>
          <a:p>
            <a:endParaRPr lang="en-US" sz="1200" dirty="0" smtClean="0"/>
          </a:p>
          <a:p>
            <a:r>
              <a:rPr lang="en-US" sz="1200" dirty="0" smtClean="0"/>
              <a:t>Details include:</a:t>
            </a:r>
          </a:p>
          <a:p>
            <a:pPr>
              <a:buFont typeface="Arial" pitchFamily="34" charset="0"/>
              <a:buChar char="•"/>
            </a:pPr>
            <a:r>
              <a:rPr lang="en-US" sz="1200" dirty="0" smtClean="0"/>
              <a:t>  Name</a:t>
            </a:r>
          </a:p>
          <a:p>
            <a:pPr>
              <a:buFont typeface="Arial" pitchFamily="34" charset="0"/>
              <a:buChar char="•"/>
            </a:pPr>
            <a:r>
              <a:rPr lang="en-US" sz="1200" dirty="0" smtClean="0"/>
              <a:t>  Value</a:t>
            </a:r>
          </a:p>
          <a:p>
            <a:pPr>
              <a:buFont typeface="Arial" pitchFamily="34" charset="0"/>
              <a:buChar char="•"/>
            </a:pPr>
            <a:r>
              <a:rPr lang="en-US" sz="1200" dirty="0" smtClean="0"/>
              <a:t>  Number of Observations</a:t>
            </a:r>
            <a:endParaRPr lang="en-US" sz="1200" dirty="0"/>
          </a:p>
        </p:txBody>
      </p:sp>
      <p:sp>
        <p:nvSpPr>
          <p:cNvPr id="17" name="Rounded Rectangular Callout 16"/>
          <p:cNvSpPr/>
          <p:nvPr/>
        </p:nvSpPr>
        <p:spPr>
          <a:xfrm>
            <a:off x="228600" y="4648200"/>
            <a:ext cx="1981200" cy="1905000"/>
          </a:xfrm>
          <a:prstGeom prst="wedgeRoundRectCallout">
            <a:avLst>
              <a:gd name="adj1" fmla="val 111695"/>
              <a:gd name="adj2" fmla="val 41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Four types of information for a data point:</a:t>
            </a:r>
          </a:p>
          <a:p>
            <a:r>
              <a:rPr lang="en-US" sz="1200" dirty="0" smtClean="0"/>
              <a:t>  </a:t>
            </a:r>
          </a:p>
          <a:p>
            <a:pPr>
              <a:buFont typeface="Arial" pitchFamily="34" charset="0"/>
              <a:buChar char="•"/>
            </a:pPr>
            <a:r>
              <a:rPr lang="en-US" sz="1200" dirty="0" smtClean="0"/>
              <a:t>  KCs</a:t>
            </a:r>
          </a:p>
          <a:p>
            <a:pPr>
              <a:buFont typeface="Arial" pitchFamily="34" charset="0"/>
              <a:buChar char="•"/>
            </a:pPr>
            <a:r>
              <a:rPr lang="en-US" sz="1200" dirty="0"/>
              <a:t> </a:t>
            </a:r>
            <a:r>
              <a:rPr lang="en-US" sz="1200" dirty="0" smtClean="0"/>
              <a:t> Problems</a:t>
            </a:r>
          </a:p>
          <a:p>
            <a:pPr>
              <a:buFont typeface="Arial" pitchFamily="34" charset="0"/>
              <a:buChar char="•"/>
            </a:pPr>
            <a:r>
              <a:rPr lang="en-US" sz="1200" dirty="0"/>
              <a:t> </a:t>
            </a:r>
            <a:r>
              <a:rPr lang="en-US" sz="1200" dirty="0" smtClean="0"/>
              <a:t> Steps</a:t>
            </a:r>
          </a:p>
          <a:p>
            <a:pPr>
              <a:buFont typeface="Arial" pitchFamily="34" charset="0"/>
              <a:buChar char="•"/>
            </a:pPr>
            <a:r>
              <a:rPr lang="en-US" sz="1200" dirty="0"/>
              <a:t> </a:t>
            </a:r>
            <a:r>
              <a:rPr lang="en-US" sz="1200" dirty="0" smtClean="0"/>
              <a:t> Students</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0" name="Title 1"/>
          <p:cNvSpPr>
            <a:spLocks noGrp="1"/>
          </p:cNvSpPr>
          <p:nvPr>
            <p:ph type="title"/>
          </p:nvPr>
        </p:nvSpPr>
        <p:spPr>
          <a:xfrm>
            <a:off x="457200" y="152400"/>
            <a:ext cx="8229600" cy="533400"/>
          </a:xfrm>
        </p:spPr>
        <p:txBody>
          <a:bodyPr>
            <a:normAutofit fontScale="90000"/>
          </a:bodyPr>
          <a:lstStyle/>
          <a:p>
            <a:pPr algn="l"/>
            <a:r>
              <a:rPr lang="en-US" dirty="0" smtClean="0"/>
              <a:t>Learning Curve: Latency Curves</a:t>
            </a:r>
            <a:endParaRPr lang="en-US" dirty="0"/>
          </a:p>
        </p:txBody>
      </p:sp>
      <p:sp>
        <p:nvSpPr>
          <p:cNvPr id="16" name="Oval 15"/>
          <p:cNvSpPr/>
          <p:nvPr/>
        </p:nvSpPr>
        <p:spPr>
          <a:xfrm>
            <a:off x="2057400" y="3581400"/>
            <a:ext cx="2286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213B2421-130E-41DC-AAA2-1E64A511BB44}" type="slidenum">
              <a:rPr lang="en-US" smtClean="0"/>
              <a:pPr/>
              <a:t>19</a:t>
            </a:fld>
            <a:endParaRPr lang="en-US"/>
          </a:p>
        </p:txBody>
      </p:sp>
      <p:cxnSp>
        <p:nvCxnSpPr>
          <p:cNvPr id="19" name="Straight Connector 18"/>
          <p:cNvCxnSpPr/>
          <p:nvPr/>
        </p:nvCxnSpPr>
        <p:spPr>
          <a:xfrm>
            <a:off x="609600" y="838200"/>
            <a:ext cx="79248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685800" y="914400"/>
            <a:ext cx="5943600" cy="4714501"/>
          </a:xfrm>
          <a:prstGeom prst="rect">
            <a:avLst/>
          </a:prstGeom>
          <a:noFill/>
          <a:ln w="9525">
            <a:noFill/>
            <a:miter lim="800000"/>
            <a:headEnd/>
            <a:tailEnd/>
          </a:ln>
          <a:effectLst/>
        </p:spPr>
      </p:pic>
      <p:sp>
        <p:nvSpPr>
          <p:cNvPr id="15" name="Oval 14"/>
          <p:cNvSpPr/>
          <p:nvPr/>
        </p:nvSpPr>
        <p:spPr>
          <a:xfrm>
            <a:off x="457200" y="3048000"/>
            <a:ext cx="1600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6781800" y="1447801"/>
            <a:ext cx="1905000" cy="2438400"/>
          </a:xfrm>
          <a:prstGeom prst="wedgeRoundRectCallout">
            <a:avLst>
              <a:gd name="adj1" fmla="val -94748"/>
              <a:gd name="adj2" fmla="val -580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200" dirty="0" smtClean="0"/>
              <a:t>For latency curves, a standard deviation cutoff of 2.5 is applied by default.</a:t>
            </a:r>
          </a:p>
          <a:p>
            <a:endParaRPr lang="en-US" sz="1200" dirty="0" smtClean="0"/>
          </a:p>
          <a:p>
            <a:r>
              <a:rPr lang="en-US" sz="1200" dirty="0" smtClean="0"/>
              <a:t>The number of included and dropped observations due to the cutoff is shown in the observation table.</a:t>
            </a:r>
            <a:endParaRPr lang="en-US" sz="1200" dirty="0"/>
          </a:p>
        </p:txBody>
      </p:sp>
      <p:sp>
        <p:nvSpPr>
          <p:cNvPr id="18" name="Rounded Rectangle 17"/>
          <p:cNvSpPr/>
          <p:nvPr/>
        </p:nvSpPr>
        <p:spPr>
          <a:xfrm>
            <a:off x="381000" y="4724400"/>
            <a:ext cx="3810000"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lIns="45720" tIns="45720" rIns="45720" bIns="45720" rtlCol="0" anchor="ctr">
            <a:spAutoFit/>
          </a:bodyPr>
          <a:lstStyle/>
          <a:p>
            <a:r>
              <a:rPr lang="en-US" sz="1400" b="1" dirty="0" smtClean="0"/>
              <a:t>Step Duration </a:t>
            </a:r>
            <a:r>
              <a:rPr lang="en-US" sz="1400" dirty="0" smtClean="0"/>
              <a:t>= the total length of time spent on a step. It is calculated by adding all of the durations for transactions that were attributed to a given step. </a:t>
            </a:r>
          </a:p>
          <a:p>
            <a:r>
              <a:rPr lang="en-US" sz="1400" b="1" dirty="0" smtClean="0"/>
              <a:t>Error Step Duration </a:t>
            </a:r>
            <a:r>
              <a:rPr lang="en-US" sz="1400" dirty="0" smtClean="0"/>
              <a:t>= step duration when first attempt is an error</a:t>
            </a:r>
          </a:p>
          <a:p>
            <a:r>
              <a:rPr lang="en-US" sz="1400" b="1" dirty="0" smtClean="0"/>
              <a:t>Correct Step Duration </a:t>
            </a:r>
            <a:r>
              <a:rPr lang="en-US" sz="1400" dirty="0" smtClean="0"/>
              <a:t>= step duration when the first attempt is correct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534400" cy="838200"/>
          </a:xfrm>
        </p:spPr>
        <p:txBody>
          <a:bodyPr/>
          <a:lstStyle/>
          <a:p>
            <a:pPr eaLnBrk="1" hangingPunct="1"/>
            <a:r>
              <a:rPr lang="en-US" sz="2800" dirty="0" smtClean="0"/>
              <a:t>Why we need better expert &amp; student models in ITS</a:t>
            </a:r>
          </a:p>
        </p:txBody>
      </p:sp>
      <p:sp>
        <p:nvSpPr>
          <p:cNvPr id="20483" name="Rectangle 3"/>
          <p:cNvSpPr>
            <a:spLocks noGrp="1" noChangeArrowheads="1"/>
          </p:cNvSpPr>
          <p:nvPr>
            <p:ph type="body" idx="1"/>
          </p:nvPr>
        </p:nvSpPr>
        <p:spPr>
          <a:xfrm>
            <a:off x="457200" y="1371600"/>
            <a:ext cx="8229600" cy="4746625"/>
          </a:xfrm>
        </p:spPr>
        <p:txBody>
          <a:bodyPr/>
          <a:lstStyle/>
          <a:p>
            <a:pPr eaLnBrk="1" hangingPunct="1">
              <a:lnSpc>
                <a:spcPct val="90000"/>
              </a:lnSpc>
              <a:buFont typeface="Wingdings" charset="2"/>
              <a:buNone/>
            </a:pPr>
            <a:r>
              <a:rPr lang="en-US" sz="2800" dirty="0" smtClean="0"/>
              <a:t>Two key premises</a:t>
            </a:r>
          </a:p>
          <a:p>
            <a:pPr eaLnBrk="1" hangingPunct="1">
              <a:lnSpc>
                <a:spcPct val="90000"/>
              </a:lnSpc>
            </a:pPr>
            <a:r>
              <a:rPr lang="en-US" sz="2800" i="1" dirty="0" smtClean="0"/>
              <a:t>Expert &amp; student model drives instruction</a:t>
            </a:r>
          </a:p>
          <a:p>
            <a:pPr lvl="1" eaLnBrk="1" hangingPunct="1">
              <a:lnSpc>
                <a:spcPct val="90000"/>
              </a:lnSpc>
            </a:pPr>
            <a:r>
              <a:rPr lang="en-US" sz="2400" dirty="0" smtClean="0"/>
              <a:t>Cognitive model in Cognitive Tutors determine much of ITS behavior; Same for constraints…</a:t>
            </a:r>
          </a:p>
          <a:p>
            <a:pPr eaLnBrk="1" hangingPunct="1">
              <a:lnSpc>
                <a:spcPct val="90000"/>
              </a:lnSpc>
            </a:pPr>
            <a:r>
              <a:rPr lang="en-US" sz="2800" i="1" dirty="0" smtClean="0"/>
              <a:t>These models are sometimes wrong &amp; almost always imperfect</a:t>
            </a:r>
            <a:endParaRPr lang="en-US" sz="2800" dirty="0" smtClean="0"/>
          </a:p>
          <a:p>
            <a:pPr lvl="1" eaLnBrk="1" hangingPunct="1">
              <a:lnSpc>
                <a:spcPct val="90000"/>
              </a:lnSpc>
            </a:pPr>
            <a:r>
              <a:rPr lang="en-US" sz="2400" dirty="0" smtClean="0"/>
              <a:t>ITS developers often build models </a:t>
            </a:r>
            <a:r>
              <a:rPr lang="en-US" sz="2400" i="1" dirty="0" smtClean="0"/>
              <a:t>rationally</a:t>
            </a:r>
          </a:p>
          <a:p>
            <a:pPr lvl="1" eaLnBrk="1" hangingPunct="1">
              <a:lnSpc>
                <a:spcPct val="90000"/>
              </a:lnSpc>
            </a:pPr>
            <a:r>
              <a:rPr lang="en-US" sz="2400" dirty="0" smtClean="0"/>
              <a:t>But such models may not be </a:t>
            </a:r>
            <a:r>
              <a:rPr lang="en-US" sz="2400" i="1" dirty="0" smtClean="0"/>
              <a:t>empirically </a:t>
            </a:r>
            <a:r>
              <a:rPr lang="en-US" sz="2400" dirty="0" smtClean="0"/>
              <a:t>accurate</a:t>
            </a:r>
          </a:p>
          <a:p>
            <a:pPr lvl="2" eaLnBrk="1" hangingPunct="1">
              <a:lnSpc>
                <a:spcPct val="90000"/>
              </a:lnSpc>
            </a:pPr>
            <a:r>
              <a:rPr lang="en-US" sz="2000" dirty="0" smtClean="0"/>
              <a:t>A correct cognitive model should predict </a:t>
            </a:r>
            <a:r>
              <a:rPr lang="en-US" sz="2000" i="1" dirty="0" smtClean="0"/>
              <a:t>task difficulty</a:t>
            </a:r>
            <a:r>
              <a:rPr lang="en-US" sz="2000" dirty="0" smtClean="0"/>
              <a:t> and </a:t>
            </a:r>
            <a:r>
              <a:rPr lang="en-US" sz="2000" i="1" dirty="0" smtClean="0"/>
              <a:t>transfer</a:t>
            </a:r>
            <a:r>
              <a:rPr lang="en-US" sz="2000" dirty="0" smtClean="0"/>
              <a:t> =&gt; generate smooth learning curves</a:t>
            </a:r>
          </a:p>
          <a:p>
            <a:pPr eaLnBrk="1" hangingPunct="1">
              <a:lnSpc>
                <a:spcPct val="90000"/>
              </a:lnSpc>
              <a:buFont typeface="Wingdings" charset="2"/>
              <a:buNone/>
            </a:pPr>
            <a:r>
              <a:rPr lang="en-US" sz="2800" dirty="0" smtClean="0"/>
              <a:t>=&gt; Huge opportunity for ITS researchers to improve their tutors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Curve exercise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background"/>
          <p:cNvPicPr>
            <a:picLocks noChangeAspect="1" noChangeArrowheads="1"/>
          </p:cNvPicPr>
          <p:nvPr/>
        </p:nvPicPr>
        <p:blipFill>
          <a:blip r:embed="rId2" cstate="print"/>
          <a:srcRect t="12180" b="38977"/>
          <a:stretch>
            <a:fillRect/>
          </a:stretch>
        </p:blipFill>
        <p:spPr bwMode="auto">
          <a:xfrm>
            <a:off x="0" y="0"/>
            <a:ext cx="9134475" cy="6858000"/>
          </a:xfrm>
          <a:prstGeom prst="rect">
            <a:avLst/>
          </a:prstGeom>
          <a:noFill/>
        </p:spPr>
      </p:pic>
      <p:sp>
        <p:nvSpPr>
          <p:cNvPr id="4" name="Title 1"/>
          <p:cNvSpPr>
            <a:spLocks noGrp="1"/>
          </p:cNvSpPr>
          <p:nvPr>
            <p:ph type="title"/>
          </p:nvPr>
        </p:nvSpPr>
        <p:spPr>
          <a:xfrm>
            <a:off x="457200" y="152400"/>
            <a:ext cx="8229600" cy="533400"/>
          </a:xfrm>
        </p:spPr>
        <p:txBody>
          <a:bodyPr>
            <a:normAutofit fontScale="90000"/>
          </a:bodyPr>
          <a:lstStyle/>
          <a:p>
            <a:pPr algn="l"/>
            <a:r>
              <a:rPr lang="en-US" dirty="0" smtClean="0"/>
              <a:t>Dataset Info: KC Models</a:t>
            </a:r>
            <a:endParaRPr lang="en-US" dirty="0"/>
          </a:p>
        </p:txBody>
      </p:sp>
      <p:sp>
        <p:nvSpPr>
          <p:cNvPr id="9" name="Rounded Rectangular Callout 8"/>
          <p:cNvSpPr/>
          <p:nvPr/>
        </p:nvSpPr>
        <p:spPr>
          <a:xfrm>
            <a:off x="3581400" y="3581400"/>
            <a:ext cx="2514600" cy="1736646"/>
          </a:xfrm>
          <a:prstGeom prst="wedgeRoundRectCallout">
            <a:avLst>
              <a:gd name="adj1" fmla="val -65660"/>
              <a:gd name="adj2" fmla="val -431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ts val="0"/>
              </a:spcBef>
            </a:pPr>
            <a:r>
              <a:rPr lang="en-US" sz="1200" kern="0" dirty="0" smtClean="0">
                <a:solidFill>
                  <a:schemeClr val="tx1"/>
                </a:solidFill>
              </a:rPr>
              <a:t>Handy information displayed for each KC Model:</a:t>
            </a:r>
          </a:p>
          <a:p>
            <a:pPr marL="228600" indent="-228600">
              <a:spcBef>
                <a:spcPts val="0"/>
              </a:spcBef>
              <a:buFont typeface="Arial" pitchFamily="34" charset="0"/>
              <a:buChar char="•"/>
            </a:pPr>
            <a:r>
              <a:rPr lang="en-US" sz="1200" kern="0" dirty="0" smtClean="0">
                <a:solidFill>
                  <a:schemeClr val="tx1"/>
                </a:solidFill>
              </a:rPr>
              <a:t>  Name</a:t>
            </a:r>
          </a:p>
          <a:p>
            <a:pPr marL="228600" indent="-228600">
              <a:spcBef>
                <a:spcPts val="0"/>
              </a:spcBef>
              <a:buFont typeface="Arial" pitchFamily="34" charset="0"/>
              <a:buChar char="•"/>
            </a:pPr>
            <a:r>
              <a:rPr lang="en-US" sz="1200" kern="0" dirty="0" smtClean="0">
                <a:solidFill>
                  <a:schemeClr val="tx1"/>
                </a:solidFill>
              </a:rPr>
              <a:t>  # of KCs in the model</a:t>
            </a:r>
          </a:p>
          <a:p>
            <a:pPr marL="228600" indent="-228600">
              <a:spcBef>
                <a:spcPts val="0"/>
              </a:spcBef>
              <a:buFont typeface="Arial" pitchFamily="34" charset="0"/>
              <a:buChar char="•"/>
            </a:pPr>
            <a:r>
              <a:rPr lang="en-US" sz="1200" kern="0" dirty="0" smtClean="0">
                <a:solidFill>
                  <a:schemeClr val="tx1"/>
                </a:solidFill>
              </a:rPr>
              <a:t>  Created By</a:t>
            </a:r>
          </a:p>
          <a:p>
            <a:pPr marL="228600" indent="-228600">
              <a:spcBef>
                <a:spcPts val="0"/>
              </a:spcBef>
              <a:buFont typeface="Arial" pitchFamily="34" charset="0"/>
              <a:buChar char="•"/>
            </a:pPr>
            <a:r>
              <a:rPr lang="en-US" sz="1200" kern="0" dirty="0" smtClean="0">
                <a:solidFill>
                  <a:schemeClr val="tx1"/>
                </a:solidFill>
              </a:rPr>
              <a:t>  Mapping Type</a:t>
            </a:r>
          </a:p>
          <a:p>
            <a:pPr marL="228600" indent="-228600">
              <a:spcBef>
                <a:spcPts val="0"/>
              </a:spcBef>
              <a:buFont typeface="Arial" pitchFamily="34" charset="0"/>
              <a:buChar char="•"/>
            </a:pPr>
            <a:r>
              <a:rPr lang="en-US" sz="1200" kern="0" dirty="0" smtClean="0">
                <a:solidFill>
                  <a:schemeClr val="tx1"/>
                </a:solidFill>
              </a:rPr>
              <a:t>  AIC &amp; BIC Values </a:t>
            </a:r>
          </a:p>
        </p:txBody>
      </p:sp>
      <p:sp>
        <p:nvSpPr>
          <p:cNvPr id="17" name="Slide Number Placeholder 16"/>
          <p:cNvSpPr>
            <a:spLocks noGrp="1"/>
          </p:cNvSpPr>
          <p:nvPr>
            <p:ph type="sldNum" sz="quarter" idx="12"/>
          </p:nvPr>
        </p:nvSpPr>
        <p:spPr>
          <a:xfrm>
            <a:off x="6553200" y="6356350"/>
            <a:ext cx="2133600" cy="365125"/>
          </a:xfrm>
        </p:spPr>
        <p:txBody>
          <a:bodyPr/>
          <a:lstStyle/>
          <a:p>
            <a:fld id="{213B2421-130E-41DC-AAA2-1E64A511BB44}" type="slidenum">
              <a:rPr lang="en-US" smtClean="0"/>
              <a:pPr/>
              <a:t>21</a:t>
            </a:fld>
            <a:endParaRPr lang="en-US" dirty="0"/>
          </a:p>
        </p:txBody>
      </p:sp>
      <p:cxnSp>
        <p:nvCxnSpPr>
          <p:cNvPr id="20" name="Straight Connector 19"/>
          <p:cNvCxnSpPr/>
          <p:nvPr/>
        </p:nvCxnSpPr>
        <p:spPr>
          <a:xfrm>
            <a:off x="533400" y="838200"/>
            <a:ext cx="80010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srcRect/>
          <a:stretch>
            <a:fillRect/>
          </a:stretch>
        </p:blipFill>
        <p:spPr bwMode="auto">
          <a:xfrm>
            <a:off x="609600" y="990600"/>
            <a:ext cx="7269730" cy="5029200"/>
          </a:xfrm>
          <a:prstGeom prst="rect">
            <a:avLst/>
          </a:prstGeom>
          <a:noFill/>
          <a:ln w="9525">
            <a:noFill/>
            <a:miter lim="800000"/>
            <a:headEnd/>
            <a:tailEnd/>
          </a:ln>
        </p:spPr>
      </p:pic>
      <p:sp>
        <p:nvSpPr>
          <p:cNvPr id="6" name="Oval 5"/>
          <p:cNvSpPr/>
          <p:nvPr/>
        </p:nvSpPr>
        <p:spPr>
          <a:xfrm>
            <a:off x="2057400" y="1828800"/>
            <a:ext cx="838200" cy="304800"/>
          </a:xfrm>
          <a:prstGeom prst="ellipse">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7"/>
          <p:cNvSpPr/>
          <p:nvPr/>
        </p:nvSpPr>
        <p:spPr>
          <a:xfrm>
            <a:off x="6705600" y="1415177"/>
            <a:ext cx="1752600" cy="1328023"/>
          </a:xfrm>
          <a:prstGeom prst="wedgeRoundRectCallout">
            <a:avLst>
              <a:gd name="adj1" fmla="val -72269"/>
              <a:gd name="adj2" fmla="val 471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spcBef>
                <a:spcPts val="0"/>
              </a:spcBef>
            </a:pPr>
            <a:r>
              <a:rPr lang="en-US" sz="1200" kern="0" dirty="0" smtClean="0">
                <a:solidFill>
                  <a:schemeClr val="tx1"/>
                </a:solidFill>
              </a:rPr>
              <a:t>Toolbox allows you</a:t>
            </a:r>
          </a:p>
          <a:p>
            <a:pPr>
              <a:spcBef>
                <a:spcPts val="0"/>
              </a:spcBef>
            </a:pPr>
            <a:r>
              <a:rPr lang="en-US" sz="1200" kern="0" dirty="0" smtClean="0">
                <a:solidFill>
                  <a:schemeClr val="tx1"/>
                </a:solidFill>
              </a:rPr>
              <a:t>to export one or more KC models, work with them, then </a:t>
            </a:r>
            <a:r>
              <a:rPr lang="en-US" sz="1200" kern="0" dirty="0" err="1" smtClean="0">
                <a:solidFill>
                  <a:schemeClr val="tx1"/>
                </a:solidFill>
              </a:rPr>
              <a:t>reimport</a:t>
            </a:r>
            <a:r>
              <a:rPr lang="en-US" sz="1200" kern="0" dirty="0" smtClean="0">
                <a:solidFill>
                  <a:schemeClr val="tx1"/>
                </a:solidFill>
              </a:rPr>
              <a:t> into the</a:t>
            </a:r>
          </a:p>
          <a:p>
            <a:pPr>
              <a:spcBef>
                <a:spcPts val="0"/>
              </a:spcBef>
            </a:pPr>
            <a:r>
              <a:rPr lang="en-US" sz="1200" kern="0" dirty="0" smtClean="0">
                <a:solidFill>
                  <a:schemeClr val="tx1"/>
                </a:solidFill>
              </a:rPr>
              <a:t>Dataset.</a:t>
            </a:r>
            <a:endParaRPr lang="en-US" sz="1200" kern="0" dirty="0">
              <a:solidFill>
                <a:schemeClr val="tx1"/>
              </a:solidFill>
            </a:endParaRPr>
          </a:p>
        </p:txBody>
      </p:sp>
      <p:sp>
        <p:nvSpPr>
          <p:cNvPr id="10" name="Rounded Rectangle 9"/>
          <p:cNvSpPr/>
          <p:nvPr/>
        </p:nvSpPr>
        <p:spPr>
          <a:xfrm>
            <a:off x="5257800" y="4572000"/>
            <a:ext cx="2438400" cy="13318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ts val="0"/>
              </a:spcBef>
            </a:pPr>
            <a:r>
              <a:rPr lang="en-US" sz="1200" kern="0" dirty="0" smtClean="0">
                <a:solidFill>
                  <a:schemeClr val="tx1"/>
                </a:solidFill>
              </a:rPr>
              <a:t>DataShop generates two</a:t>
            </a:r>
          </a:p>
          <a:p>
            <a:pPr marL="228600" indent="-228600">
              <a:spcBef>
                <a:spcPts val="0"/>
              </a:spcBef>
            </a:pPr>
            <a:r>
              <a:rPr lang="en-US" sz="1200" kern="0" dirty="0" smtClean="0">
                <a:solidFill>
                  <a:schemeClr val="tx1"/>
                </a:solidFill>
              </a:rPr>
              <a:t>KC models for free: </a:t>
            </a:r>
          </a:p>
          <a:p>
            <a:pPr marL="228600" indent="-228600">
              <a:spcBef>
                <a:spcPts val="0"/>
              </a:spcBef>
              <a:buFont typeface="Arial" pitchFamily="34" charset="0"/>
              <a:buChar char="•"/>
            </a:pPr>
            <a:r>
              <a:rPr lang="en-US" sz="1200" kern="0" dirty="0" smtClean="0">
                <a:solidFill>
                  <a:schemeClr val="tx1"/>
                </a:solidFill>
              </a:rPr>
              <a:t>  Single-KC </a:t>
            </a:r>
          </a:p>
          <a:p>
            <a:pPr marL="228600" indent="-228600">
              <a:spcBef>
                <a:spcPts val="0"/>
              </a:spcBef>
              <a:buFont typeface="Arial" pitchFamily="34" charset="0"/>
              <a:buChar char="•"/>
            </a:pPr>
            <a:r>
              <a:rPr lang="en-US" sz="1200" kern="0" dirty="0" smtClean="0">
                <a:solidFill>
                  <a:schemeClr val="tx1"/>
                </a:solidFill>
              </a:rPr>
              <a:t>  Unique-step</a:t>
            </a:r>
          </a:p>
          <a:p>
            <a:pPr>
              <a:spcBef>
                <a:spcPts val="0"/>
              </a:spcBef>
            </a:pPr>
            <a:r>
              <a:rPr lang="en-US" sz="1200" kern="0" dirty="0" smtClean="0">
                <a:solidFill>
                  <a:schemeClr val="tx1"/>
                </a:solidFill>
              </a:rPr>
              <a:t>These provide upper and lower bounds for AIC/BIC.</a:t>
            </a:r>
          </a:p>
        </p:txBody>
      </p:sp>
      <p:sp>
        <p:nvSpPr>
          <p:cNvPr id="7" name="Rounded Rectangular Callout 6"/>
          <p:cNvSpPr/>
          <p:nvPr/>
        </p:nvSpPr>
        <p:spPr>
          <a:xfrm>
            <a:off x="304800" y="5638800"/>
            <a:ext cx="1295400" cy="919401"/>
          </a:xfrm>
          <a:prstGeom prst="wedgeRoundRectCallout">
            <a:avLst>
              <a:gd name="adj1" fmla="val 28272"/>
              <a:gd name="adj2" fmla="val -956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ts val="0"/>
              </a:spcBef>
            </a:pPr>
            <a:r>
              <a:rPr lang="en-US" sz="1200" kern="0" dirty="0" smtClean="0">
                <a:solidFill>
                  <a:schemeClr val="tx1"/>
                </a:solidFill>
              </a:rPr>
              <a:t>Click to view</a:t>
            </a:r>
          </a:p>
          <a:p>
            <a:pPr marL="228600" indent="-228600">
              <a:spcBef>
                <a:spcPts val="0"/>
              </a:spcBef>
            </a:pPr>
            <a:r>
              <a:rPr lang="en-US" sz="1200" kern="0" dirty="0" smtClean="0">
                <a:solidFill>
                  <a:schemeClr val="tx1"/>
                </a:solidFill>
              </a:rPr>
              <a:t>the list of KCs</a:t>
            </a:r>
          </a:p>
          <a:p>
            <a:pPr marL="228600" indent="-228600">
              <a:spcBef>
                <a:spcPts val="0"/>
              </a:spcBef>
            </a:pPr>
            <a:r>
              <a:rPr lang="en-US" sz="1200" kern="0" dirty="0" smtClean="0">
                <a:solidFill>
                  <a:schemeClr val="tx1"/>
                </a:solidFill>
              </a:rPr>
              <a:t>for this model.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0" name="Title 1"/>
          <p:cNvSpPr>
            <a:spLocks noGrp="1"/>
          </p:cNvSpPr>
          <p:nvPr>
            <p:ph type="title"/>
          </p:nvPr>
        </p:nvSpPr>
        <p:spPr>
          <a:xfrm>
            <a:off x="457200" y="152400"/>
            <a:ext cx="8229600" cy="533400"/>
          </a:xfrm>
        </p:spPr>
        <p:txBody>
          <a:bodyPr>
            <a:normAutofit fontScale="90000"/>
          </a:bodyPr>
          <a:lstStyle/>
          <a:p>
            <a:pPr algn="l"/>
            <a:r>
              <a:rPr lang="en-US" dirty="0" smtClean="0"/>
              <a:t>Dataset Info: Export a KC Model</a:t>
            </a:r>
            <a:endParaRPr lang="en-US" dirty="0"/>
          </a:p>
        </p:txBody>
      </p:sp>
      <p:sp>
        <p:nvSpPr>
          <p:cNvPr id="26" name="Slide Number Placeholder 25"/>
          <p:cNvSpPr>
            <a:spLocks noGrp="1"/>
          </p:cNvSpPr>
          <p:nvPr>
            <p:ph type="sldNum" sz="quarter" idx="12"/>
          </p:nvPr>
        </p:nvSpPr>
        <p:spPr/>
        <p:txBody>
          <a:bodyPr/>
          <a:lstStyle/>
          <a:p>
            <a:fld id="{213B2421-130E-41DC-AAA2-1E64A511BB44}" type="slidenum">
              <a:rPr lang="en-US" smtClean="0"/>
              <a:pPr/>
              <a:t>22</a:t>
            </a:fld>
            <a:endParaRPr lang="en-US" dirty="0"/>
          </a:p>
        </p:txBody>
      </p:sp>
      <p:sp>
        <p:nvSpPr>
          <p:cNvPr id="25" name="Rectangle 24"/>
          <p:cNvSpPr/>
          <p:nvPr/>
        </p:nvSpPr>
        <p:spPr>
          <a:xfrm>
            <a:off x="5385816" y="2286000"/>
            <a:ext cx="2286000" cy="152400"/>
          </a:xfrm>
          <a:prstGeom prst="rect">
            <a:avLst/>
          </a:prstGeom>
          <a:solidFill>
            <a:schemeClr val="bg2">
              <a:lumMod val="25000"/>
              <a:alpha val="46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533400" y="838200"/>
            <a:ext cx="80010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srcRect/>
          <a:stretch>
            <a:fillRect/>
          </a:stretch>
        </p:blipFill>
        <p:spPr bwMode="auto">
          <a:xfrm>
            <a:off x="533400" y="990600"/>
            <a:ext cx="7734300" cy="4634787"/>
          </a:xfrm>
          <a:prstGeom prst="rect">
            <a:avLst/>
          </a:prstGeom>
          <a:noFill/>
          <a:ln w="9525">
            <a:noFill/>
            <a:miter lim="800000"/>
            <a:headEnd/>
            <a:tailEnd/>
          </a:ln>
        </p:spPr>
      </p:pic>
      <p:sp>
        <p:nvSpPr>
          <p:cNvPr id="19" name="Rounded Rectangle 18"/>
          <p:cNvSpPr/>
          <p:nvPr/>
        </p:nvSpPr>
        <p:spPr>
          <a:xfrm>
            <a:off x="5334000" y="5334000"/>
            <a:ext cx="2895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spcBef>
                <a:spcPts val="0"/>
              </a:spcBef>
            </a:pPr>
            <a:r>
              <a:rPr lang="en-US" sz="1400" kern="0" dirty="0" smtClean="0">
                <a:solidFill>
                  <a:schemeClr val="tx1"/>
                </a:solidFill>
              </a:rPr>
              <a:t>Export multiple models</a:t>
            </a:r>
            <a:r>
              <a:rPr lang="en-US" sz="1400" kern="0" dirty="0">
                <a:solidFill>
                  <a:schemeClr val="tx1"/>
                </a:solidFill>
              </a:rPr>
              <a:t> </a:t>
            </a:r>
            <a:r>
              <a:rPr lang="en-US" sz="1400" kern="0" dirty="0" smtClean="0">
                <a:solidFill>
                  <a:schemeClr val="tx1"/>
                </a:solidFill>
              </a:rPr>
              <a:t>at once.</a:t>
            </a:r>
          </a:p>
        </p:txBody>
      </p:sp>
      <p:sp>
        <p:nvSpPr>
          <p:cNvPr id="17" name="Rounded Rectangular Callout 16"/>
          <p:cNvSpPr/>
          <p:nvPr/>
        </p:nvSpPr>
        <p:spPr>
          <a:xfrm>
            <a:off x="6324600" y="2667000"/>
            <a:ext cx="2362200" cy="1736646"/>
          </a:xfrm>
          <a:prstGeom prst="wedgeRoundRectCallout">
            <a:avLst>
              <a:gd name="adj1" fmla="val -50362"/>
              <a:gd name="adj2" fmla="val -7217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ts val="0"/>
              </a:spcBef>
            </a:pPr>
            <a:r>
              <a:rPr lang="en-US" sz="1200" kern="0" dirty="0" smtClean="0">
                <a:solidFill>
                  <a:schemeClr val="tx1"/>
                </a:solidFill>
              </a:rPr>
              <a:t>Select the models you wish</a:t>
            </a:r>
          </a:p>
          <a:p>
            <a:pPr marL="228600" indent="-228600">
              <a:spcBef>
                <a:spcPts val="0"/>
              </a:spcBef>
            </a:pPr>
            <a:r>
              <a:rPr lang="en-US" sz="1200" kern="0" dirty="0" smtClean="0">
                <a:solidFill>
                  <a:schemeClr val="tx1"/>
                </a:solidFill>
              </a:rPr>
              <a:t>to export and click the</a:t>
            </a:r>
          </a:p>
          <a:p>
            <a:pPr marL="228600" indent="-228600">
              <a:spcBef>
                <a:spcPts val="0"/>
              </a:spcBef>
            </a:pPr>
            <a:r>
              <a:rPr lang="en-US" sz="1200" kern="0" dirty="0" smtClean="0">
                <a:solidFill>
                  <a:schemeClr val="tx1"/>
                </a:solidFill>
              </a:rPr>
              <a:t>“Export” button.  </a:t>
            </a:r>
          </a:p>
          <a:p>
            <a:pPr marL="228600" indent="-228600">
              <a:spcBef>
                <a:spcPts val="0"/>
              </a:spcBef>
            </a:pPr>
            <a:endParaRPr lang="en-US" sz="1200" kern="0" dirty="0" smtClean="0">
              <a:solidFill>
                <a:schemeClr val="tx1"/>
              </a:solidFill>
            </a:endParaRPr>
          </a:p>
          <a:p>
            <a:pPr marL="228600" indent="-228600">
              <a:spcBef>
                <a:spcPts val="0"/>
              </a:spcBef>
            </a:pPr>
            <a:r>
              <a:rPr lang="en-US" sz="1200" kern="0" dirty="0" smtClean="0">
                <a:solidFill>
                  <a:schemeClr val="tx1"/>
                </a:solidFill>
              </a:rPr>
              <a:t>Model information as well as</a:t>
            </a:r>
          </a:p>
          <a:p>
            <a:pPr marL="228600" indent="-228600">
              <a:spcBef>
                <a:spcPts val="0"/>
              </a:spcBef>
            </a:pPr>
            <a:r>
              <a:rPr lang="en-US" sz="1200" kern="0" dirty="0" smtClean="0">
                <a:solidFill>
                  <a:schemeClr val="tx1"/>
                </a:solidFill>
              </a:rPr>
              <a:t>other useful information is</a:t>
            </a:r>
          </a:p>
          <a:p>
            <a:pPr marL="228600" indent="-228600">
              <a:spcBef>
                <a:spcPts val="0"/>
              </a:spcBef>
            </a:pPr>
            <a:r>
              <a:rPr lang="en-US" sz="1200" kern="0" dirty="0" smtClean="0">
                <a:solidFill>
                  <a:schemeClr val="tx1"/>
                </a:solidFill>
              </a:rPr>
              <a:t>provided in a tab-delimited</a:t>
            </a:r>
          </a:p>
          <a:p>
            <a:pPr marL="228600" indent="-228600">
              <a:spcBef>
                <a:spcPts val="0"/>
              </a:spcBef>
            </a:pPr>
            <a:r>
              <a:rPr lang="en-US" sz="1200" kern="0" dirty="0" smtClean="0">
                <a:solidFill>
                  <a:schemeClr val="tx1"/>
                </a:solidFill>
              </a:rPr>
              <a:t>Text file.</a:t>
            </a:r>
          </a:p>
        </p:txBody>
      </p:sp>
      <p:sp>
        <p:nvSpPr>
          <p:cNvPr id="16" name="Rounded Rectangular Callout 15"/>
          <p:cNvSpPr/>
          <p:nvPr/>
        </p:nvSpPr>
        <p:spPr>
          <a:xfrm>
            <a:off x="2057400" y="5181600"/>
            <a:ext cx="2133600" cy="990600"/>
          </a:xfrm>
          <a:prstGeom prst="wedgeRoundRectCallout">
            <a:avLst>
              <a:gd name="adj1" fmla="val 41540"/>
              <a:gd name="adj2" fmla="val -11768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ts val="0"/>
              </a:spcBef>
            </a:pPr>
            <a:r>
              <a:rPr lang="en-US" sz="1200" kern="0" dirty="0" smtClean="0">
                <a:solidFill>
                  <a:schemeClr val="tx1"/>
                </a:solidFill>
              </a:rPr>
              <a:t>Selecting the “export”</a:t>
            </a:r>
          </a:p>
          <a:p>
            <a:pPr marL="228600" indent="-228600">
              <a:spcBef>
                <a:spcPts val="0"/>
              </a:spcBef>
            </a:pPr>
            <a:r>
              <a:rPr lang="en-US" sz="1200" kern="0" dirty="0" smtClean="0">
                <a:solidFill>
                  <a:schemeClr val="tx1"/>
                </a:solidFill>
              </a:rPr>
              <a:t>option next to a KC Model</a:t>
            </a:r>
          </a:p>
          <a:p>
            <a:pPr marL="228600" indent="-228600">
              <a:spcBef>
                <a:spcPts val="0"/>
              </a:spcBef>
            </a:pPr>
            <a:r>
              <a:rPr lang="en-US" sz="1200" kern="0" dirty="0" smtClean="0">
                <a:solidFill>
                  <a:schemeClr val="tx1"/>
                </a:solidFill>
              </a:rPr>
              <a:t>will auto-select the model</a:t>
            </a:r>
          </a:p>
          <a:p>
            <a:pPr marL="228600" indent="-228600">
              <a:spcBef>
                <a:spcPts val="0"/>
              </a:spcBef>
            </a:pPr>
            <a:r>
              <a:rPr lang="en-US" sz="1200" kern="0" dirty="0" smtClean="0">
                <a:solidFill>
                  <a:schemeClr val="tx1"/>
                </a:solidFill>
              </a:rPr>
              <a:t>for you in the export</a:t>
            </a:r>
          </a:p>
          <a:p>
            <a:pPr marL="228600" indent="-228600">
              <a:spcBef>
                <a:spcPts val="0"/>
              </a:spcBef>
            </a:pPr>
            <a:r>
              <a:rPr lang="en-US" sz="1200" kern="0" dirty="0" smtClean="0">
                <a:solidFill>
                  <a:schemeClr val="tx1"/>
                </a:solidFill>
              </a:rPr>
              <a:t>toolbox.</a:t>
            </a:r>
            <a:endParaRPr lang="en-US" sz="1200" kern="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background"/>
          <p:cNvPicPr>
            <a:picLocks noChangeAspect="1" noChangeArrowheads="1"/>
          </p:cNvPicPr>
          <p:nvPr/>
        </p:nvPicPr>
        <p:blipFill>
          <a:blip r:embed="rId3" cstate="print"/>
          <a:srcRect t="12180" b="38977"/>
          <a:stretch>
            <a:fillRect/>
          </a:stretch>
        </p:blipFill>
        <p:spPr bwMode="auto">
          <a:xfrm>
            <a:off x="0" y="0"/>
            <a:ext cx="9134475" cy="6858000"/>
          </a:xfrm>
          <a:prstGeom prst="rect">
            <a:avLst/>
          </a:prstGeom>
          <a:noFill/>
        </p:spPr>
      </p:pic>
      <p:sp>
        <p:nvSpPr>
          <p:cNvPr id="10" name="Title 1"/>
          <p:cNvSpPr>
            <a:spLocks noGrp="1"/>
          </p:cNvSpPr>
          <p:nvPr>
            <p:ph type="title"/>
          </p:nvPr>
        </p:nvSpPr>
        <p:spPr>
          <a:xfrm>
            <a:off x="457200" y="152400"/>
            <a:ext cx="8229600" cy="533400"/>
          </a:xfrm>
        </p:spPr>
        <p:txBody>
          <a:bodyPr>
            <a:normAutofit fontScale="90000"/>
          </a:bodyPr>
          <a:lstStyle/>
          <a:p>
            <a:pPr algn="l"/>
            <a:r>
              <a:rPr lang="en-US" dirty="0" smtClean="0"/>
              <a:t>Dataset Info: Import a KC Model</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14350" y="914400"/>
            <a:ext cx="8096250" cy="5831149"/>
          </a:xfrm>
          <a:prstGeom prst="rect">
            <a:avLst/>
          </a:prstGeom>
          <a:noFill/>
          <a:ln w="9525">
            <a:noFill/>
            <a:miter lim="800000"/>
            <a:headEnd/>
            <a:tailEnd/>
          </a:ln>
        </p:spPr>
      </p:pic>
      <p:sp>
        <p:nvSpPr>
          <p:cNvPr id="17" name="Rounded Rectangular Callout 16"/>
          <p:cNvSpPr/>
          <p:nvPr/>
        </p:nvSpPr>
        <p:spPr>
          <a:xfrm>
            <a:off x="2209800" y="4267200"/>
            <a:ext cx="2590800" cy="2438400"/>
          </a:xfrm>
          <a:prstGeom prst="wedgeRoundRectCallout">
            <a:avLst>
              <a:gd name="adj1" fmla="val 71737"/>
              <a:gd name="adj2" fmla="val 2058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228600" indent="-228600">
              <a:spcBef>
                <a:spcPts val="0"/>
              </a:spcBef>
            </a:pPr>
            <a:r>
              <a:rPr lang="en-US" sz="1200" kern="0" dirty="0" smtClean="0">
                <a:solidFill>
                  <a:schemeClr val="tx1"/>
                </a:solidFill>
              </a:rPr>
              <a:t>When you are ready to import,</a:t>
            </a:r>
          </a:p>
          <a:p>
            <a:pPr marL="228600" indent="-228600">
              <a:spcBef>
                <a:spcPts val="0"/>
              </a:spcBef>
            </a:pPr>
            <a:r>
              <a:rPr lang="en-US" sz="1200" kern="0" dirty="0" smtClean="0">
                <a:solidFill>
                  <a:schemeClr val="tx1"/>
                </a:solidFill>
              </a:rPr>
              <a:t>upload your file to DataShop for</a:t>
            </a:r>
          </a:p>
          <a:p>
            <a:pPr marL="228600" indent="-228600">
              <a:spcBef>
                <a:spcPts val="0"/>
              </a:spcBef>
            </a:pPr>
            <a:r>
              <a:rPr lang="en-US" sz="1200" kern="0" dirty="0" smtClean="0">
                <a:solidFill>
                  <a:schemeClr val="tx1"/>
                </a:solidFill>
              </a:rPr>
              <a:t>verification.  </a:t>
            </a:r>
          </a:p>
          <a:p>
            <a:pPr marL="228600" indent="-228600">
              <a:spcBef>
                <a:spcPts val="0"/>
              </a:spcBef>
            </a:pPr>
            <a:endParaRPr lang="en-US" sz="1200" kern="0" dirty="0">
              <a:solidFill>
                <a:schemeClr val="tx1"/>
              </a:solidFill>
            </a:endParaRPr>
          </a:p>
          <a:p>
            <a:pPr marL="228600" indent="-228600">
              <a:spcBef>
                <a:spcPts val="0"/>
              </a:spcBef>
            </a:pPr>
            <a:r>
              <a:rPr lang="en-US" sz="1200" kern="0" dirty="0" smtClean="0">
                <a:solidFill>
                  <a:schemeClr val="tx1"/>
                </a:solidFill>
              </a:rPr>
              <a:t>Once verification is successful,</a:t>
            </a:r>
          </a:p>
          <a:p>
            <a:pPr marL="228600" indent="-228600">
              <a:spcBef>
                <a:spcPts val="0"/>
              </a:spcBef>
            </a:pPr>
            <a:r>
              <a:rPr lang="en-US" sz="1200" kern="0" dirty="0" smtClean="0">
                <a:solidFill>
                  <a:schemeClr val="tx1"/>
                </a:solidFill>
              </a:rPr>
              <a:t>click the “Import” button.  </a:t>
            </a:r>
          </a:p>
          <a:p>
            <a:pPr marL="228600" indent="-228600">
              <a:spcBef>
                <a:spcPts val="0"/>
              </a:spcBef>
            </a:pPr>
            <a:endParaRPr lang="en-US" sz="1200" kern="0" dirty="0">
              <a:solidFill>
                <a:schemeClr val="tx1"/>
              </a:solidFill>
            </a:endParaRPr>
          </a:p>
          <a:p>
            <a:pPr marL="228600" indent="-228600">
              <a:spcBef>
                <a:spcPts val="0"/>
              </a:spcBef>
            </a:pPr>
            <a:r>
              <a:rPr lang="en-US" sz="1200" kern="0" dirty="0" smtClean="0">
                <a:solidFill>
                  <a:schemeClr val="tx1"/>
                </a:solidFill>
              </a:rPr>
              <a:t>Your new or updated model will</a:t>
            </a:r>
          </a:p>
          <a:p>
            <a:pPr marL="228600" indent="-228600">
              <a:spcBef>
                <a:spcPts val="0"/>
              </a:spcBef>
            </a:pPr>
            <a:r>
              <a:rPr lang="en-US" sz="1200" kern="0" dirty="0" smtClean="0">
                <a:solidFill>
                  <a:schemeClr val="tx1"/>
                </a:solidFill>
              </a:rPr>
              <a:t>be available shortly (depending</a:t>
            </a:r>
          </a:p>
          <a:p>
            <a:pPr marL="228600" indent="-228600">
              <a:spcBef>
                <a:spcPts val="0"/>
              </a:spcBef>
            </a:pPr>
            <a:r>
              <a:rPr lang="en-US" sz="1200" kern="0" dirty="0" smtClean="0">
                <a:solidFill>
                  <a:schemeClr val="tx1"/>
                </a:solidFill>
              </a:rPr>
              <a:t>on the size of the dataset).</a:t>
            </a:r>
            <a:endParaRPr lang="en-US" sz="1200" kern="0" dirty="0">
              <a:solidFill>
                <a:schemeClr val="tx1"/>
              </a:solidFill>
            </a:endParaRPr>
          </a:p>
        </p:txBody>
      </p:sp>
      <p:sp>
        <p:nvSpPr>
          <p:cNvPr id="13" name="Slide Number Placeholder 12"/>
          <p:cNvSpPr>
            <a:spLocks noGrp="1"/>
          </p:cNvSpPr>
          <p:nvPr>
            <p:ph type="sldNum" sz="quarter" idx="12"/>
          </p:nvPr>
        </p:nvSpPr>
        <p:spPr/>
        <p:txBody>
          <a:bodyPr/>
          <a:lstStyle/>
          <a:p>
            <a:fld id="{213B2421-130E-41DC-AAA2-1E64A511BB44}" type="slidenum">
              <a:rPr lang="en-US" smtClean="0"/>
              <a:pPr/>
              <a:t>23</a:t>
            </a:fld>
            <a:endParaRPr lang="en-US" dirty="0"/>
          </a:p>
        </p:txBody>
      </p:sp>
      <p:cxnSp>
        <p:nvCxnSpPr>
          <p:cNvPr id="14" name="Straight Connector 13"/>
          <p:cNvCxnSpPr/>
          <p:nvPr/>
        </p:nvCxnSpPr>
        <p:spPr>
          <a:xfrm>
            <a:off x="533400" y="838200"/>
            <a:ext cx="80010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i="1" dirty="0" smtClean="0"/>
              <a:t>Cognitive Model Determines Instruction</a:t>
            </a:r>
            <a:endParaRPr lang="en-US" dirty="0" smtClean="0"/>
          </a:p>
        </p:txBody>
      </p:sp>
      <p:sp>
        <p:nvSpPr>
          <p:cNvPr id="21507"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302000" y="2324100"/>
            <a:ext cx="1844675"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3(2x - 5) = 9</a:t>
            </a:r>
          </a:p>
        </p:txBody>
      </p:sp>
      <p:sp>
        <p:nvSpPr>
          <p:cNvPr id="22531" name="Text Box 3"/>
          <p:cNvSpPr txBox="1">
            <a:spLocks noChangeArrowheads="1"/>
          </p:cNvSpPr>
          <p:nvPr/>
        </p:nvSpPr>
        <p:spPr bwMode="auto">
          <a:xfrm>
            <a:off x="1295400" y="4152900"/>
            <a:ext cx="1619250"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6x - 15 = 9</a:t>
            </a:r>
          </a:p>
        </p:txBody>
      </p:sp>
      <p:sp>
        <p:nvSpPr>
          <p:cNvPr id="22532" name="Text Box 4"/>
          <p:cNvSpPr txBox="1">
            <a:spLocks noChangeArrowheads="1"/>
          </p:cNvSpPr>
          <p:nvPr/>
        </p:nvSpPr>
        <p:spPr bwMode="auto">
          <a:xfrm>
            <a:off x="3505200" y="4152900"/>
            <a:ext cx="1458913"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2x - 5 = 3</a:t>
            </a:r>
          </a:p>
        </p:txBody>
      </p:sp>
      <p:sp>
        <p:nvSpPr>
          <p:cNvPr id="22533" name="Text Box 5"/>
          <p:cNvSpPr txBox="1">
            <a:spLocks noChangeArrowheads="1"/>
          </p:cNvSpPr>
          <p:nvPr/>
        </p:nvSpPr>
        <p:spPr bwMode="auto">
          <a:xfrm>
            <a:off x="5791200" y="4152900"/>
            <a:ext cx="1458913"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6x - 5 = 9</a:t>
            </a:r>
          </a:p>
        </p:txBody>
      </p:sp>
      <p:sp>
        <p:nvSpPr>
          <p:cNvPr id="22534" name="Line 6"/>
          <p:cNvSpPr>
            <a:spLocks noChangeShapeType="1"/>
          </p:cNvSpPr>
          <p:nvPr/>
        </p:nvSpPr>
        <p:spPr bwMode="auto">
          <a:xfrm flipH="1">
            <a:off x="2438400" y="2755900"/>
            <a:ext cx="1092200" cy="1320800"/>
          </a:xfrm>
          <a:prstGeom prst="line">
            <a:avLst/>
          </a:prstGeom>
          <a:noFill/>
          <a:ln w="38100" cap="sq">
            <a:solidFill>
              <a:srgbClr val="006400"/>
            </a:solidFill>
            <a:round/>
            <a:headEnd type="none" w="sm" len="sm"/>
            <a:tailEnd type="triangle" w="med" len="med"/>
          </a:ln>
        </p:spPr>
        <p:txBody>
          <a:bodyPr wrap="none" anchor="ctr"/>
          <a:lstStyle/>
          <a:p>
            <a:endParaRPr lang="en-US"/>
          </a:p>
        </p:txBody>
      </p:sp>
      <p:sp>
        <p:nvSpPr>
          <p:cNvPr id="22535" name="Line 7"/>
          <p:cNvSpPr>
            <a:spLocks noChangeShapeType="1"/>
          </p:cNvSpPr>
          <p:nvPr/>
        </p:nvSpPr>
        <p:spPr bwMode="auto">
          <a:xfrm>
            <a:off x="4191000" y="2768600"/>
            <a:ext cx="0" cy="1384300"/>
          </a:xfrm>
          <a:prstGeom prst="line">
            <a:avLst/>
          </a:prstGeom>
          <a:noFill/>
          <a:ln w="38100" cap="sq">
            <a:solidFill>
              <a:srgbClr val="006400"/>
            </a:solidFill>
            <a:round/>
            <a:headEnd type="none" w="sm" len="sm"/>
            <a:tailEnd type="triangle" w="med" len="med"/>
          </a:ln>
        </p:spPr>
        <p:txBody>
          <a:bodyPr wrap="none" anchor="ctr"/>
          <a:lstStyle/>
          <a:p>
            <a:endParaRPr lang="en-US"/>
          </a:p>
        </p:txBody>
      </p:sp>
      <p:sp>
        <p:nvSpPr>
          <p:cNvPr id="22536" name="Line 8"/>
          <p:cNvSpPr>
            <a:spLocks noChangeShapeType="1"/>
          </p:cNvSpPr>
          <p:nvPr/>
        </p:nvSpPr>
        <p:spPr bwMode="auto">
          <a:xfrm>
            <a:off x="4762500" y="2768600"/>
            <a:ext cx="1485900" cy="1384300"/>
          </a:xfrm>
          <a:prstGeom prst="line">
            <a:avLst/>
          </a:prstGeom>
          <a:noFill/>
          <a:ln w="38100" cap="sq">
            <a:solidFill>
              <a:srgbClr val="006400"/>
            </a:solidFill>
            <a:round/>
            <a:headEnd type="none" w="sm" len="sm"/>
            <a:tailEnd type="triangle" w="med" len="med"/>
          </a:ln>
        </p:spPr>
        <p:txBody>
          <a:bodyPr wrap="none" anchor="ctr"/>
          <a:lstStyle/>
          <a:p>
            <a:endParaRPr lang="en-US"/>
          </a:p>
        </p:txBody>
      </p:sp>
      <p:sp>
        <p:nvSpPr>
          <p:cNvPr id="22537" name="Rectangle 9"/>
          <p:cNvSpPr>
            <a:spLocks noGrp="1" noChangeArrowheads="1"/>
          </p:cNvSpPr>
          <p:nvPr>
            <p:ph type="title" idx="4294967295"/>
          </p:nvPr>
        </p:nvSpPr>
        <p:spPr>
          <a:xfrm>
            <a:off x="685800" y="469900"/>
            <a:ext cx="7772400" cy="1143000"/>
          </a:xfrm>
        </p:spPr>
        <p:txBody>
          <a:bodyPr lIns="90488" tIns="44450" rIns="90488" bIns="44450" anchor="ctr"/>
          <a:lstStyle/>
          <a:p>
            <a:pPr eaLnBrk="1" hangingPunct="1"/>
            <a:r>
              <a:rPr lang="en-US" sz="3000" smtClean="0">
                <a:solidFill>
                  <a:schemeClr val="accent2"/>
                </a:solidFill>
              </a:rPr>
              <a:t>Cognitive Tutor Technology</a:t>
            </a:r>
            <a:endParaRPr lang="en-US" sz="3400" smtClean="0"/>
          </a:p>
        </p:txBody>
      </p:sp>
      <p:sp>
        <p:nvSpPr>
          <p:cNvPr id="22538" name="Rectangle 10"/>
          <p:cNvSpPr>
            <a:spLocks noGrp="1" noChangeArrowheads="1"/>
          </p:cNvSpPr>
          <p:nvPr>
            <p:ph type="body" idx="4294967295"/>
          </p:nvPr>
        </p:nvSpPr>
        <p:spPr>
          <a:xfrm>
            <a:off x="609600" y="1562100"/>
            <a:ext cx="7772400" cy="3035300"/>
          </a:xfrm>
        </p:spPr>
        <p:txBody>
          <a:bodyPr lIns="90488" tIns="44450" rIns="90488" bIns="44450"/>
          <a:lstStyle/>
          <a:p>
            <a:pPr eaLnBrk="1" hangingPunct="1"/>
            <a:r>
              <a:rPr lang="en-US" sz="2100" smtClean="0">
                <a:solidFill>
                  <a:srgbClr val="006400"/>
                </a:solidFill>
              </a:rPr>
              <a:t>Cognitive Model</a:t>
            </a:r>
            <a:r>
              <a:rPr lang="en-US" sz="2100" smtClean="0"/>
              <a:t>:  A system that can solve problems in the various ways students can</a:t>
            </a:r>
          </a:p>
          <a:p>
            <a:pPr eaLnBrk="1" hangingPunct="1"/>
            <a:endParaRPr lang="en-US" sz="2100" smtClean="0"/>
          </a:p>
          <a:p>
            <a:pPr eaLnBrk="1" hangingPunct="1"/>
            <a:endParaRPr lang="en-US" sz="2100" smtClean="0"/>
          </a:p>
        </p:txBody>
      </p:sp>
      <p:sp>
        <p:nvSpPr>
          <p:cNvPr id="22539" name="Rectangle 11"/>
          <p:cNvSpPr>
            <a:spLocks noChangeArrowheads="1"/>
          </p:cNvSpPr>
          <p:nvPr/>
        </p:nvSpPr>
        <p:spPr bwMode="auto">
          <a:xfrm>
            <a:off x="787400" y="2660650"/>
            <a:ext cx="2478088" cy="517525"/>
          </a:xfrm>
          <a:prstGeom prst="rect">
            <a:avLst/>
          </a:prstGeom>
          <a:solidFill>
            <a:srgbClr val="BBFFBB"/>
          </a:solidFill>
          <a:ln w="12700">
            <a:noFill/>
            <a:miter lim="800000"/>
            <a:headEnd/>
            <a:tailEnd/>
          </a:ln>
        </p:spPr>
        <p:txBody>
          <a:bodyPr wrap="none">
            <a:spAutoFit/>
          </a:bodyPr>
          <a:lstStyle/>
          <a:p>
            <a:pPr eaLnBrk="0" hangingPunct="0"/>
            <a:r>
              <a:rPr lang="en-US" sz="1400"/>
              <a:t>If goal is solve a(bx+c) = d</a:t>
            </a:r>
          </a:p>
          <a:p>
            <a:pPr eaLnBrk="0" hangingPunct="0"/>
            <a:r>
              <a:rPr lang="en-US" sz="1400"/>
              <a:t>Then rewrite as  abx + ac = d</a:t>
            </a:r>
          </a:p>
        </p:txBody>
      </p:sp>
      <p:sp>
        <p:nvSpPr>
          <p:cNvPr id="22540" name="Rectangle 12"/>
          <p:cNvSpPr>
            <a:spLocks noChangeArrowheads="1"/>
          </p:cNvSpPr>
          <p:nvPr/>
        </p:nvSpPr>
        <p:spPr bwMode="auto">
          <a:xfrm>
            <a:off x="5156200" y="2762250"/>
            <a:ext cx="2379663" cy="517525"/>
          </a:xfrm>
          <a:prstGeom prst="rect">
            <a:avLst/>
          </a:prstGeom>
          <a:solidFill>
            <a:srgbClr val="BBFFBB"/>
          </a:solidFill>
          <a:ln w="12700">
            <a:noFill/>
            <a:miter lim="800000"/>
            <a:headEnd/>
            <a:tailEnd/>
          </a:ln>
        </p:spPr>
        <p:txBody>
          <a:bodyPr wrap="none">
            <a:spAutoFit/>
          </a:bodyPr>
          <a:lstStyle/>
          <a:p>
            <a:pPr eaLnBrk="0" hangingPunct="0"/>
            <a:r>
              <a:rPr lang="en-US" sz="1400"/>
              <a:t>If goal is solve a(bx+c) = d</a:t>
            </a:r>
          </a:p>
          <a:p>
            <a:pPr eaLnBrk="0" hangingPunct="0"/>
            <a:r>
              <a:rPr lang="en-US" sz="1400"/>
              <a:t>Then rewrite as  abx + c = d</a:t>
            </a:r>
          </a:p>
        </p:txBody>
      </p:sp>
      <p:sp>
        <p:nvSpPr>
          <p:cNvPr id="22541" name="Rectangle 13"/>
          <p:cNvSpPr>
            <a:spLocks noChangeArrowheads="1"/>
          </p:cNvSpPr>
          <p:nvPr/>
        </p:nvSpPr>
        <p:spPr bwMode="auto">
          <a:xfrm>
            <a:off x="3111500" y="3371850"/>
            <a:ext cx="2281238" cy="517525"/>
          </a:xfrm>
          <a:prstGeom prst="rect">
            <a:avLst/>
          </a:prstGeom>
          <a:solidFill>
            <a:srgbClr val="BBFFBB"/>
          </a:solidFill>
          <a:ln w="12700">
            <a:noFill/>
            <a:miter lim="800000"/>
            <a:headEnd/>
            <a:tailEnd/>
          </a:ln>
        </p:spPr>
        <p:txBody>
          <a:bodyPr wrap="none">
            <a:spAutoFit/>
          </a:bodyPr>
          <a:lstStyle/>
          <a:p>
            <a:pPr eaLnBrk="0" hangingPunct="0"/>
            <a:r>
              <a:rPr lang="en-US" sz="1400"/>
              <a:t>If goal is solve a(bx+c) = d</a:t>
            </a:r>
          </a:p>
          <a:p>
            <a:pPr eaLnBrk="0" hangingPunct="0"/>
            <a:r>
              <a:rPr lang="en-US" sz="1400"/>
              <a:t>Then rewrite as bx+c = d/a</a:t>
            </a:r>
          </a:p>
        </p:txBody>
      </p:sp>
      <p:sp>
        <p:nvSpPr>
          <p:cNvPr id="1896462" name="Rectangle 14"/>
          <p:cNvSpPr>
            <a:spLocks noChangeArrowheads="1"/>
          </p:cNvSpPr>
          <p:nvPr/>
        </p:nvSpPr>
        <p:spPr bwMode="auto">
          <a:xfrm>
            <a:off x="609600" y="4940300"/>
            <a:ext cx="7772400" cy="1524000"/>
          </a:xfrm>
          <a:prstGeom prst="rect">
            <a:avLst/>
          </a:prstGeom>
          <a:noFill/>
          <a:ln w="12700">
            <a:noFill/>
            <a:miter lim="800000"/>
            <a:headEnd/>
            <a:tailEnd/>
          </a:ln>
        </p:spPr>
        <p:txBody>
          <a:bodyPr lIns="90488" tIns="44450" rIns="90488" bIns="44450"/>
          <a:lstStyle/>
          <a:p>
            <a:pPr marL="342900" indent="-342900" eaLnBrk="0" hangingPunct="0">
              <a:spcBef>
                <a:spcPct val="20000"/>
              </a:spcBef>
              <a:buSzPct val="100000"/>
              <a:buFontTx/>
              <a:buChar char="•"/>
            </a:pPr>
            <a:r>
              <a:rPr lang="en-US" sz="2000">
                <a:solidFill>
                  <a:srgbClr val="0000FF"/>
                </a:solidFill>
                <a:latin typeface="Verdana" charset="0"/>
              </a:rPr>
              <a:t>Model Tracing</a:t>
            </a:r>
            <a:r>
              <a:rPr lang="en-US" sz="2000">
                <a:latin typeface="Verdana" charset="0"/>
              </a:rPr>
              <a:t>: Follows student through their individual approach to a problem -&gt; context-sensitive instruction</a:t>
            </a:r>
          </a:p>
        </p:txBody>
      </p:sp>
    </p:spTree>
  </p:cSld>
  <p:clrMapOvr>
    <a:masterClrMapping/>
  </p:clrMapOvr>
  <p:transition spd="med" advTm="1687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6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46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302000" y="2324100"/>
            <a:ext cx="1844675"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3(2x - 5) = 9</a:t>
            </a:r>
          </a:p>
        </p:txBody>
      </p:sp>
      <p:sp>
        <p:nvSpPr>
          <p:cNvPr id="24579" name="Text Box 3"/>
          <p:cNvSpPr txBox="1">
            <a:spLocks noChangeArrowheads="1"/>
          </p:cNvSpPr>
          <p:nvPr/>
        </p:nvSpPr>
        <p:spPr bwMode="auto">
          <a:xfrm>
            <a:off x="1295400" y="4152900"/>
            <a:ext cx="1619250"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6x - 15 = 9</a:t>
            </a:r>
          </a:p>
        </p:txBody>
      </p:sp>
      <p:sp>
        <p:nvSpPr>
          <p:cNvPr id="24580" name="Text Box 4"/>
          <p:cNvSpPr txBox="1">
            <a:spLocks noChangeArrowheads="1"/>
          </p:cNvSpPr>
          <p:nvPr/>
        </p:nvSpPr>
        <p:spPr bwMode="auto">
          <a:xfrm>
            <a:off x="3505200" y="4152900"/>
            <a:ext cx="1458913"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2x - 5 = 3</a:t>
            </a:r>
          </a:p>
        </p:txBody>
      </p:sp>
      <p:sp>
        <p:nvSpPr>
          <p:cNvPr id="24581" name="Text Box 5"/>
          <p:cNvSpPr txBox="1">
            <a:spLocks noChangeArrowheads="1"/>
          </p:cNvSpPr>
          <p:nvPr/>
        </p:nvSpPr>
        <p:spPr bwMode="auto">
          <a:xfrm>
            <a:off x="5791200" y="4152900"/>
            <a:ext cx="1458913" cy="457200"/>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rgbClr val="006400"/>
                </a:solidFill>
                <a:latin typeface="Trebuchet MS" charset="0"/>
              </a:rPr>
              <a:t>6x - 5 = 9</a:t>
            </a:r>
          </a:p>
        </p:txBody>
      </p:sp>
      <p:sp>
        <p:nvSpPr>
          <p:cNvPr id="24582" name="Line 6"/>
          <p:cNvSpPr>
            <a:spLocks noChangeShapeType="1"/>
          </p:cNvSpPr>
          <p:nvPr/>
        </p:nvSpPr>
        <p:spPr bwMode="auto">
          <a:xfrm flipH="1">
            <a:off x="2438400" y="2755900"/>
            <a:ext cx="1092200" cy="1320800"/>
          </a:xfrm>
          <a:prstGeom prst="line">
            <a:avLst/>
          </a:prstGeom>
          <a:noFill/>
          <a:ln w="38100" cap="sq">
            <a:solidFill>
              <a:srgbClr val="006400"/>
            </a:solidFill>
            <a:round/>
            <a:headEnd type="none" w="sm" len="sm"/>
            <a:tailEnd type="triangle" w="med" len="med"/>
          </a:ln>
        </p:spPr>
        <p:txBody>
          <a:bodyPr wrap="none" anchor="ctr"/>
          <a:lstStyle/>
          <a:p>
            <a:endParaRPr lang="en-US"/>
          </a:p>
        </p:txBody>
      </p:sp>
      <p:sp>
        <p:nvSpPr>
          <p:cNvPr id="24583" name="Line 7"/>
          <p:cNvSpPr>
            <a:spLocks noChangeShapeType="1"/>
          </p:cNvSpPr>
          <p:nvPr/>
        </p:nvSpPr>
        <p:spPr bwMode="auto">
          <a:xfrm>
            <a:off x="4191000" y="2768600"/>
            <a:ext cx="0" cy="1384300"/>
          </a:xfrm>
          <a:prstGeom prst="line">
            <a:avLst/>
          </a:prstGeom>
          <a:noFill/>
          <a:ln w="38100" cap="sq">
            <a:solidFill>
              <a:srgbClr val="006400"/>
            </a:solidFill>
            <a:round/>
            <a:headEnd type="none" w="sm" len="sm"/>
            <a:tailEnd type="triangle" w="med" len="med"/>
          </a:ln>
        </p:spPr>
        <p:txBody>
          <a:bodyPr wrap="none" anchor="ctr"/>
          <a:lstStyle/>
          <a:p>
            <a:endParaRPr lang="en-US"/>
          </a:p>
        </p:txBody>
      </p:sp>
      <p:sp>
        <p:nvSpPr>
          <p:cNvPr id="24584" name="Line 8"/>
          <p:cNvSpPr>
            <a:spLocks noChangeShapeType="1"/>
          </p:cNvSpPr>
          <p:nvPr/>
        </p:nvSpPr>
        <p:spPr bwMode="auto">
          <a:xfrm>
            <a:off x="4762500" y="2768600"/>
            <a:ext cx="1485900" cy="1384300"/>
          </a:xfrm>
          <a:prstGeom prst="line">
            <a:avLst/>
          </a:prstGeom>
          <a:noFill/>
          <a:ln w="38100" cap="sq">
            <a:solidFill>
              <a:srgbClr val="006400"/>
            </a:solidFill>
            <a:round/>
            <a:headEnd type="none" w="sm" len="sm"/>
            <a:tailEnd type="triangle" w="med" len="med"/>
          </a:ln>
        </p:spPr>
        <p:txBody>
          <a:bodyPr wrap="none" anchor="ctr"/>
          <a:lstStyle/>
          <a:p>
            <a:endParaRPr lang="en-US"/>
          </a:p>
        </p:txBody>
      </p:sp>
      <p:sp>
        <p:nvSpPr>
          <p:cNvPr id="24585" name="Rectangle 9"/>
          <p:cNvSpPr>
            <a:spLocks noGrp="1" noChangeArrowheads="1"/>
          </p:cNvSpPr>
          <p:nvPr>
            <p:ph type="title" idx="4294967295"/>
          </p:nvPr>
        </p:nvSpPr>
        <p:spPr>
          <a:xfrm>
            <a:off x="685800" y="469900"/>
            <a:ext cx="7772400" cy="1143000"/>
          </a:xfrm>
        </p:spPr>
        <p:txBody>
          <a:bodyPr lIns="90488" tIns="44450" rIns="90488" bIns="44450" anchor="ctr"/>
          <a:lstStyle/>
          <a:p>
            <a:pPr eaLnBrk="1" hangingPunct="1"/>
            <a:r>
              <a:rPr lang="en-US" sz="3000" smtClean="0">
                <a:solidFill>
                  <a:schemeClr val="accent2"/>
                </a:solidFill>
              </a:rPr>
              <a:t>Cognitive Tutor Technology</a:t>
            </a:r>
            <a:endParaRPr lang="en-US" sz="3400" smtClean="0"/>
          </a:p>
        </p:txBody>
      </p:sp>
      <p:sp>
        <p:nvSpPr>
          <p:cNvPr id="24586" name="Rectangle 10"/>
          <p:cNvSpPr>
            <a:spLocks noGrp="1" noChangeArrowheads="1"/>
          </p:cNvSpPr>
          <p:nvPr>
            <p:ph type="body" idx="4294967295"/>
          </p:nvPr>
        </p:nvSpPr>
        <p:spPr>
          <a:xfrm>
            <a:off x="609600" y="1562100"/>
            <a:ext cx="7772400" cy="3035300"/>
          </a:xfrm>
        </p:spPr>
        <p:txBody>
          <a:bodyPr lIns="90488" tIns="44450" rIns="90488" bIns="44450"/>
          <a:lstStyle/>
          <a:p>
            <a:pPr eaLnBrk="1" hangingPunct="1"/>
            <a:r>
              <a:rPr lang="en-US" sz="2100" smtClean="0">
                <a:solidFill>
                  <a:srgbClr val="006400"/>
                </a:solidFill>
              </a:rPr>
              <a:t>Cognitive Model</a:t>
            </a:r>
            <a:r>
              <a:rPr lang="en-US" sz="2100" smtClean="0"/>
              <a:t>:  A system that can solve problems in the various ways students can</a:t>
            </a:r>
          </a:p>
          <a:p>
            <a:pPr eaLnBrk="1" hangingPunct="1"/>
            <a:endParaRPr lang="en-US" sz="2100" smtClean="0"/>
          </a:p>
          <a:p>
            <a:pPr eaLnBrk="1" hangingPunct="1"/>
            <a:endParaRPr lang="en-US" sz="2100" smtClean="0"/>
          </a:p>
        </p:txBody>
      </p:sp>
      <p:sp>
        <p:nvSpPr>
          <p:cNvPr id="24587" name="Rectangle 11"/>
          <p:cNvSpPr>
            <a:spLocks noChangeArrowheads="1"/>
          </p:cNvSpPr>
          <p:nvPr/>
        </p:nvSpPr>
        <p:spPr bwMode="auto">
          <a:xfrm>
            <a:off x="787400" y="2660650"/>
            <a:ext cx="2478088" cy="517525"/>
          </a:xfrm>
          <a:prstGeom prst="rect">
            <a:avLst/>
          </a:prstGeom>
          <a:solidFill>
            <a:srgbClr val="BBFFBB"/>
          </a:solidFill>
          <a:ln w="12700">
            <a:noFill/>
            <a:miter lim="800000"/>
            <a:headEnd/>
            <a:tailEnd/>
          </a:ln>
        </p:spPr>
        <p:txBody>
          <a:bodyPr wrap="none">
            <a:spAutoFit/>
          </a:bodyPr>
          <a:lstStyle/>
          <a:p>
            <a:pPr eaLnBrk="0" hangingPunct="0"/>
            <a:r>
              <a:rPr lang="en-US" sz="1400"/>
              <a:t>If goal is solve a(bx+c) = d</a:t>
            </a:r>
          </a:p>
          <a:p>
            <a:pPr eaLnBrk="0" hangingPunct="0"/>
            <a:r>
              <a:rPr lang="en-US" sz="1400"/>
              <a:t>Then rewrite as  abx + ac = d</a:t>
            </a:r>
          </a:p>
        </p:txBody>
      </p:sp>
      <p:sp>
        <p:nvSpPr>
          <p:cNvPr id="24588" name="Rectangle 12"/>
          <p:cNvSpPr>
            <a:spLocks noChangeArrowheads="1"/>
          </p:cNvSpPr>
          <p:nvPr/>
        </p:nvSpPr>
        <p:spPr bwMode="auto">
          <a:xfrm>
            <a:off x="5156200" y="2762250"/>
            <a:ext cx="2379663" cy="517525"/>
          </a:xfrm>
          <a:prstGeom prst="rect">
            <a:avLst/>
          </a:prstGeom>
          <a:solidFill>
            <a:srgbClr val="BBFFBB"/>
          </a:solidFill>
          <a:ln w="12700">
            <a:noFill/>
            <a:miter lim="800000"/>
            <a:headEnd/>
            <a:tailEnd/>
          </a:ln>
        </p:spPr>
        <p:txBody>
          <a:bodyPr wrap="none">
            <a:spAutoFit/>
          </a:bodyPr>
          <a:lstStyle/>
          <a:p>
            <a:pPr eaLnBrk="0" hangingPunct="0"/>
            <a:r>
              <a:rPr lang="en-US" sz="1400"/>
              <a:t>If goal is solve a(bx+c) = d</a:t>
            </a:r>
          </a:p>
          <a:p>
            <a:pPr eaLnBrk="0" hangingPunct="0"/>
            <a:r>
              <a:rPr lang="en-US" sz="1400"/>
              <a:t>Then rewrite as  abx + c = d</a:t>
            </a:r>
          </a:p>
        </p:txBody>
      </p:sp>
      <p:sp>
        <p:nvSpPr>
          <p:cNvPr id="24589" name="Rectangle 13"/>
          <p:cNvSpPr>
            <a:spLocks noChangeArrowheads="1"/>
          </p:cNvSpPr>
          <p:nvPr/>
        </p:nvSpPr>
        <p:spPr bwMode="auto">
          <a:xfrm>
            <a:off x="609600" y="4940300"/>
            <a:ext cx="7772400" cy="787400"/>
          </a:xfrm>
          <a:prstGeom prst="rect">
            <a:avLst/>
          </a:prstGeom>
          <a:noFill/>
          <a:ln w="12700">
            <a:noFill/>
            <a:miter lim="800000"/>
            <a:headEnd/>
            <a:tailEnd/>
          </a:ln>
        </p:spPr>
        <p:txBody>
          <a:bodyPr lIns="90488" tIns="44450" rIns="90488" bIns="44450"/>
          <a:lstStyle/>
          <a:p>
            <a:pPr marL="342900" indent="-342900" eaLnBrk="0" hangingPunct="0">
              <a:spcBef>
                <a:spcPct val="20000"/>
              </a:spcBef>
              <a:buSzPct val="100000"/>
              <a:buFontTx/>
              <a:buChar char="•"/>
            </a:pPr>
            <a:r>
              <a:rPr lang="en-US" sz="2000">
                <a:solidFill>
                  <a:srgbClr val="0000FF"/>
                </a:solidFill>
                <a:latin typeface="Verdana" charset="0"/>
              </a:rPr>
              <a:t>Model Tracing</a:t>
            </a:r>
            <a:r>
              <a:rPr lang="en-US" sz="2000">
                <a:latin typeface="Verdana" charset="0"/>
              </a:rPr>
              <a:t>: Follows student through their individual approach to a problem -&gt; context-sensitive instruction</a:t>
            </a:r>
          </a:p>
        </p:txBody>
      </p:sp>
      <p:grpSp>
        <p:nvGrpSpPr>
          <p:cNvPr id="2" name="Group 14"/>
          <p:cNvGrpSpPr>
            <a:grpSpLocks/>
          </p:cNvGrpSpPr>
          <p:nvPr/>
        </p:nvGrpSpPr>
        <p:grpSpPr bwMode="auto">
          <a:xfrm>
            <a:off x="800100" y="3195638"/>
            <a:ext cx="6724650" cy="617537"/>
            <a:chOff x="504" y="2013"/>
            <a:chExt cx="4236" cy="389"/>
          </a:xfrm>
        </p:grpSpPr>
        <p:sp>
          <p:nvSpPr>
            <p:cNvPr id="24595" name="Rectangle 15"/>
            <p:cNvSpPr>
              <a:spLocks noChangeArrowheads="1"/>
            </p:cNvSpPr>
            <p:nvPr/>
          </p:nvSpPr>
          <p:spPr bwMode="auto">
            <a:xfrm>
              <a:off x="504" y="2013"/>
              <a:ext cx="1494" cy="326"/>
            </a:xfrm>
            <a:prstGeom prst="rect">
              <a:avLst/>
            </a:prstGeom>
            <a:solidFill>
              <a:srgbClr val="BBBBFF"/>
            </a:solidFill>
            <a:ln w="12700">
              <a:noFill/>
              <a:miter lim="800000"/>
              <a:headEnd/>
              <a:tailEnd/>
            </a:ln>
          </p:spPr>
          <p:txBody>
            <a:bodyPr wrap="none">
              <a:spAutoFit/>
            </a:bodyPr>
            <a:lstStyle/>
            <a:p>
              <a:pPr eaLnBrk="0" hangingPunct="0"/>
              <a:r>
                <a:rPr lang="en-US" sz="1400"/>
                <a:t>Hint message: “Distribute </a:t>
              </a:r>
              <a:r>
                <a:rPr lang="en-US" sz="1400" u="sng"/>
                <a:t>a</a:t>
              </a:r>
              <a:r>
                <a:rPr lang="en-US" sz="1400"/>
                <a:t> </a:t>
              </a:r>
              <a:br>
                <a:rPr lang="en-US" sz="1400"/>
              </a:br>
              <a:r>
                <a:rPr lang="en-US" sz="1400"/>
                <a:t>across the parentheses.”</a:t>
              </a:r>
            </a:p>
          </p:txBody>
        </p:sp>
        <p:sp>
          <p:nvSpPr>
            <p:cNvPr id="24596" name="Rectangle 16"/>
            <p:cNvSpPr>
              <a:spLocks noChangeArrowheads="1"/>
            </p:cNvSpPr>
            <p:nvPr/>
          </p:nvSpPr>
          <p:spPr bwMode="auto">
            <a:xfrm>
              <a:off x="3240" y="2076"/>
              <a:ext cx="1500" cy="326"/>
            </a:xfrm>
            <a:prstGeom prst="rect">
              <a:avLst/>
            </a:prstGeom>
            <a:solidFill>
              <a:srgbClr val="BBBBFF"/>
            </a:solidFill>
            <a:ln w="12700">
              <a:noFill/>
              <a:miter lim="800000"/>
              <a:headEnd/>
              <a:tailEnd/>
            </a:ln>
          </p:spPr>
          <p:txBody>
            <a:bodyPr wrap="none">
              <a:spAutoFit/>
            </a:bodyPr>
            <a:lstStyle/>
            <a:p>
              <a:pPr eaLnBrk="0" hangingPunct="0"/>
              <a:r>
                <a:rPr lang="en-US" sz="1400"/>
                <a:t>Bug message: “You need to</a:t>
              </a:r>
              <a:br>
                <a:rPr lang="en-US" sz="1400"/>
              </a:br>
              <a:r>
                <a:rPr lang="en-US" sz="1400"/>
                <a:t>multiply c by a also.”</a:t>
              </a:r>
            </a:p>
          </p:txBody>
        </p:sp>
      </p:grpSp>
      <p:sp>
        <p:nvSpPr>
          <p:cNvPr id="1897489" name="Rectangle 17"/>
          <p:cNvSpPr>
            <a:spLocks noChangeArrowheads="1"/>
          </p:cNvSpPr>
          <p:nvPr/>
        </p:nvSpPr>
        <p:spPr bwMode="auto">
          <a:xfrm>
            <a:off x="609600" y="5613400"/>
            <a:ext cx="7772400" cy="825500"/>
          </a:xfrm>
          <a:prstGeom prst="rect">
            <a:avLst/>
          </a:prstGeom>
          <a:noFill/>
          <a:ln w="12700">
            <a:noFill/>
            <a:miter lim="800000"/>
            <a:headEnd/>
            <a:tailEnd/>
          </a:ln>
        </p:spPr>
        <p:txBody>
          <a:bodyPr lIns="90488" tIns="44450" rIns="90488" bIns="44450"/>
          <a:lstStyle/>
          <a:p>
            <a:pPr marL="342900" indent="-342900" eaLnBrk="0" hangingPunct="0">
              <a:spcBef>
                <a:spcPct val="20000"/>
              </a:spcBef>
              <a:buSzPct val="100000"/>
              <a:buFontTx/>
              <a:buChar char="•"/>
            </a:pPr>
            <a:r>
              <a:rPr lang="en-US" sz="2000">
                <a:solidFill>
                  <a:srgbClr val="FF0000"/>
                </a:solidFill>
                <a:latin typeface="Verdana" charset="0"/>
              </a:rPr>
              <a:t>Knowledge Tracing</a:t>
            </a:r>
            <a:r>
              <a:rPr lang="en-US" sz="2000">
                <a:latin typeface="Verdana" charset="0"/>
              </a:rPr>
              <a:t>: Assesses student's knowledge growth  -&gt; individualized activity selection and pacing</a:t>
            </a:r>
          </a:p>
        </p:txBody>
      </p:sp>
      <p:grpSp>
        <p:nvGrpSpPr>
          <p:cNvPr id="3" name="Group 18"/>
          <p:cNvGrpSpPr>
            <a:grpSpLocks/>
          </p:cNvGrpSpPr>
          <p:nvPr/>
        </p:nvGrpSpPr>
        <p:grpSpPr bwMode="auto">
          <a:xfrm>
            <a:off x="800100" y="3729038"/>
            <a:ext cx="4100513" cy="304800"/>
            <a:chOff x="504" y="2349"/>
            <a:chExt cx="2583" cy="192"/>
          </a:xfrm>
        </p:grpSpPr>
        <p:sp>
          <p:nvSpPr>
            <p:cNvPr id="24593" name="Rectangle 19"/>
            <p:cNvSpPr>
              <a:spLocks noChangeArrowheads="1"/>
            </p:cNvSpPr>
            <p:nvPr/>
          </p:nvSpPr>
          <p:spPr bwMode="auto">
            <a:xfrm>
              <a:off x="504" y="2349"/>
              <a:ext cx="1262" cy="192"/>
            </a:xfrm>
            <a:prstGeom prst="rect">
              <a:avLst/>
            </a:prstGeom>
            <a:solidFill>
              <a:srgbClr val="FFB9B9"/>
            </a:solidFill>
            <a:ln w="12700">
              <a:noFill/>
              <a:miter lim="800000"/>
              <a:headEnd/>
              <a:tailEnd/>
            </a:ln>
          </p:spPr>
          <p:txBody>
            <a:bodyPr wrap="none">
              <a:spAutoFit/>
            </a:bodyPr>
            <a:lstStyle/>
            <a:p>
              <a:pPr eaLnBrk="0" hangingPunct="0"/>
              <a:r>
                <a:rPr lang="en-US" sz="1400"/>
                <a:t>Known? = 85% chance</a:t>
              </a:r>
            </a:p>
          </p:txBody>
        </p:sp>
        <p:sp>
          <p:nvSpPr>
            <p:cNvPr id="24594" name="Rectangle 20"/>
            <p:cNvSpPr>
              <a:spLocks noChangeArrowheads="1"/>
            </p:cNvSpPr>
            <p:nvPr/>
          </p:nvSpPr>
          <p:spPr bwMode="auto">
            <a:xfrm>
              <a:off x="2216" y="2349"/>
              <a:ext cx="871" cy="192"/>
            </a:xfrm>
            <a:prstGeom prst="rect">
              <a:avLst/>
            </a:prstGeom>
            <a:solidFill>
              <a:srgbClr val="FFB9B9"/>
            </a:solidFill>
            <a:ln w="12700">
              <a:noFill/>
              <a:miter lim="800000"/>
              <a:headEnd/>
              <a:tailEnd/>
            </a:ln>
          </p:spPr>
          <p:txBody>
            <a:bodyPr wrap="none">
              <a:spAutoFit/>
            </a:bodyPr>
            <a:lstStyle/>
            <a:p>
              <a:pPr eaLnBrk="0" hangingPunct="0"/>
              <a:r>
                <a:rPr lang="en-US" sz="1400"/>
                <a:t>Known? = 45%</a:t>
              </a:r>
            </a:p>
          </p:txBody>
        </p:sp>
      </p:grpSp>
    </p:spTree>
  </p:cSld>
  <p:clrMapOvr>
    <a:masterClrMapping/>
  </p:clrMapOvr>
  <p:transition spd="med" advTm="1687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7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748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304800" y="228600"/>
            <a:ext cx="8686800" cy="609600"/>
          </a:xfrm>
        </p:spPr>
        <p:txBody>
          <a:bodyPr/>
          <a:lstStyle/>
          <a:p>
            <a:pPr eaLnBrk="1" hangingPunct="1"/>
            <a:r>
              <a:rPr lang="en-US" sz="2800" dirty="0" smtClean="0"/>
              <a:t>If you change </a:t>
            </a:r>
            <a:r>
              <a:rPr lang="en-US" sz="2800" dirty="0" smtClean="0"/>
              <a:t>cognitive model you change instruction</a:t>
            </a:r>
          </a:p>
        </p:txBody>
      </p:sp>
      <p:sp>
        <p:nvSpPr>
          <p:cNvPr id="26627" name="Rectangle 5"/>
          <p:cNvSpPr>
            <a:spLocks noGrp="1" noChangeArrowheads="1"/>
          </p:cNvSpPr>
          <p:nvPr>
            <p:ph type="body" idx="1"/>
          </p:nvPr>
        </p:nvSpPr>
        <p:spPr/>
        <p:txBody>
          <a:bodyPr/>
          <a:lstStyle/>
          <a:p>
            <a:pPr eaLnBrk="1" hangingPunct="1">
              <a:lnSpc>
                <a:spcPct val="90000"/>
              </a:lnSpc>
            </a:pPr>
            <a:r>
              <a:rPr lang="en-US" sz="2600" smtClean="0"/>
              <a:t>Problem creation, selection, &amp; sequencing</a:t>
            </a:r>
          </a:p>
          <a:p>
            <a:pPr lvl="1" eaLnBrk="1" hangingPunct="1">
              <a:lnSpc>
                <a:spcPct val="90000"/>
              </a:lnSpc>
            </a:pPr>
            <a:r>
              <a:rPr lang="en-US" sz="2200" smtClean="0"/>
              <a:t>New skills or concepts (= “knowledge components” or “KCs”) require:</a:t>
            </a:r>
          </a:p>
          <a:p>
            <a:pPr lvl="2" eaLnBrk="1" hangingPunct="1">
              <a:lnSpc>
                <a:spcPct val="90000"/>
              </a:lnSpc>
            </a:pPr>
            <a:r>
              <a:rPr lang="en-US" sz="1600" smtClean="0"/>
              <a:t>New kinds problems &amp; instructional activities </a:t>
            </a:r>
          </a:p>
          <a:p>
            <a:pPr lvl="2" eaLnBrk="1" hangingPunct="1">
              <a:lnSpc>
                <a:spcPct val="90000"/>
              </a:lnSpc>
            </a:pPr>
            <a:r>
              <a:rPr lang="en-US" sz="1600" smtClean="0"/>
              <a:t>Changes to student modeling – skillometer, knowledge tracing</a:t>
            </a:r>
          </a:p>
          <a:p>
            <a:pPr eaLnBrk="1" hangingPunct="1">
              <a:lnSpc>
                <a:spcPct val="90000"/>
              </a:lnSpc>
            </a:pPr>
            <a:r>
              <a:rPr lang="en-US" sz="2600" smtClean="0"/>
              <a:t>Feedback and hint message content</a:t>
            </a:r>
          </a:p>
          <a:p>
            <a:pPr lvl="1" eaLnBrk="1" hangingPunct="1">
              <a:lnSpc>
                <a:spcPct val="90000"/>
              </a:lnSpc>
            </a:pPr>
            <a:r>
              <a:rPr lang="en-US" sz="2200" smtClean="0"/>
              <a:t>One skill becomes two =&gt; need new hint messages for new skill</a:t>
            </a:r>
          </a:p>
          <a:p>
            <a:pPr lvl="1" eaLnBrk="1" hangingPunct="1">
              <a:lnSpc>
                <a:spcPct val="90000"/>
              </a:lnSpc>
            </a:pPr>
            <a:r>
              <a:rPr lang="en-US" sz="2200" smtClean="0"/>
              <a:t>New bug rules may be needed</a:t>
            </a:r>
          </a:p>
          <a:p>
            <a:pPr eaLnBrk="1" hangingPunct="1">
              <a:lnSpc>
                <a:spcPct val="90000"/>
              </a:lnSpc>
            </a:pPr>
            <a:r>
              <a:rPr lang="en-US" sz="2600" smtClean="0"/>
              <a:t>Even interface design – “make thinking visible”</a:t>
            </a:r>
          </a:p>
          <a:p>
            <a:pPr lvl="1" eaLnBrk="1" hangingPunct="1">
              <a:lnSpc>
                <a:spcPct val="90000"/>
              </a:lnSpc>
            </a:pPr>
            <a:r>
              <a:rPr lang="en-US" sz="2200" smtClean="0"/>
              <a:t>If multiple skills per step =&gt; break down by adding new intermediate steps to interface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2800" dirty="0" smtClean="0"/>
              <a:t>Expert &amp; student models are imperfect in most ITS</a:t>
            </a:r>
          </a:p>
        </p:txBody>
      </p:sp>
      <p:sp>
        <p:nvSpPr>
          <p:cNvPr id="28675" name="Content Placeholder 2"/>
          <p:cNvSpPr>
            <a:spLocks noGrp="1"/>
          </p:cNvSpPr>
          <p:nvPr>
            <p:ph idx="1"/>
          </p:nvPr>
        </p:nvSpPr>
        <p:spPr>
          <a:xfrm>
            <a:off x="457200" y="1219200"/>
            <a:ext cx="8229600" cy="4525963"/>
          </a:xfrm>
        </p:spPr>
        <p:txBody>
          <a:bodyPr/>
          <a:lstStyle/>
          <a:p>
            <a:pPr eaLnBrk="1" hangingPunct="1"/>
            <a:r>
              <a:rPr lang="en-US" sz="2800" dirty="0" smtClean="0"/>
              <a:t>How can we tell?</a:t>
            </a:r>
          </a:p>
          <a:p>
            <a:pPr eaLnBrk="1" hangingPunct="1"/>
            <a:r>
              <a:rPr lang="en-US" sz="2800" dirty="0" smtClean="0"/>
              <a:t>Don’t get learning curves</a:t>
            </a:r>
          </a:p>
          <a:p>
            <a:pPr lvl="1" eaLnBrk="1" hangingPunct="1"/>
            <a:r>
              <a:rPr lang="en-US" sz="2400" dirty="0" smtClean="0"/>
              <a:t>If we know tutor works (get pre to post gains), </a:t>
            </a:r>
            <a:br>
              <a:rPr lang="en-US" sz="2400" dirty="0" smtClean="0"/>
            </a:br>
            <a:r>
              <a:rPr lang="en-US" sz="2400" dirty="0" smtClean="0"/>
              <a:t>but “learning curves don’t curve”, </a:t>
            </a:r>
            <a:br>
              <a:rPr lang="en-US" sz="2400" dirty="0" smtClean="0"/>
            </a:br>
            <a:r>
              <a:rPr lang="en-US" sz="2400" dirty="0" smtClean="0"/>
              <a:t>then the model is wrong</a:t>
            </a:r>
          </a:p>
          <a:p>
            <a:pPr eaLnBrk="1" hangingPunct="1"/>
            <a:r>
              <a:rPr lang="en-US" sz="2800" dirty="0" smtClean="0"/>
              <a:t>Don’t get </a:t>
            </a:r>
            <a:r>
              <a:rPr lang="en-US" sz="2800" i="1" dirty="0" smtClean="0"/>
              <a:t>smooth </a:t>
            </a:r>
            <a:r>
              <a:rPr lang="en-US" sz="2800" dirty="0" smtClean="0"/>
              <a:t>learning curves</a:t>
            </a:r>
          </a:p>
          <a:p>
            <a:pPr lvl="1" eaLnBrk="1" hangingPunct="1"/>
            <a:r>
              <a:rPr lang="en-US" sz="2400" dirty="0" smtClean="0"/>
              <a:t>Even when every KC has a good learning curve (error rate goes down as student gets more opportunities to practice),</a:t>
            </a:r>
            <a:br>
              <a:rPr lang="en-US" sz="2400" dirty="0" smtClean="0"/>
            </a:br>
            <a:r>
              <a:rPr lang="en-US" sz="2400" dirty="0" smtClean="0"/>
              <a:t>model still may be imperfect when it has significant deviations from student data</a:t>
            </a:r>
          </a:p>
          <a:p>
            <a:pPr lvl="1" eaLnBrk="1" hangingPunct="1"/>
            <a:endParaRPr lang="en-US" sz="2400" dirty="0" smtClean="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7197" t="24903" r="17455" b="20622"/>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lida\Desktop\rule_generic_plural.png"/>
          <p:cNvPicPr>
            <a:picLocks noChangeAspect="1" noChangeArrowheads="1"/>
          </p:cNvPicPr>
          <p:nvPr/>
        </p:nvPicPr>
        <p:blipFill>
          <a:blip r:embed="rId2"/>
          <a:srcRect/>
          <a:stretch>
            <a:fillRect/>
          </a:stretch>
        </p:blipFill>
        <p:spPr bwMode="auto">
          <a:xfrm>
            <a:off x="483167" y="219075"/>
            <a:ext cx="8177667" cy="641985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7567F"/>
      </a:hlink>
      <a:folHlink>
        <a:srgbClr val="37567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1941</Words>
  <Application>Microsoft Office PowerPoint</Application>
  <PresentationFormat>On-screen Show (4:3)</PresentationFormat>
  <Paragraphs>257</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Improving learning by improving the cognitive model: A data-driven approach</vt:lpstr>
      <vt:lpstr>Why we need better expert &amp; student models in ITS</vt:lpstr>
      <vt:lpstr>Cognitive Model Determines Instruction</vt:lpstr>
      <vt:lpstr>Cognitive Tutor Technology</vt:lpstr>
      <vt:lpstr>Cognitive Tutor Technology</vt:lpstr>
      <vt:lpstr>If you change cognitive model you change instruction</vt:lpstr>
      <vt:lpstr>Expert &amp; student models are imperfect in most ITS</vt:lpstr>
      <vt:lpstr>Slide 8</vt:lpstr>
      <vt:lpstr>Slide 9</vt:lpstr>
      <vt:lpstr>Slide 10</vt:lpstr>
      <vt:lpstr>Slide 11</vt:lpstr>
      <vt:lpstr>Slide 12</vt:lpstr>
      <vt:lpstr>Slide 13</vt:lpstr>
      <vt:lpstr>Dataset Info</vt:lpstr>
      <vt:lpstr>Performance Profiler</vt:lpstr>
      <vt:lpstr>Error Report</vt:lpstr>
      <vt:lpstr>Learning Curves</vt:lpstr>
      <vt:lpstr>Learning Curves: Drill Down</vt:lpstr>
      <vt:lpstr>Learning Curve: Latency Curves</vt:lpstr>
      <vt:lpstr>Learning Curve exercise</vt:lpstr>
      <vt:lpstr>Dataset Info: KC Models</vt:lpstr>
      <vt:lpstr>Dataset Info: Export a KC Model</vt:lpstr>
      <vt:lpstr>Dataset Info: Import a KC Model</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Technologies Meeting</dc:title>
  <dc:creator>alida</dc:creator>
  <cp:lastModifiedBy>Alida Skogsholm</cp:lastModifiedBy>
  <cp:revision>530</cp:revision>
  <dcterms:created xsi:type="dcterms:W3CDTF">2005-10-27T14:37:42Z</dcterms:created>
  <dcterms:modified xsi:type="dcterms:W3CDTF">2010-06-14T15:05:05Z</dcterms:modified>
</cp:coreProperties>
</file>