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62" r:id="rId2"/>
    <p:sldId id="305" r:id="rId3"/>
    <p:sldId id="319" r:id="rId4"/>
    <p:sldId id="306" r:id="rId5"/>
    <p:sldId id="307" r:id="rId6"/>
    <p:sldId id="308" r:id="rId7"/>
    <p:sldId id="309" r:id="rId8"/>
    <p:sldId id="310" r:id="rId9"/>
    <p:sldId id="315" r:id="rId10"/>
    <p:sldId id="316" r:id="rId11"/>
    <p:sldId id="317" r:id="rId12"/>
    <p:sldId id="318" r:id="rId13"/>
    <p:sldId id="311" r:id="rId14"/>
    <p:sldId id="312" r:id="rId15"/>
    <p:sldId id="313" r:id="rId16"/>
    <p:sldId id="314" r:id="rId17"/>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567F"/>
    <a:srgbClr val="1807F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53" autoAdjust="0"/>
    <p:restoredTop sz="71479" autoAdjust="0"/>
  </p:normalViewPr>
  <p:slideViewPr>
    <p:cSldViewPr>
      <p:cViewPr varScale="1">
        <p:scale>
          <a:sx n="76" d="100"/>
          <a:sy n="76" d="100"/>
        </p:scale>
        <p:origin x="-81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1" d="100"/>
          <a:sy n="81" d="100"/>
        </p:scale>
        <p:origin x="-3168" y="-102"/>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1816" cy="464809"/>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defRPr sz="1200"/>
            </a:lvl1pPr>
          </a:lstStyle>
          <a:p>
            <a:endParaRPr lang="en-US"/>
          </a:p>
        </p:txBody>
      </p:sp>
      <p:sp>
        <p:nvSpPr>
          <p:cNvPr id="31747" name="Rectangle 3"/>
          <p:cNvSpPr>
            <a:spLocks noGrp="1" noChangeArrowheads="1"/>
          </p:cNvSpPr>
          <p:nvPr>
            <p:ph type="dt" sz="quarter" idx="1"/>
          </p:nvPr>
        </p:nvSpPr>
        <p:spPr bwMode="auto">
          <a:xfrm>
            <a:off x="3964322" y="0"/>
            <a:ext cx="3031816" cy="464809"/>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lgn="r">
              <a:defRPr sz="1200"/>
            </a:lvl1pPr>
          </a:lstStyle>
          <a:p>
            <a:endParaRPr lang="en-US"/>
          </a:p>
        </p:txBody>
      </p:sp>
      <p:sp>
        <p:nvSpPr>
          <p:cNvPr id="31748" name="Rectangle 4"/>
          <p:cNvSpPr>
            <a:spLocks noGrp="1" noChangeArrowheads="1"/>
          </p:cNvSpPr>
          <p:nvPr>
            <p:ph type="ftr" sz="quarter" idx="2"/>
          </p:nvPr>
        </p:nvSpPr>
        <p:spPr bwMode="auto">
          <a:xfrm>
            <a:off x="0" y="8817332"/>
            <a:ext cx="3031816" cy="464809"/>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defRPr sz="1200"/>
            </a:lvl1pPr>
          </a:lstStyle>
          <a:p>
            <a:endParaRPr lang="en-US"/>
          </a:p>
        </p:txBody>
      </p:sp>
      <p:sp>
        <p:nvSpPr>
          <p:cNvPr id="31749" name="Rectangle 5"/>
          <p:cNvSpPr>
            <a:spLocks noGrp="1" noChangeArrowheads="1"/>
          </p:cNvSpPr>
          <p:nvPr>
            <p:ph type="sldNum" sz="quarter" idx="3"/>
          </p:nvPr>
        </p:nvSpPr>
        <p:spPr bwMode="auto">
          <a:xfrm>
            <a:off x="3964322" y="8817332"/>
            <a:ext cx="3031816" cy="464809"/>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lgn="r">
              <a:defRPr sz="1200"/>
            </a:lvl1pPr>
          </a:lstStyle>
          <a:p>
            <a:fld id="{1DBA9B98-5B45-4061-91D1-0863D0C1E27E}"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1816" cy="464809"/>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lvl1pPr defTabSz="930160">
              <a:defRPr sz="1200"/>
            </a:lvl1pPr>
          </a:lstStyle>
          <a:p>
            <a:endParaRPr lang="en-US"/>
          </a:p>
        </p:txBody>
      </p:sp>
      <p:sp>
        <p:nvSpPr>
          <p:cNvPr id="6147" name="Rectangle 3"/>
          <p:cNvSpPr>
            <a:spLocks noGrp="1" noChangeArrowheads="1"/>
          </p:cNvSpPr>
          <p:nvPr>
            <p:ph type="dt" idx="1"/>
          </p:nvPr>
        </p:nvSpPr>
        <p:spPr bwMode="auto">
          <a:xfrm>
            <a:off x="3964322" y="0"/>
            <a:ext cx="3031816" cy="464809"/>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lvl1pPr algn="r" defTabSz="930160">
              <a:defRPr sz="1200"/>
            </a:lvl1pPr>
          </a:lstStyle>
          <a:p>
            <a:endParaRPr lang="en-US"/>
          </a:p>
        </p:txBody>
      </p:sp>
      <p:sp>
        <p:nvSpPr>
          <p:cNvPr id="6148"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99770" y="4409446"/>
            <a:ext cx="5598160" cy="4178600"/>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817332"/>
            <a:ext cx="3031816" cy="464809"/>
          </a:xfrm>
          <a:prstGeom prst="rect">
            <a:avLst/>
          </a:prstGeom>
          <a:noFill/>
          <a:ln w="9525">
            <a:noFill/>
            <a:miter lim="800000"/>
            <a:headEnd/>
            <a:tailEnd/>
          </a:ln>
          <a:effectLst/>
        </p:spPr>
        <p:txBody>
          <a:bodyPr vert="horz" wrap="square" lIns="93032" tIns="46516" rIns="93032" bIns="46516" numCol="1" anchor="b" anchorCtr="0" compatLnSpc="1">
            <a:prstTxWarp prst="textNoShape">
              <a:avLst/>
            </a:prstTxWarp>
          </a:bodyPr>
          <a:lstStyle>
            <a:lvl1pPr defTabSz="930160">
              <a:defRPr sz="1200"/>
            </a:lvl1pPr>
          </a:lstStyle>
          <a:p>
            <a:endParaRPr lang="en-US"/>
          </a:p>
        </p:txBody>
      </p:sp>
      <p:sp>
        <p:nvSpPr>
          <p:cNvPr id="6151" name="Rectangle 7"/>
          <p:cNvSpPr>
            <a:spLocks noGrp="1" noChangeArrowheads="1"/>
          </p:cNvSpPr>
          <p:nvPr>
            <p:ph type="sldNum" sz="quarter" idx="5"/>
          </p:nvPr>
        </p:nvSpPr>
        <p:spPr bwMode="auto">
          <a:xfrm>
            <a:off x="3964322" y="8817332"/>
            <a:ext cx="3031816" cy="464809"/>
          </a:xfrm>
          <a:prstGeom prst="rect">
            <a:avLst/>
          </a:prstGeom>
          <a:noFill/>
          <a:ln w="9525">
            <a:noFill/>
            <a:miter lim="800000"/>
            <a:headEnd/>
            <a:tailEnd/>
          </a:ln>
          <a:effectLst/>
        </p:spPr>
        <p:txBody>
          <a:bodyPr vert="horz" wrap="square" lIns="93032" tIns="46516" rIns="93032" bIns="46516" numCol="1" anchor="b" anchorCtr="0" compatLnSpc="1">
            <a:prstTxWarp prst="textNoShape">
              <a:avLst/>
            </a:prstTxWarp>
          </a:bodyPr>
          <a:lstStyle>
            <a:lvl1pPr algn="r" defTabSz="930160">
              <a:defRPr sz="1200"/>
            </a:lvl1pPr>
          </a:lstStyle>
          <a:p>
            <a:fld id="{F1604382-697A-43BD-A574-91F385EAA8A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296B19-3DA0-4515-B8DF-A570499AF99D}" type="slidenum">
              <a:rPr lang="en-US"/>
              <a:pPr/>
              <a:t>1</a:t>
            </a:fld>
            <a:endParaRPr lang="en-US" dirty="0"/>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dirty="0" smtClean="0"/>
              <a:t>Welcome</a:t>
            </a:r>
            <a:r>
              <a:rPr lang="en-US" baseline="0" dirty="0" smtClean="0"/>
              <a:t> and thank you for attending out tutorial.   I’m Alida Skogsholm, the DataShop Manager and one of the developers.</a:t>
            </a:r>
          </a:p>
          <a:p>
            <a:endParaRPr lang="en-US" baseline="0" dirty="0" smtClean="0"/>
          </a:p>
          <a:p>
            <a:endParaRPr lang="en-US" baseline="0" dirty="0" smtClean="0"/>
          </a:p>
          <a:p>
            <a:r>
              <a:rPr lang="en-US" sz="1100" i="1" baseline="0" dirty="0" smtClean="0"/>
              <a:t>Note: Slides current to DataShop version 4.1.8.</a:t>
            </a:r>
            <a:endParaRPr lang="en-US" sz="1100" i="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example that I’m going to</a:t>
            </a:r>
            <a:r>
              <a:rPr lang="en-US" baseline="0" dirty="0" smtClean="0"/>
              <a:t> show you is in Java.  If you have Java on your laptop, feel free to get the client and run it on your own.  You’ll need help from one of us to gain access which I’ll go over in a little bit.</a:t>
            </a:r>
            <a:endParaRPr lang="en-US" dirty="0"/>
          </a:p>
        </p:txBody>
      </p:sp>
      <p:sp>
        <p:nvSpPr>
          <p:cNvPr id="4" name="Slide Number Placeholder 3"/>
          <p:cNvSpPr>
            <a:spLocks noGrp="1"/>
          </p:cNvSpPr>
          <p:nvPr>
            <p:ph type="sldNum" sz="quarter" idx="10"/>
          </p:nvPr>
        </p:nvSpPr>
        <p:spPr/>
        <p:txBody>
          <a:bodyPr/>
          <a:lstStyle/>
          <a:p>
            <a:fld id="{F1604382-697A-43BD-A574-91F385EAA8AF}"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can redirect</a:t>
            </a:r>
            <a:r>
              <a:rPr lang="en-US" baseline="0" dirty="0" smtClean="0"/>
              <a:t> the results to a file and then open that file in a browser.</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Then you can search on the dataset name you have in mind.  </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For this demo, let’s search on ‘</a:t>
            </a:r>
            <a:r>
              <a:rPr lang="en-US" b="0" dirty="0" smtClean="0"/>
              <a:t>Self-Explanation Spring 2009 (tutors only)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F1604382-697A-43BD-A574-91F385EAA8AF}" type="slidenum">
              <a:rPr lang="en-US" smtClean="0"/>
              <a:pPr/>
              <a:t>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it is, and we see that it has the id of 74.</a:t>
            </a:r>
            <a:endParaRPr lang="en-US" dirty="0"/>
          </a:p>
        </p:txBody>
      </p:sp>
      <p:sp>
        <p:nvSpPr>
          <p:cNvPr id="4" name="Slide Number Placeholder 3"/>
          <p:cNvSpPr>
            <a:spLocks noGrp="1"/>
          </p:cNvSpPr>
          <p:nvPr>
            <p:ph type="sldNum" sz="quarter" idx="10"/>
          </p:nvPr>
        </p:nvSpPr>
        <p:spPr/>
        <p:txBody>
          <a:bodyPr/>
          <a:lstStyle/>
          <a:p>
            <a:fld id="{F1604382-697A-43BD-A574-91F385EAA8AF}" type="slidenum">
              <a:rPr lang="en-US" smtClean="0"/>
              <a:pPr/>
              <a:t>10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get a list of samples for the dataset</a:t>
            </a:r>
            <a:r>
              <a:rPr lang="en-US" baseline="0" dirty="0" smtClean="0"/>
              <a:t> we are interested in, we simply add to the previous request with the dataset and add the keyword ‘samples’ to the URL.</a:t>
            </a:r>
          </a:p>
          <a:p>
            <a:r>
              <a:rPr lang="en-US" baseline="0" dirty="0" smtClean="0"/>
              <a:t>So now we see that the sample we created in DataShop, ‘Unit1’, has the sample id of 97.</a:t>
            </a:r>
          </a:p>
          <a:p>
            <a:endParaRPr lang="en-US" dirty="0"/>
          </a:p>
        </p:txBody>
      </p:sp>
      <p:sp>
        <p:nvSpPr>
          <p:cNvPr id="4" name="Slide Number Placeholder 3"/>
          <p:cNvSpPr>
            <a:spLocks noGrp="1"/>
          </p:cNvSpPr>
          <p:nvPr>
            <p:ph type="sldNum" sz="quarter" idx="10"/>
          </p:nvPr>
        </p:nvSpPr>
        <p:spPr/>
        <p:txBody>
          <a:bodyPr/>
          <a:lstStyle/>
          <a:p>
            <a:fld id="{F1604382-697A-43BD-A574-91F385EAA8AF}"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103F74-B129-4D94-9C3B-B05883B6C01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85B167-85B5-4550-BD77-94C6320B2D5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0D9092-5D59-4693-B3AC-FE1C8CA355F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4" descr="background"/>
          <p:cNvPicPr>
            <a:picLocks noChangeAspect="1" noChangeArrowheads="1"/>
          </p:cNvPicPr>
          <p:nvPr userDrawn="1"/>
        </p:nvPicPr>
        <p:blipFill>
          <a:blip r:embed="rId2" cstate="print"/>
          <a:srcRect t="12180" b="38977"/>
          <a:stretch>
            <a:fillRect/>
          </a:stretch>
        </p:blipFill>
        <p:spPr bwMode="auto">
          <a:xfrm>
            <a:off x="0" y="0"/>
            <a:ext cx="9134475" cy="6858000"/>
          </a:xfrm>
          <a:prstGeom prst="rect">
            <a:avLst/>
          </a:prstGeom>
          <a:noFill/>
        </p:spPr>
      </p:pic>
      <p:sp>
        <p:nvSpPr>
          <p:cNvPr id="2" name="Title 1"/>
          <p:cNvSpPr>
            <a:spLocks noGrp="1"/>
          </p:cNvSpPr>
          <p:nvPr>
            <p:ph type="title"/>
          </p:nvPr>
        </p:nvSpPr>
        <p:spPr>
          <a:xfrm>
            <a:off x="304800" y="228600"/>
            <a:ext cx="8229600" cy="6096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79ECA4-69B3-49F7-B4CA-9624C16BB9EF}" type="slidenum">
              <a:rPr lang="en-US"/>
              <a:pPr/>
              <a:t>‹#›</a:t>
            </a:fld>
            <a:endParaRPr lang="en-US"/>
          </a:p>
        </p:txBody>
      </p:sp>
      <p:cxnSp>
        <p:nvCxnSpPr>
          <p:cNvPr id="8" name="Straight Connector 7"/>
          <p:cNvCxnSpPr/>
          <p:nvPr userDrawn="1"/>
        </p:nvCxnSpPr>
        <p:spPr>
          <a:xfrm>
            <a:off x="381000" y="838200"/>
            <a:ext cx="8153400" cy="1588"/>
          </a:xfrm>
          <a:prstGeom prst="line">
            <a:avLst/>
          </a:prstGeom>
          <a:ln w="127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594386-D973-406D-8D27-8B41F96757F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265EC6D-3F77-4453-8001-6FDDB9A0674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982811E-CBB8-408D-8F8E-7A206F7C8D4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6271CED-D1C1-4CCF-990B-7AD9863D013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392DA46-D9B3-4BEF-AE8A-1A13F120944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F1BD496-D807-4689-9574-6551A54C073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0BA55F-9B24-437A-A5E1-3A659313CAF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4" descr="background"/>
          <p:cNvPicPr>
            <a:picLocks noChangeAspect="1" noChangeArrowheads="1"/>
          </p:cNvPicPr>
          <p:nvPr userDrawn="1"/>
        </p:nvPicPr>
        <p:blipFill>
          <a:blip r:embed="rId13" cstate="print"/>
          <a:srcRect t="12180" b="38977"/>
          <a:stretch>
            <a:fillRect/>
          </a:stretch>
        </p:blipFill>
        <p:spPr bwMode="auto">
          <a:xfrm>
            <a:off x="0" y="0"/>
            <a:ext cx="9134475" cy="6858000"/>
          </a:xfrm>
          <a:prstGeom prst="rect">
            <a:avLst/>
          </a:prstGeom>
          <a:noFill/>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D2961D2-7532-4476-B84D-24D947C8F1E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slcdatashop.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57200" y="1676400"/>
            <a:ext cx="8382000" cy="2362200"/>
          </a:xfrm>
        </p:spPr>
        <p:txBody>
          <a:bodyPr/>
          <a:lstStyle/>
          <a:p>
            <a:pPr lvl="0" algn="ctr">
              <a:buNone/>
            </a:pPr>
            <a:r>
              <a:rPr lang="en-US" sz="4800" dirty="0" smtClean="0"/>
              <a:t>PSLC DataShop </a:t>
            </a:r>
            <a:br>
              <a:rPr lang="en-US" sz="4800" dirty="0" smtClean="0"/>
            </a:br>
            <a:r>
              <a:rPr lang="en-US" sz="4800" dirty="0" smtClean="0"/>
              <a:t>Web Services Demo</a:t>
            </a:r>
            <a:endParaRPr lang="en-US" sz="4800" dirty="0" smtClean="0">
              <a:solidFill>
                <a:schemeClr val="tx2"/>
              </a:solidFill>
              <a:latin typeface="+mj-lt"/>
              <a:ea typeface="+mj-ea"/>
              <a:cs typeface="+mj-cs"/>
            </a:endParaRPr>
          </a:p>
          <a:p>
            <a:pPr algn="ctr">
              <a:buNone/>
            </a:pPr>
            <a:r>
              <a:rPr lang="en-US" sz="2000" dirty="0" smtClean="0">
                <a:hlinkClick r:id="rId3"/>
              </a:rPr>
              <a:t>http://pslcdatashop.org</a:t>
            </a:r>
          </a:p>
          <a:p>
            <a:pPr algn="ctr">
              <a:buNone/>
            </a:pPr>
            <a:r>
              <a:rPr lang="en-US" sz="1200" dirty="0" smtClean="0"/>
              <a:t>Slides current to DataShop version 4.1.8</a:t>
            </a:r>
            <a:endParaRPr lang="en-US" sz="1200" dirty="0"/>
          </a:p>
        </p:txBody>
      </p:sp>
      <p:sp>
        <p:nvSpPr>
          <p:cNvPr id="5" name="TextBox 4"/>
          <p:cNvSpPr txBox="1"/>
          <p:nvPr/>
        </p:nvSpPr>
        <p:spPr>
          <a:xfrm>
            <a:off x="2574556" y="4648200"/>
            <a:ext cx="4147289" cy="830997"/>
          </a:xfrm>
          <a:prstGeom prst="rect">
            <a:avLst/>
          </a:prstGeom>
          <a:noFill/>
        </p:spPr>
        <p:txBody>
          <a:bodyPr wrap="none" rtlCol="0">
            <a:spAutoFit/>
          </a:bodyPr>
          <a:lstStyle/>
          <a:p>
            <a:pPr algn="ctr"/>
            <a:r>
              <a:rPr lang="en-US" sz="2800" dirty="0" smtClean="0"/>
              <a:t>Alida Skogsholm</a:t>
            </a:r>
          </a:p>
          <a:p>
            <a:pPr marL="0" lvl="1" algn="ctr"/>
            <a:r>
              <a:rPr lang="en-US" sz="2000" dirty="0" smtClean="0"/>
              <a:t>DataShop Manager and Developer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Open XML in browser and search</a:t>
            </a:r>
            <a:endParaRPr lang="en-US" sz="4000" dirty="0"/>
          </a:p>
        </p:txBody>
      </p:sp>
      <p:sp>
        <p:nvSpPr>
          <p:cNvPr id="4" name="Slide Number Placeholder 3"/>
          <p:cNvSpPr>
            <a:spLocks noGrp="1"/>
          </p:cNvSpPr>
          <p:nvPr>
            <p:ph type="sldNum" sz="quarter" idx="12"/>
          </p:nvPr>
        </p:nvSpPr>
        <p:spPr/>
        <p:txBody>
          <a:bodyPr/>
          <a:lstStyle/>
          <a:p>
            <a:fld id="{C079ECA4-69B3-49F7-B4CA-9624C16BB9EF}" type="slidenum">
              <a:rPr lang="en-US" smtClean="0"/>
              <a:pPr/>
              <a:t>10</a:t>
            </a:fld>
            <a:endParaRPr lang="en-US" dirty="0"/>
          </a:p>
        </p:txBody>
      </p:sp>
      <p:pic>
        <p:nvPicPr>
          <p:cNvPr id="1026" name="Picture 2"/>
          <p:cNvPicPr>
            <a:picLocks noChangeAspect="1" noChangeArrowheads="1"/>
          </p:cNvPicPr>
          <p:nvPr/>
        </p:nvPicPr>
        <p:blipFill>
          <a:blip r:embed="rId3"/>
          <a:srcRect/>
          <a:stretch>
            <a:fillRect/>
          </a:stretch>
        </p:blipFill>
        <p:spPr bwMode="auto">
          <a:xfrm>
            <a:off x="628650" y="990600"/>
            <a:ext cx="7886700" cy="5225811"/>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command line</a:t>
            </a:r>
            <a:endParaRPr lang="en-US" dirty="0"/>
          </a:p>
        </p:txBody>
      </p:sp>
      <p:sp>
        <p:nvSpPr>
          <p:cNvPr id="4" name="Slide Number Placeholder 3"/>
          <p:cNvSpPr>
            <a:spLocks noGrp="1"/>
          </p:cNvSpPr>
          <p:nvPr>
            <p:ph type="sldNum" sz="quarter" idx="12"/>
          </p:nvPr>
        </p:nvSpPr>
        <p:spPr/>
        <p:txBody>
          <a:bodyPr/>
          <a:lstStyle/>
          <a:p>
            <a:fld id="{C079ECA4-69B3-49F7-B4CA-9624C16BB9EF}" type="slidenum">
              <a:rPr lang="en-US" smtClean="0"/>
              <a:pPr/>
              <a:t>11</a:t>
            </a:fld>
            <a:endParaRPr lang="en-US" dirty="0"/>
          </a:p>
        </p:txBody>
      </p:sp>
      <p:pic>
        <p:nvPicPr>
          <p:cNvPr id="2050" name="Picture 2"/>
          <p:cNvPicPr>
            <a:picLocks noChangeAspect="1" noChangeArrowheads="1"/>
          </p:cNvPicPr>
          <p:nvPr/>
        </p:nvPicPr>
        <p:blipFill>
          <a:blip r:embed="rId2"/>
          <a:srcRect r="16958" b="31906"/>
          <a:stretch>
            <a:fillRect/>
          </a:stretch>
        </p:blipFill>
        <p:spPr bwMode="auto">
          <a:xfrm>
            <a:off x="212646" y="1395413"/>
            <a:ext cx="8718708" cy="4548187"/>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get a sample ID</a:t>
            </a:r>
            <a:endParaRPr lang="en-US" dirty="0"/>
          </a:p>
        </p:txBody>
      </p:sp>
      <p:sp>
        <p:nvSpPr>
          <p:cNvPr id="3" name="Content Placeholder 2"/>
          <p:cNvSpPr>
            <a:spLocks noGrp="1"/>
          </p:cNvSpPr>
          <p:nvPr>
            <p:ph idx="1"/>
          </p:nvPr>
        </p:nvSpPr>
        <p:spPr>
          <a:xfrm>
            <a:off x="171450" y="1066800"/>
            <a:ext cx="8801100" cy="5562600"/>
          </a:xfrm>
        </p:spPr>
        <p:txBody>
          <a:bodyPr>
            <a:normAutofit fontScale="47500" lnSpcReduction="20000"/>
          </a:bodyPr>
          <a:lstStyle/>
          <a:p>
            <a:pPr>
              <a:buNone/>
            </a:pPr>
            <a:r>
              <a:rPr lang="en-US" sz="3800" dirty="0" smtClean="0"/>
              <a:t>java –jar dist/datashop-webservices.jar  “https://pslcdatashop.web.cmu.edu/services/datasets/313/samples”</a:t>
            </a:r>
          </a:p>
          <a:p>
            <a:pPr>
              <a:buNone/>
            </a:pPr>
            <a:endParaRPr lang="en-US" dirty="0" smtClean="0"/>
          </a:p>
          <a:p>
            <a:pPr>
              <a:buNone/>
            </a:pPr>
            <a:r>
              <a:rPr lang="en-US" dirty="0" smtClean="0">
                <a:latin typeface="Courier New" pitchFamily="49" charset="0"/>
                <a:cs typeface="Courier New" pitchFamily="49" charset="0"/>
              </a:rPr>
              <a:t>&lt;?xml version="1.0" encoding="UTF-8"?&gt;</a:t>
            </a:r>
          </a:p>
          <a:p>
            <a:pPr>
              <a:buNone/>
            </a:pPr>
            <a:r>
              <a:rPr lang="en-US" dirty="0" smtClean="0">
                <a:latin typeface="Courier New" pitchFamily="49" charset="0"/>
                <a:cs typeface="Courier New" pitchFamily="49" charset="0"/>
              </a:rPr>
              <a:t>&lt;</a:t>
            </a:r>
            <a:r>
              <a:rPr lang="en-US" dirty="0" err="1" smtClean="0">
                <a:latin typeface="Courier New" pitchFamily="49" charset="0"/>
                <a:cs typeface="Courier New" pitchFamily="49" charset="0"/>
              </a:rPr>
              <a:t>pslc_datashop_message</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result_code</a:t>
            </a:r>
            <a:r>
              <a:rPr lang="en-US" dirty="0" smtClean="0">
                <a:latin typeface="Courier New" pitchFamily="49" charset="0"/>
                <a:cs typeface="Courier New" pitchFamily="49" charset="0"/>
              </a:rPr>
              <a:t>="0" </a:t>
            </a:r>
            <a:r>
              <a:rPr lang="en-US" dirty="0" err="1" smtClean="0">
                <a:latin typeface="Courier New" pitchFamily="49" charset="0"/>
                <a:cs typeface="Courier New" pitchFamily="49" charset="0"/>
              </a:rPr>
              <a:t>result_message</a:t>
            </a:r>
            <a:r>
              <a:rPr lang="en-US" dirty="0" smtClean="0">
                <a:latin typeface="Courier New" pitchFamily="49" charset="0"/>
                <a:cs typeface="Courier New" pitchFamily="49" charset="0"/>
              </a:rPr>
              <a:t>="Success. 2 samples found."&gt;</a:t>
            </a:r>
          </a:p>
          <a:p>
            <a:pPr>
              <a:buNone/>
            </a:pPr>
            <a:r>
              <a:rPr lang="en-US" dirty="0" smtClean="0">
                <a:latin typeface="Courier New" pitchFamily="49" charset="0"/>
                <a:cs typeface="Courier New" pitchFamily="49" charset="0"/>
              </a:rPr>
              <a:t>&lt;sample id="933"&gt;</a:t>
            </a:r>
          </a:p>
          <a:p>
            <a:pPr>
              <a:buNone/>
            </a:pPr>
            <a:r>
              <a:rPr lang="en-US" dirty="0" smtClean="0">
                <a:latin typeface="Courier New" pitchFamily="49" charset="0"/>
                <a:cs typeface="Courier New" pitchFamily="49" charset="0"/>
              </a:rPr>
              <a:t>	&lt;name&gt;All Data&lt;/name&gt;</a:t>
            </a:r>
          </a:p>
          <a:p>
            <a:pPr>
              <a:buNone/>
            </a:pPr>
            <a:r>
              <a:rPr lang="en-US" dirty="0" smtClean="0">
                <a:latin typeface="Courier New" pitchFamily="49" charset="0"/>
                <a:cs typeface="Courier New" pitchFamily="49" charset="0"/>
              </a:rPr>
              <a:t>	&lt;description&gt;Default Sample that contains all transactions.&lt;/description&gt;</a:t>
            </a:r>
          </a:p>
          <a:p>
            <a:pPr>
              <a:buNone/>
            </a:pPr>
            <a:r>
              <a:rPr lang="en-US" dirty="0" smtClean="0">
                <a:latin typeface="Courier New" pitchFamily="49" charset="0"/>
                <a:cs typeface="Courier New" pitchFamily="49" charset="0"/>
              </a:rPr>
              <a:t>	&lt;owner&gt;%&lt;/owner&gt;</a:t>
            </a:r>
          </a:p>
          <a:p>
            <a:pPr>
              <a:buNone/>
            </a:pPr>
            <a:r>
              <a:rPr lang="en-US" dirty="0" smtClean="0">
                <a:latin typeface="Courier New" pitchFamily="49" charset="0"/>
                <a:cs typeface="Courier New" pitchFamily="49" charset="0"/>
              </a:rPr>
              <a:t>	&lt;</a:t>
            </a:r>
            <a:r>
              <a:rPr lang="en-US" dirty="0" err="1" smtClean="0">
                <a:latin typeface="Courier New" pitchFamily="49" charset="0"/>
                <a:cs typeface="Courier New" pitchFamily="49" charset="0"/>
              </a:rPr>
              <a:t>number_of_transactions</a:t>
            </a:r>
            <a:r>
              <a:rPr lang="en-US" dirty="0" smtClean="0">
                <a:latin typeface="Courier New" pitchFamily="49" charset="0"/>
                <a:cs typeface="Courier New" pitchFamily="49" charset="0"/>
              </a:rPr>
              <a:t>&gt;11394&lt;/</a:t>
            </a:r>
            <a:r>
              <a:rPr lang="en-US" dirty="0" err="1" smtClean="0">
                <a:latin typeface="Courier New" pitchFamily="49" charset="0"/>
                <a:cs typeface="Courier New" pitchFamily="49" charset="0"/>
              </a:rPr>
              <a:t>number_of_transactions</a:t>
            </a:r>
            <a:r>
              <a:rPr lang="en-US" dirty="0" smtClean="0">
                <a:latin typeface="Courier New" pitchFamily="49" charset="0"/>
                <a:cs typeface="Courier New" pitchFamily="49" charset="0"/>
              </a:rPr>
              <a:t>&gt;</a:t>
            </a:r>
          </a:p>
          <a:p>
            <a:pPr>
              <a:buNone/>
            </a:pPr>
            <a:r>
              <a:rPr lang="en-US" dirty="0" smtClean="0">
                <a:latin typeface="Courier New" pitchFamily="49" charset="0"/>
                <a:cs typeface="Courier New" pitchFamily="49" charset="0"/>
              </a:rPr>
              <a:t>&lt;/sample&gt;</a:t>
            </a:r>
          </a:p>
          <a:p>
            <a:pPr>
              <a:buNone/>
            </a:pPr>
            <a:r>
              <a:rPr lang="en-US" dirty="0" smtClean="0">
                <a:latin typeface="Courier New" pitchFamily="49" charset="0"/>
                <a:cs typeface="Courier New" pitchFamily="49" charset="0"/>
              </a:rPr>
              <a:t>&lt;sample id="936"&gt;</a:t>
            </a:r>
          </a:p>
          <a:p>
            <a:pPr>
              <a:buNone/>
            </a:pPr>
            <a:r>
              <a:rPr lang="en-US" dirty="0" smtClean="0">
                <a:latin typeface="Courier New" pitchFamily="49" charset="0"/>
                <a:cs typeface="Courier New" pitchFamily="49" charset="0"/>
              </a:rPr>
              <a:t>	&lt;name&gt;</a:t>
            </a:r>
            <a:r>
              <a:rPr lang="en-US" dirty="0" err="1" smtClean="0">
                <a:latin typeface="Courier New" pitchFamily="49" charset="0"/>
                <a:cs typeface="Courier New" pitchFamily="49" charset="0"/>
              </a:rPr>
              <a:t>articleTutor</a:t>
            </a:r>
            <a:r>
              <a:rPr lang="en-US" dirty="0" smtClean="0">
                <a:latin typeface="Courier New" pitchFamily="49" charset="0"/>
                <a:cs typeface="Courier New" pitchFamily="49" charset="0"/>
              </a:rPr>
              <a:t>-B&lt;/name&gt;</a:t>
            </a:r>
          </a:p>
          <a:p>
            <a:pPr>
              <a:buNone/>
            </a:pPr>
            <a:r>
              <a:rPr lang="en-US" dirty="0" smtClean="0">
                <a:latin typeface="Courier New" pitchFamily="49" charset="0"/>
                <a:cs typeface="Courier New" pitchFamily="49" charset="0"/>
              </a:rPr>
              <a:t>	&lt;description&gt;Default Sample that contains all transactions.&lt;/description&gt;</a:t>
            </a:r>
          </a:p>
          <a:p>
            <a:pPr>
              <a:buNone/>
            </a:pPr>
            <a:r>
              <a:rPr lang="en-US" dirty="0" smtClean="0">
                <a:latin typeface="Courier New" pitchFamily="49" charset="0"/>
                <a:cs typeface="Courier New" pitchFamily="49" charset="0"/>
              </a:rPr>
              <a:t>	&lt;owner&gt;liuliu@ANDREW.CMU.EDU&lt;/owner&gt;</a:t>
            </a:r>
          </a:p>
          <a:p>
            <a:pPr>
              <a:buNone/>
            </a:pPr>
            <a:r>
              <a:rPr lang="en-US" dirty="0" smtClean="0">
                <a:latin typeface="Courier New" pitchFamily="49" charset="0"/>
                <a:cs typeface="Courier New" pitchFamily="49" charset="0"/>
              </a:rPr>
              <a:t>	&lt;</a:t>
            </a:r>
            <a:r>
              <a:rPr lang="en-US" dirty="0" err="1" smtClean="0">
                <a:latin typeface="Courier New" pitchFamily="49" charset="0"/>
                <a:cs typeface="Courier New" pitchFamily="49" charset="0"/>
              </a:rPr>
              <a:t>number_of_transactions</a:t>
            </a:r>
            <a:r>
              <a:rPr lang="en-US" dirty="0" smtClean="0">
                <a:latin typeface="Courier New" pitchFamily="49" charset="0"/>
                <a:cs typeface="Courier New" pitchFamily="49" charset="0"/>
              </a:rPr>
              <a:t>&gt;2707&lt;/</a:t>
            </a:r>
            <a:r>
              <a:rPr lang="en-US" dirty="0" err="1" smtClean="0">
                <a:latin typeface="Courier New" pitchFamily="49" charset="0"/>
                <a:cs typeface="Courier New" pitchFamily="49" charset="0"/>
              </a:rPr>
              <a:t>number_of_transactions</a:t>
            </a:r>
            <a:r>
              <a:rPr lang="en-US" dirty="0" smtClean="0">
                <a:latin typeface="Courier New" pitchFamily="49" charset="0"/>
                <a:cs typeface="Courier New" pitchFamily="49" charset="0"/>
              </a:rPr>
              <a:t>&gt;</a:t>
            </a:r>
          </a:p>
          <a:p>
            <a:pPr>
              <a:buNone/>
            </a:pPr>
            <a:r>
              <a:rPr lang="en-US" dirty="0" smtClean="0">
                <a:latin typeface="Courier New" pitchFamily="49" charset="0"/>
                <a:cs typeface="Courier New" pitchFamily="49" charset="0"/>
              </a:rPr>
              <a:t>&lt;/sample&gt;</a:t>
            </a:r>
          </a:p>
          <a:p>
            <a:pPr>
              <a:buNone/>
            </a:pPr>
            <a:r>
              <a:rPr lang="en-US" dirty="0" smtClean="0">
                <a:latin typeface="Courier New" pitchFamily="49" charset="0"/>
                <a:cs typeface="Courier New" pitchFamily="49" charset="0"/>
              </a:rPr>
              <a:t>&lt;/</a:t>
            </a:r>
            <a:r>
              <a:rPr lang="en-US" dirty="0" err="1" smtClean="0">
                <a:latin typeface="Courier New" pitchFamily="49" charset="0"/>
                <a:cs typeface="Courier New" pitchFamily="49" charset="0"/>
              </a:rPr>
              <a:t>pslc_datashop_message</a:t>
            </a:r>
            <a:r>
              <a:rPr lang="en-US" dirty="0" smtClean="0">
                <a:latin typeface="Courier New" pitchFamily="49" charset="0"/>
                <a:cs typeface="Courier New" pitchFamily="49" charset="0"/>
              </a:rPr>
              <a:t>&gt;</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fld id="{C079ECA4-69B3-49F7-B4CA-9624C16BB9E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How to see some transaction data</a:t>
            </a:r>
            <a:endParaRPr lang="en-US" sz="4000" dirty="0"/>
          </a:p>
        </p:txBody>
      </p:sp>
      <p:sp>
        <p:nvSpPr>
          <p:cNvPr id="3" name="Content Placeholder 2"/>
          <p:cNvSpPr>
            <a:spLocks noGrp="1"/>
          </p:cNvSpPr>
          <p:nvPr>
            <p:ph idx="1"/>
          </p:nvPr>
        </p:nvSpPr>
        <p:spPr>
          <a:xfrm>
            <a:off x="266700" y="1066801"/>
            <a:ext cx="8610600" cy="2362199"/>
          </a:xfrm>
        </p:spPr>
        <p:txBody>
          <a:bodyPr>
            <a:normAutofit fontScale="92500"/>
          </a:bodyPr>
          <a:lstStyle/>
          <a:p>
            <a:pPr>
              <a:buNone/>
            </a:pPr>
            <a:r>
              <a:rPr lang="en-US" sz="2600" dirty="0" smtClean="0"/>
              <a:t>Request a subset of columns for a given dataset and the ‘All Data’ sample which is the default</a:t>
            </a:r>
          </a:p>
          <a:p>
            <a:pPr>
              <a:buNone/>
            </a:pPr>
            <a:r>
              <a:rPr lang="en-US" sz="2200" dirty="0" smtClean="0"/>
              <a:t>java edu.cmu.pslc.datashop.webservices.DataShopClient “https://pslcdatashop.web.cmu.edu/services/datasets/313/transactions?</a:t>
            </a:r>
            <a:br>
              <a:rPr lang="en-US" sz="2200" dirty="0" smtClean="0"/>
            </a:br>
            <a:r>
              <a:rPr lang="en-US" sz="2200" dirty="0" smtClean="0"/>
              <a:t>limit=10&amp;cols=</a:t>
            </a:r>
            <a:r>
              <a:rPr lang="en-US" sz="2200" dirty="0" err="1" smtClean="0"/>
              <a:t>problem_hierarchy,problem_name,step_name,outcome,input</a:t>
            </a:r>
            <a:r>
              <a:rPr lang="en-US" sz="2200" dirty="0" smtClean="0"/>
              <a:t>”</a:t>
            </a:r>
          </a:p>
        </p:txBody>
      </p:sp>
      <p:sp>
        <p:nvSpPr>
          <p:cNvPr id="5" name="Rectangle 4"/>
          <p:cNvSpPr/>
          <p:nvPr/>
        </p:nvSpPr>
        <p:spPr>
          <a:xfrm>
            <a:off x="0" y="3657600"/>
            <a:ext cx="12192000" cy="3046988"/>
          </a:xfrm>
          <a:prstGeom prst="rect">
            <a:avLst/>
          </a:prstGeom>
        </p:spPr>
        <p:txBody>
          <a:bodyPr wrap="square">
            <a:spAutoFit/>
          </a:bodyPr>
          <a:lstStyle/>
          <a:p>
            <a:r>
              <a:rPr lang="en-US" sz="1600" dirty="0" smtClean="0">
                <a:latin typeface="Courier New" pitchFamily="49" charset="0"/>
                <a:cs typeface="Courier New" pitchFamily="49" charset="0"/>
              </a:rPr>
              <a:t>Problem Hierarchy       Problem Name    Step Name       Outcome Input</a:t>
            </a: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"The </a:t>
            </a:r>
            <a:r>
              <a:rPr lang="en-US" sz="1600" dirty="0" err="1" smtClean="0">
                <a:latin typeface="Courier New" pitchFamily="49" charset="0"/>
                <a:cs typeface="Courier New" pitchFamily="49" charset="0"/>
              </a:rPr>
              <a:t>wo</a:t>
            </a:r>
            <a:endParaRPr lang="en-US" sz="1600" dirty="0" smtClean="0">
              <a:latin typeface="Courier New" pitchFamily="49" charset="0"/>
              <a:cs typeface="Courier New" pitchFamily="49" charset="0"/>
            </a:endParaRP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"The </a:t>
            </a:r>
            <a:r>
              <a:rPr lang="en-US" sz="1600" dirty="0" err="1" smtClean="0">
                <a:latin typeface="Courier New" pitchFamily="49" charset="0"/>
                <a:cs typeface="Courier New" pitchFamily="49" charset="0"/>
              </a:rPr>
              <a:t>wo</a:t>
            </a:r>
            <a:endParaRPr lang="en-US" sz="1600" dirty="0" smtClean="0">
              <a:latin typeface="Courier New" pitchFamily="49" charset="0"/>
              <a:cs typeface="Courier New" pitchFamily="49" charset="0"/>
            </a:endParaRP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"The </a:t>
            </a:r>
            <a:r>
              <a:rPr lang="en-US" sz="1600" dirty="0" err="1" smtClean="0">
                <a:latin typeface="Courier New" pitchFamily="49" charset="0"/>
                <a:cs typeface="Courier New" pitchFamily="49" charset="0"/>
              </a:rPr>
              <a:t>wo</a:t>
            </a:r>
            <a:endParaRPr lang="en-US" sz="1600" dirty="0" smtClean="0">
              <a:latin typeface="Courier New" pitchFamily="49" charset="0"/>
              <a:cs typeface="Courier New" pitchFamily="49" charset="0"/>
            </a:endParaRP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"The </a:t>
            </a:r>
            <a:r>
              <a:rPr lang="en-US" sz="1600" dirty="0" err="1" smtClean="0">
                <a:latin typeface="Courier New" pitchFamily="49" charset="0"/>
                <a:cs typeface="Courier New" pitchFamily="49" charset="0"/>
              </a:rPr>
              <a:t>wo</a:t>
            </a:r>
            <a:endParaRPr lang="en-US" sz="1600" dirty="0" smtClean="0">
              <a:latin typeface="Courier New" pitchFamily="49" charset="0"/>
              <a:cs typeface="Courier New" pitchFamily="49" charset="0"/>
            </a:endParaRP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___ oxy</a:t>
            </a: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___ oxy</a:t>
            </a: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___ oxy</a:t>
            </a: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___ oxy</a:t>
            </a: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She too</a:t>
            </a:r>
          </a:p>
          <a:p>
            <a:r>
              <a:rPr lang="en-US" sz="1600" dirty="0" smtClean="0">
                <a:latin typeface="Courier New" pitchFamily="49" charset="0"/>
                <a:cs typeface="Courier New" pitchFamily="49" charset="0"/>
              </a:rPr>
              <a:t>Unit IWT_S09articleTutorB-A, Section IWT Tests and Tutors       </a:t>
            </a:r>
            <a:r>
              <a:rPr lang="en-US" sz="1600" dirty="0" err="1" smtClean="0">
                <a:latin typeface="Courier New" pitchFamily="49" charset="0"/>
                <a:cs typeface="Courier New" pitchFamily="49" charset="0"/>
              </a:rPr>
              <a:t>articleTutor</a:t>
            </a:r>
            <a:r>
              <a:rPr lang="en-US" sz="1600" dirty="0" smtClean="0">
                <a:latin typeface="Courier New" pitchFamily="49" charset="0"/>
                <a:cs typeface="Courier New" pitchFamily="49" charset="0"/>
              </a:rPr>
              <a:t>-B  ___ big</a:t>
            </a:r>
            <a:br>
              <a:rPr lang="en-US" sz="1600" dirty="0" smtClean="0">
                <a:latin typeface="Courier New" pitchFamily="49" charset="0"/>
                <a:cs typeface="Courier New" pitchFamily="49" charset="0"/>
              </a:rPr>
            </a:br>
            <a:r>
              <a:rPr lang="en-US" sz="1600" dirty="0" smtClean="0">
                <a:latin typeface="Courier New" pitchFamily="49" charset="0"/>
                <a:cs typeface="Courier New" pitchFamily="49" charset="0"/>
              </a:rPr>
              <a:t>…</a:t>
            </a:r>
            <a:endParaRPr lang="en-US" sz="1600" dirty="0">
              <a:latin typeface="Courier New" pitchFamily="49" charset="0"/>
              <a:cs typeface="Courier New" pitchFamily="49" charset="0"/>
            </a:endParaRPr>
          </a:p>
        </p:txBody>
      </p:sp>
      <p:sp>
        <p:nvSpPr>
          <p:cNvPr id="7" name="Slide Number Placeholder 6"/>
          <p:cNvSpPr>
            <a:spLocks noGrp="1"/>
          </p:cNvSpPr>
          <p:nvPr>
            <p:ph type="sldNum" sz="quarter" idx="12"/>
          </p:nvPr>
        </p:nvSpPr>
        <p:spPr/>
        <p:txBody>
          <a:bodyPr/>
          <a:lstStyle/>
          <a:p>
            <a:fld id="{C079ECA4-69B3-49F7-B4CA-9624C16BB9E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66700"/>
            <a:ext cx="8686800" cy="6324600"/>
          </a:xfrm>
        </p:spPr>
        <p:txBody>
          <a:bodyPr>
            <a:noAutofit/>
          </a:bodyPr>
          <a:lstStyle/>
          <a:p>
            <a:pPr>
              <a:buNone/>
            </a:pPr>
            <a:r>
              <a:rPr lang="en-US" sz="1600" dirty="0" smtClean="0"/>
              <a:t>import </a:t>
            </a:r>
            <a:r>
              <a:rPr lang="en-US" sz="1600" dirty="0" err="1" smtClean="0"/>
              <a:t>edu.cmu.pslc.datashop.webservices.DatashopClient</a:t>
            </a:r>
            <a:r>
              <a:rPr lang="en-US" sz="1600" dirty="0" smtClean="0"/>
              <a:t>;</a:t>
            </a:r>
          </a:p>
          <a:p>
            <a:pPr>
              <a:buNone/>
            </a:pPr>
            <a:r>
              <a:rPr lang="en-US" sz="1600" b="1" dirty="0" smtClean="0"/>
              <a:t>public class </a:t>
            </a:r>
            <a:r>
              <a:rPr lang="en-US" sz="1600" b="1" dirty="0" err="1" smtClean="0"/>
              <a:t>WebServicesDemoClient</a:t>
            </a:r>
            <a:r>
              <a:rPr lang="en-US" sz="1600" b="1" dirty="0" smtClean="0"/>
              <a:t> extends DatashopClient {</a:t>
            </a:r>
          </a:p>
          <a:p>
            <a:pPr>
              <a:buNone/>
            </a:pPr>
            <a:r>
              <a:rPr lang="en-US" sz="1100" dirty="0" smtClean="0"/>
              <a:t>…    </a:t>
            </a:r>
          </a:p>
          <a:p>
            <a:pPr>
              <a:buNone/>
            </a:pPr>
            <a:r>
              <a:rPr lang="en-US" sz="1600" dirty="0" smtClean="0"/>
              <a:t>    private static final String </a:t>
            </a:r>
            <a:r>
              <a:rPr lang="en-US" sz="1600" i="1" dirty="0" smtClean="0"/>
              <a:t>DATASETS_PATH = "/datasets/";</a:t>
            </a:r>
          </a:p>
          <a:p>
            <a:pPr>
              <a:buNone/>
            </a:pPr>
            <a:r>
              <a:rPr lang="en-US" sz="1600" dirty="0" smtClean="0"/>
              <a:t>    </a:t>
            </a:r>
            <a:r>
              <a:rPr lang="en-US" sz="1600" b="1" dirty="0" smtClean="0"/>
              <a:t>private static final String </a:t>
            </a:r>
            <a:r>
              <a:rPr lang="en-US" sz="1600" b="1" i="1" dirty="0" smtClean="0"/>
              <a:t>TXS_PATH = "/</a:t>
            </a:r>
            <a:r>
              <a:rPr lang="en-US" sz="1600" b="1" i="1" dirty="0" err="1" smtClean="0"/>
              <a:t>transactions</a:t>
            </a:r>
            <a:r>
              <a:rPr lang="en-US" sz="1600" b="1" dirty="0" err="1" smtClean="0"/>
              <a:t>?headers</a:t>
            </a:r>
            <a:r>
              <a:rPr lang="en-US" sz="1600" b="1" dirty="0" smtClean="0"/>
              <a:t>=false” + "&amp;cols=</a:t>
            </a:r>
            <a:r>
              <a:rPr lang="en-US" sz="1600" b="1" dirty="0" err="1" smtClean="0"/>
              <a:t>problem_hierarchy,problem_name,step_name,outcome,input</a:t>
            </a:r>
            <a:r>
              <a:rPr lang="en-US" sz="1600" b="1" dirty="0" smtClean="0"/>
              <a:t>";</a:t>
            </a:r>
          </a:p>
          <a:p>
            <a:pPr>
              <a:buNone/>
            </a:pPr>
            <a:endParaRPr lang="en-US" sz="1200" dirty="0" smtClean="0"/>
          </a:p>
          <a:p>
            <a:pPr>
              <a:buNone/>
            </a:pPr>
            <a:r>
              <a:rPr lang="en-US" sz="1600" dirty="0" smtClean="0"/>
              <a:t>private </a:t>
            </a:r>
            <a:r>
              <a:rPr lang="en-US" sz="1600" dirty="0" err="1" smtClean="0"/>
              <a:t>WebServicesDemoClient</a:t>
            </a:r>
            <a:r>
              <a:rPr lang="en-US" sz="1600" dirty="0" smtClean="0"/>
              <a:t>(String root, String </a:t>
            </a:r>
            <a:r>
              <a:rPr lang="en-US" sz="1600" dirty="0" err="1" smtClean="0"/>
              <a:t>apiToken</a:t>
            </a:r>
            <a:r>
              <a:rPr lang="en-US" sz="1600" dirty="0" smtClean="0"/>
              <a:t>, String secret) {</a:t>
            </a:r>
          </a:p>
          <a:p>
            <a:pPr>
              <a:buNone/>
            </a:pPr>
            <a:r>
              <a:rPr lang="en-US" sz="1600" dirty="0" smtClean="0"/>
              <a:t>        </a:t>
            </a:r>
            <a:r>
              <a:rPr lang="en-US" sz="1600" b="1" dirty="0" smtClean="0"/>
              <a:t>super(root, </a:t>
            </a:r>
            <a:r>
              <a:rPr lang="en-US" sz="1600" b="1" dirty="0" err="1" smtClean="0"/>
              <a:t>apiToken</a:t>
            </a:r>
            <a:r>
              <a:rPr lang="en-US" sz="1600" b="1" dirty="0" smtClean="0"/>
              <a:t>, secret);</a:t>
            </a:r>
          </a:p>
          <a:p>
            <a:pPr>
              <a:buNone/>
            </a:pPr>
            <a:r>
              <a:rPr lang="en-US" sz="1600" dirty="0" smtClean="0"/>
              <a:t>    };</a:t>
            </a:r>
          </a:p>
          <a:p>
            <a:pPr>
              <a:buNone/>
            </a:pPr>
            <a:r>
              <a:rPr lang="en-US" sz="1100" dirty="0" smtClean="0"/>
              <a:t>    </a:t>
            </a:r>
          </a:p>
          <a:p>
            <a:pPr>
              <a:buNone/>
            </a:pPr>
            <a:r>
              <a:rPr lang="en-US" sz="1600" dirty="0" smtClean="0"/>
              <a:t>public </a:t>
            </a:r>
            <a:r>
              <a:rPr lang="en-US" sz="1600" dirty="0" err="1" smtClean="0"/>
              <a:t>TreeMap</a:t>
            </a:r>
            <a:r>
              <a:rPr lang="en-US" sz="1600" dirty="0" smtClean="0"/>
              <a:t>&lt;</a:t>
            </a:r>
            <a:r>
              <a:rPr lang="en-US" sz="1600" dirty="0" err="1" smtClean="0"/>
              <a:t>TransactionDataSubset</a:t>
            </a:r>
            <a:r>
              <a:rPr lang="en-US" sz="1600" dirty="0" smtClean="0"/>
              <a:t>, Integer&gt; </a:t>
            </a:r>
            <a:r>
              <a:rPr lang="en-US" sz="1600" dirty="0" err="1" smtClean="0"/>
              <a:t>runReport</a:t>
            </a:r>
            <a:r>
              <a:rPr lang="en-US" sz="1600" dirty="0" smtClean="0"/>
              <a:t>(String </a:t>
            </a:r>
            <a:r>
              <a:rPr lang="en-US" sz="1600" dirty="0" err="1" smtClean="0"/>
              <a:t>datasetId</a:t>
            </a:r>
            <a:r>
              <a:rPr lang="en-US" sz="1600" dirty="0" smtClean="0"/>
              <a:t>) {</a:t>
            </a:r>
          </a:p>
          <a:p>
            <a:pPr>
              <a:buNone/>
            </a:pPr>
            <a:r>
              <a:rPr lang="en-US" sz="1600" b="1" dirty="0" smtClean="0"/>
              <a:t>        String path = </a:t>
            </a:r>
            <a:r>
              <a:rPr lang="en-US" sz="1600" b="1" i="1" dirty="0" smtClean="0"/>
              <a:t>DATASETS_PATH + </a:t>
            </a:r>
            <a:r>
              <a:rPr lang="en-US" sz="1600" b="1" i="1" dirty="0" err="1" smtClean="0"/>
              <a:t>datasetId</a:t>
            </a:r>
            <a:r>
              <a:rPr lang="en-US" sz="1600" b="1" i="1" dirty="0" smtClean="0"/>
              <a:t> + TXS_PATH;</a:t>
            </a:r>
          </a:p>
          <a:p>
            <a:pPr>
              <a:buNone/>
            </a:pPr>
            <a:r>
              <a:rPr lang="en-US" sz="1600" b="1" dirty="0" smtClean="0"/>
              <a:t>        </a:t>
            </a:r>
            <a:r>
              <a:rPr lang="en-US" sz="1600" b="1" dirty="0" err="1" smtClean="0"/>
              <a:t>HttpURLConnection</a:t>
            </a:r>
            <a:r>
              <a:rPr lang="en-US" sz="1600" b="1" dirty="0" smtClean="0"/>
              <a:t> </a:t>
            </a:r>
            <a:r>
              <a:rPr lang="en-US" sz="1600" b="1" dirty="0" err="1" smtClean="0"/>
              <a:t>conn</a:t>
            </a:r>
            <a:r>
              <a:rPr lang="en-US" sz="1600" b="1" dirty="0" smtClean="0"/>
              <a:t> = </a:t>
            </a:r>
            <a:r>
              <a:rPr lang="en-US" sz="1600" b="1" dirty="0" err="1" smtClean="0"/>
              <a:t>serviceGetConnection</a:t>
            </a:r>
            <a:r>
              <a:rPr lang="en-US" sz="1600" b="1" dirty="0" smtClean="0"/>
              <a:t>(path);</a:t>
            </a:r>
          </a:p>
          <a:p>
            <a:pPr>
              <a:buNone/>
            </a:pPr>
            <a:r>
              <a:rPr lang="en-US" sz="1600" b="1" dirty="0" smtClean="0"/>
              <a:t>        </a:t>
            </a:r>
            <a:r>
              <a:rPr lang="en-US" sz="1600" b="1" dirty="0" err="1" smtClean="0"/>
              <a:t>conn.setRequestProperty</a:t>
            </a:r>
            <a:r>
              <a:rPr lang="en-US" sz="1600" b="1" dirty="0" smtClean="0"/>
              <a:t>("accept", "text/xml");</a:t>
            </a:r>
          </a:p>
          <a:p>
            <a:pPr>
              <a:buNone/>
            </a:pPr>
            <a:r>
              <a:rPr lang="en-US" sz="1600" dirty="0" smtClean="0"/>
              <a:t>        </a:t>
            </a:r>
            <a:r>
              <a:rPr lang="en-US" sz="1600" dirty="0" err="1" smtClean="0"/>
              <a:t>TreeMap</a:t>
            </a:r>
            <a:r>
              <a:rPr lang="en-US" sz="1600" dirty="0" smtClean="0"/>
              <a:t>&lt;</a:t>
            </a:r>
            <a:r>
              <a:rPr lang="en-US" sz="1600" dirty="0" err="1" smtClean="0"/>
              <a:t>TransactionDataSubset</a:t>
            </a:r>
            <a:r>
              <a:rPr lang="en-US" sz="1600" dirty="0" smtClean="0"/>
              <a:t>, Integer&gt; map = new </a:t>
            </a:r>
            <a:r>
              <a:rPr lang="en-US" sz="1600" dirty="0" err="1" smtClean="0"/>
              <a:t>TreeMap</a:t>
            </a:r>
            <a:r>
              <a:rPr lang="en-US" sz="1600" dirty="0" smtClean="0"/>
              <a:t>();</a:t>
            </a:r>
          </a:p>
          <a:p>
            <a:pPr>
              <a:buNone/>
            </a:pPr>
            <a:r>
              <a:rPr lang="en-US" sz="1600" dirty="0" smtClean="0"/>
              <a:t>        try {</a:t>
            </a:r>
          </a:p>
          <a:p>
            <a:pPr>
              <a:buNone/>
            </a:pPr>
            <a:r>
              <a:rPr lang="en-US" sz="1600" dirty="0" smtClean="0"/>
              <a:t>            </a:t>
            </a:r>
            <a:r>
              <a:rPr lang="en-US" sz="1600" dirty="0" err="1" smtClean="0"/>
              <a:t>InputStream</a:t>
            </a:r>
            <a:r>
              <a:rPr lang="en-US" sz="1600" dirty="0" smtClean="0"/>
              <a:t> is = </a:t>
            </a:r>
            <a:r>
              <a:rPr lang="en-US" sz="1600" dirty="0" err="1" smtClean="0"/>
              <a:t>conn.getInputStream</a:t>
            </a:r>
            <a:r>
              <a:rPr lang="en-US" sz="1600" dirty="0" smtClean="0"/>
              <a:t>();</a:t>
            </a:r>
          </a:p>
          <a:p>
            <a:pPr>
              <a:buNone/>
            </a:pPr>
            <a:r>
              <a:rPr lang="en-US" sz="1600" dirty="0" smtClean="0"/>
              <a:t>            </a:t>
            </a:r>
            <a:r>
              <a:rPr lang="en-US" sz="1600" dirty="0" err="1" smtClean="0"/>
              <a:t>BufferedReader</a:t>
            </a:r>
            <a:r>
              <a:rPr lang="en-US" sz="1600" dirty="0" smtClean="0"/>
              <a:t> reader = new </a:t>
            </a:r>
            <a:r>
              <a:rPr lang="en-US" sz="1600" dirty="0" err="1" smtClean="0"/>
              <a:t>BufferedReader</a:t>
            </a:r>
            <a:r>
              <a:rPr lang="en-US" sz="1600" dirty="0" smtClean="0"/>
              <a:t>(new </a:t>
            </a:r>
            <a:r>
              <a:rPr lang="en-US" sz="1600" dirty="0" err="1" smtClean="0"/>
              <a:t>InputStreamReader</a:t>
            </a:r>
            <a:r>
              <a:rPr lang="en-US" sz="1600" dirty="0" smtClean="0"/>
              <a:t>(is));</a:t>
            </a:r>
          </a:p>
          <a:p>
            <a:pPr>
              <a:buNone/>
            </a:pPr>
            <a:r>
              <a:rPr lang="en-US" sz="1600" dirty="0" smtClean="0"/>
              <a:t>            String row = null;</a:t>
            </a:r>
          </a:p>
          <a:p>
            <a:pPr>
              <a:buNone/>
            </a:pPr>
            <a:r>
              <a:rPr lang="en-US" sz="1600" dirty="0" smtClean="0"/>
              <a:t>            while ((row = </a:t>
            </a:r>
            <a:r>
              <a:rPr lang="en-US" sz="1600" dirty="0" err="1" smtClean="0"/>
              <a:t>reader.readLine</a:t>
            </a:r>
            <a:r>
              <a:rPr lang="en-US" sz="1600" dirty="0" smtClean="0"/>
              <a:t>()) != null) {</a:t>
            </a:r>
          </a:p>
          <a:p>
            <a:pPr>
              <a:buNone/>
            </a:pPr>
            <a:r>
              <a:rPr lang="en-US" sz="1600" dirty="0" smtClean="0"/>
              <a:t>                </a:t>
            </a:r>
            <a:r>
              <a:rPr lang="en-US" sz="1600" dirty="0" err="1" smtClean="0"/>
              <a:t>TransactionDataSubset</a:t>
            </a:r>
            <a:r>
              <a:rPr lang="en-US" sz="1600" dirty="0" smtClean="0"/>
              <a:t> t = </a:t>
            </a:r>
            <a:r>
              <a:rPr lang="en-US" sz="1600" dirty="0" err="1" smtClean="0"/>
              <a:t>TransactionDataSubset.</a:t>
            </a:r>
            <a:r>
              <a:rPr lang="en-US" sz="1600" i="1" dirty="0" err="1" smtClean="0"/>
              <a:t>createTransaction</a:t>
            </a:r>
            <a:r>
              <a:rPr lang="en-US" sz="1600" i="1" dirty="0" smtClean="0"/>
              <a:t>(row);</a:t>
            </a:r>
          </a:p>
          <a:p>
            <a:pPr>
              <a:buNone/>
            </a:pPr>
            <a:r>
              <a:rPr lang="en-US" sz="1100" dirty="0" smtClean="0"/>
              <a:t>…</a:t>
            </a:r>
          </a:p>
        </p:txBody>
      </p:sp>
      <p:sp>
        <p:nvSpPr>
          <p:cNvPr id="5" name="Slide Number Placeholder 4"/>
          <p:cNvSpPr>
            <a:spLocks noGrp="1"/>
          </p:cNvSpPr>
          <p:nvPr>
            <p:ph type="sldNum" sz="quarter" idx="12"/>
          </p:nvPr>
        </p:nvSpPr>
        <p:spPr/>
        <p:txBody>
          <a:bodyPr/>
          <a:lstStyle/>
          <a:p>
            <a:fld id="{C079ECA4-69B3-49F7-B4CA-9624C16BB9EF}"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a little Swing…</a:t>
            </a:r>
            <a:endParaRPr lang="en-US" dirty="0"/>
          </a:p>
        </p:txBody>
      </p:sp>
      <p:sp>
        <p:nvSpPr>
          <p:cNvPr id="3" name="Content Placeholder 2"/>
          <p:cNvSpPr>
            <a:spLocks noGrp="1"/>
          </p:cNvSpPr>
          <p:nvPr>
            <p:ph idx="1"/>
          </p:nvPr>
        </p:nvSpPr>
        <p:spPr>
          <a:xfrm>
            <a:off x="457200" y="990600"/>
            <a:ext cx="8229600" cy="4525963"/>
          </a:xfrm>
        </p:spPr>
        <p:txBody>
          <a:bodyPr>
            <a:normAutofit/>
          </a:bodyPr>
          <a:lstStyle/>
          <a:p>
            <a:pPr>
              <a:buNone/>
            </a:pPr>
            <a:r>
              <a:rPr lang="en-US" sz="2400" dirty="0" smtClean="0">
                <a:latin typeface="+mj-lt"/>
                <a:cs typeface="Courier New" pitchFamily="49" charset="0"/>
              </a:rPr>
              <a:t>java –</a:t>
            </a:r>
            <a:r>
              <a:rPr lang="en-US" sz="2400" dirty="0" err="1" smtClean="0">
                <a:latin typeface="+mj-lt"/>
                <a:cs typeface="Courier New" pitchFamily="49" charset="0"/>
              </a:rPr>
              <a:t>classpath</a:t>
            </a:r>
            <a:r>
              <a:rPr lang="en-US" sz="2400" dirty="0" smtClean="0">
                <a:latin typeface="+mj-lt"/>
                <a:cs typeface="Courier New" pitchFamily="49" charset="0"/>
              </a:rPr>
              <a:t> “../dist/datashop-webservices.jar;.” </a:t>
            </a:r>
            <a:r>
              <a:rPr lang="en-US" sz="2400" dirty="0" err="1" smtClean="0">
                <a:latin typeface="+mj-lt"/>
                <a:cs typeface="Courier New" pitchFamily="49" charset="0"/>
              </a:rPr>
              <a:t>WebServicesDemoClientUI</a:t>
            </a:r>
            <a:r>
              <a:rPr lang="en-US" sz="2400" dirty="0" smtClean="0">
                <a:latin typeface="+mj-lt"/>
                <a:cs typeface="Courier New" pitchFamily="49" charset="0"/>
              </a:rPr>
              <a:t> dataset 313</a:t>
            </a:r>
            <a:endParaRPr lang="en-US" sz="2400" dirty="0">
              <a:latin typeface="+mj-lt"/>
              <a:cs typeface="Courier New" pitchFamily="49" charset="0"/>
            </a:endParaRPr>
          </a:p>
        </p:txBody>
      </p:sp>
      <p:sp>
        <p:nvSpPr>
          <p:cNvPr id="6" name="Slide Number Placeholder 5"/>
          <p:cNvSpPr>
            <a:spLocks noGrp="1"/>
          </p:cNvSpPr>
          <p:nvPr>
            <p:ph type="sldNum" sz="quarter" idx="12"/>
          </p:nvPr>
        </p:nvSpPr>
        <p:spPr/>
        <p:txBody>
          <a:bodyPr/>
          <a:lstStyle/>
          <a:p>
            <a:fld id="{C079ECA4-69B3-49F7-B4CA-9624C16BB9EF}" type="slidenum">
              <a:rPr lang="en-US" smtClean="0"/>
              <a:pPr/>
              <a:t>15</a:t>
            </a:fld>
            <a:endParaRPr lang="en-US"/>
          </a:p>
        </p:txBody>
      </p:sp>
      <p:pic>
        <p:nvPicPr>
          <p:cNvPr id="4" name="Picture 2"/>
          <p:cNvPicPr>
            <a:picLocks noChangeAspect="1" noChangeArrowheads="1"/>
          </p:cNvPicPr>
          <p:nvPr/>
        </p:nvPicPr>
        <p:blipFill>
          <a:blip r:embed="rId2"/>
          <a:srcRect/>
          <a:stretch>
            <a:fillRect/>
          </a:stretch>
        </p:blipFill>
        <p:spPr bwMode="auto">
          <a:xfrm>
            <a:off x="228600" y="2133600"/>
            <a:ext cx="8686800" cy="434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get more details…</a:t>
            </a:r>
            <a:endParaRPr lang="en-US" dirty="0"/>
          </a:p>
        </p:txBody>
      </p:sp>
      <p:sp>
        <p:nvSpPr>
          <p:cNvPr id="3" name="Content Placeholder 2"/>
          <p:cNvSpPr>
            <a:spLocks noGrp="1"/>
          </p:cNvSpPr>
          <p:nvPr>
            <p:ph idx="1"/>
          </p:nvPr>
        </p:nvSpPr>
        <p:spPr>
          <a:xfrm>
            <a:off x="304800" y="1600200"/>
            <a:ext cx="8839200" cy="4525963"/>
          </a:xfrm>
        </p:spPr>
        <p:txBody>
          <a:bodyPr/>
          <a:lstStyle/>
          <a:p>
            <a:pPr>
              <a:buNone/>
            </a:pPr>
            <a:r>
              <a:rPr lang="en-US" sz="2800" dirty="0" smtClean="0"/>
              <a:t>http://pslcdatashop.org/about/webservices.html</a:t>
            </a:r>
          </a:p>
          <a:p>
            <a:pPr>
              <a:buNone/>
            </a:pPr>
            <a:endParaRPr lang="en-US" sz="2800" dirty="0" smtClean="0"/>
          </a:p>
          <a:p>
            <a:pPr>
              <a:buNone/>
            </a:pPr>
            <a:r>
              <a:rPr lang="en-US" sz="2800" dirty="0" smtClean="0"/>
              <a:t>http://pslcdatashop.org/downloads/</a:t>
            </a:r>
            <a:br>
              <a:rPr lang="en-US" sz="2800" dirty="0" smtClean="0"/>
            </a:br>
            <a:r>
              <a:rPr lang="en-US" sz="2800" dirty="0" smtClean="0"/>
              <a:t>WebServicesDemoClient_src.zip</a:t>
            </a:r>
          </a:p>
          <a:p>
            <a:pPr>
              <a:buNone/>
            </a:pPr>
            <a:endParaRPr lang="en-US" sz="2800" dirty="0" smtClean="0"/>
          </a:p>
          <a:p>
            <a:pPr algn="r"/>
            <a:endParaRPr lang="en-US" sz="2800" dirty="0"/>
          </a:p>
        </p:txBody>
      </p:sp>
      <p:sp>
        <p:nvSpPr>
          <p:cNvPr id="5" name="Slide Number Placeholder 4"/>
          <p:cNvSpPr>
            <a:spLocks noGrp="1"/>
          </p:cNvSpPr>
          <p:nvPr>
            <p:ph type="sldNum" sz="quarter" idx="12"/>
          </p:nvPr>
        </p:nvSpPr>
        <p:spPr/>
        <p:txBody>
          <a:bodyPr/>
          <a:lstStyle/>
          <a:p>
            <a:fld id="{C079ECA4-69B3-49F7-B4CA-9624C16BB9EF}" type="slidenum">
              <a:rPr lang="en-US" smtClean="0"/>
              <a:pPr/>
              <a:t>16</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457200" y="1600201"/>
            <a:ext cx="8229600" cy="4267200"/>
          </a:xfrm>
        </p:spPr>
        <p:txBody>
          <a:bodyPr>
            <a:normAutofit fontScale="92500" lnSpcReduction="20000"/>
          </a:bodyPr>
          <a:lstStyle/>
          <a:p>
            <a:r>
              <a:rPr lang="en-US" dirty="0" smtClean="0"/>
              <a:t>Why Web Services??</a:t>
            </a:r>
          </a:p>
          <a:p>
            <a:r>
              <a:rPr lang="en-US" dirty="0" smtClean="0"/>
              <a:t>Get </a:t>
            </a:r>
            <a:r>
              <a:rPr lang="en-US" dirty="0" smtClean="0"/>
              <a:t>Web Services Download</a:t>
            </a:r>
          </a:p>
          <a:p>
            <a:r>
              <a:rPr lang="en-US" dirty="0" smtClean="0"/>
              <a:t>Getting Credentials</a:t>
            </a:r>
          </a:p>
          <a:p>
            <a:r>
              <a:rPr lang="en-US" dirty="0" smtClean="0"/>
              <a:t>Authentication &amp; DatashopClient</a:t>
            </a:r>
          </a:p>
          <a:p>
            <a:r>
              <a:rPr lang="en-US" dirty="0" smtClean="0"/>
              <a:t>What is an ID?</a:t>
            </a:r>
          </a:p>
          <a:p>
            <a:r>
              <a:rPr lang="en-US" dirty="0" smtClean="0"/>
              <a:t>How to get a dataset ID</a:t>
            </a:r>
          </a:p>
          <a:p>
            <a:r>
              <a:rPr lang="en-US" dirty="0" smtClean="0"/>
              <a:t>How to see some transaction data</a:t>
            </a:r>
          </a:p>
          <a:p>
            <a:r>
              <a:rPr lang="en-US" dirty="0" smtClean="0"/>
              <a:t>Add a little Swing…</a:t>
            </a:r>
          </a:p>
          <a:p>
            <a:r>
              <a:rPr lang="en-US" dirty="0" smtClean="0"/>
              <a:t>Web Services URL</a:t>
            </a:r>
          </a:p>
        </p:txBody>
      </p:sp>
      <p:sp>
        <p:nvSpPr>
          <p:cNvPr id="5" name="Slide Number Placeholder 4"/>
          <p:cNvSpPr>
            <a:spLocks noGrp="1"/>
          </p:cNvSpPr>
          <p:nvPr>
            <p:ph type="sldNum" sz="quarter" idx="12"/>
          </p:nvPr>
        </p:nvSpPr>
        <p:spPr/>
        <p:txBody>
          <a:bodyPr/>
          <a:lstStyle/>
          <a:p>
            <a:fld id="{C079ECA4-69B3-49F7-B4CA-9624C16BB9EF}"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Web Services??</a:t>
            </a:r>
            <a:endParaRPr lang="en-US" dirty="0"/>
          </a:p>
        </p:txBody>
      </p:sp>
      <p:sp>
        <p:nvSpPr>
          <p:cNvPr id="3" name="Content Placeholder 2"/>
          <p:cNvSpPr>
            <a:spLocks noGrp="1"/>
          </p:cNvSpPr>
          <p:nvPr>
            <p:ph idx="1"/>
          </p:nvPr>
        </p:nvSpPr>
        <p:spPr/>
        <p:txBody>
          <a:bodyPr/>
          <a:lstStyle/>
          <a:p>
            <a:r>
              <a:rPr lang="en-US" dirty="0" smtClean="0"/>
              <a:t>To access the data from a program</a:t>
            </a:r>
          </a:p>
          <a:p>
            <a:pPr lvl="1"/>
            <a:r>
              <a:rPr lang="en-US" dirty="0" smtClean="0"/>
              <a:t>New visualization</a:t>
            </a:r>
          </a:p>
          <a:p>
            <a:pPr lvl="1"/>
            <a:r>
              <a:rPr lang="en-US" dirty="0" smtClean="0"/>
              <a:t>Data mining</a:t>
            </a:r>
          </a:p>
          <a:p>
            <a:pPr lvl="1"/>
            <a:r>
              <a:rPr lang="en-US" dirty="0" smtClean="0"/>
              <a:t>or other application</a:t>
            </a:r>
            <a:endParaRPr lang="en-US" dirty="0"/>
          </a:p>
        </p:txBody>
      </p:sp>
      <p:sp>
        <p:nvSpPr>
          <p:cNvPr id="4" name="Slide Number Placeholder 3"/>
          <p:cNvSpPr>
            <a:spLocks noGrp="1"/>
          </p:cNvSpPr>
          <p:nvPr>
            <p:ph type="sldNum" sz="quarter" idx="12"/>
          </p:nvPr>
        </p:nvSpPr>
        <p:spPr/>
        <p:txBody>
          <a:bodyPr/>
          <a:lstStyle/>
          <a:p>
            <a:fld id="{C079ECA4-69B3-49F7-B4CA-9624C16BB9EF}"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Web Services Download</a:t>
            </a:r>
            <a:endParaRPr lang="en-US" dirty="0"/>
          </a:p>
        </p:txBody>
      </p:sp>
      <p:sp>
        <p:nvSpPr>
          <p:cNvPr id="5" name="Slide Number Placeholder 4"/>
          <p:cNvSpPr>
            <a:spLocks noGrp="1"/>
          </p:cNvSpPr>
          <p:nvPr>
            <p:ph type="sldNum" sz="quarter" idx="12"/>
          </p:nvPr>
        </p:nvSpPr>
        <p:spPr/>
        <p:txBody>
          <a:bodyPr/>
          <a:lstStyle/>
          <a:p>
            <a:fld id="{C079ECA4-69B3-49F7-B4CA-9624C16BB9EF}" type="slidenum">
              <a:rPr lang="en-US" smtClean="0"/>
              <a:pPr/>
              <a:t>4</a:t>
            </a:fld>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00075" y="1143000"/>
            <a:ext cx="7943850" cy="50143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715" t="14499" r="2475" b="32623"/>
          <a:stretch>
            <a:fillRect/>
          </a:stretch>
        </p:blipFill>
        <p:spPr bwMode="auto">
          <a:xfrm>
            <a:off x="152400" y="1342506"/>
            <a:ext cx="8839200" cy="4982094"/>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Getting Credentials</a:t>
            </a:r>
            <a:endParaRPr lang="en-US" dirty="0"/>
          </a:p>
        </p:txBody>
      </p:sp>
      <p:sp>
        <p:nvSpPr>
          <p:cNvPr id="5" name="Slide Number Placeholder 4"/>
          <p:cNvSpPr>
            <a:spLocks noGrp="1"/>
          </p:cNvSpPr>
          <p:nvPr>
            <p:ph type="sldNum" sz="quarter" idx="12"/>
          </p:nvPr>
        </p:nvSpPr>
        <p:spPr/>
        <p:txBody>
          <a:bodyPr/>
          <a:lstStyle/>
          <a:p>
            <a:fld id="{C079ECA4-69B3-49F7-B4CA-9624C16BB9E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Authentication &amp; DatashopClient</a:t>
            </a:r>
            <a:endParaRPr lang="en-US" dirty="0"/>
          </a:p>
        </p:txBody>
      </p:sp>
      <p:sp>
        <p:nvSpPr>
          <p:cNvPr id="3" name="Content Placeholder 2"/>
          <p:cNvSpPr>
            <a:spLocks noGrp="1"/>
          </p:cNvSpPr>
          <p:nvPr>
            <p:ph idx="1"/>
          </p:nvPr>
        </p:nvSpPr>
        <p:spPr/>
        <p:txBody>
          <a:bodyPr/>
          <a:lstStyle/>
          <a:p>
            <a:r>
              <a:rPr lang="en-US" dirty="0" smtClean="0"/>
              <a:t>Put your token and secret access key in a file named ‘webservices.properties’</a:t>
            </a:r>
            <a:endParaRPr lang="en-US" dirty="0"/>
          </a:p>
        </p:txBody>
      </p:sp>
      <p:pic>
        <p:nvPicPr>
          <p:cNvPr id="2051" name="Picture 3"/>
          <p:cNvPicPr>
            <a:picLocks noChangeAspect="1" noChangeArrowheads="1"/>
          </p:cNvPicPr>
          <p:nvPr/>
        </p:nvPicPr>
        <p:blipFill>
          <a:blip r:embed="rId2" cstate="print"/>
          <a:srcRect/>
          <a:stretch>
            <a:fillRect/>
          </a:stretch>
        </p:blipFill>
        <p:spPr bwMode="auto">
          <a:xfrm>
            <a:off x="1824037" y="2819400"/>
            <a:ext cx="5495925" cy="3800475"/>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C079ECA4-69B3-49F7-B4CA-9624C16BB9EF}"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ID?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DataShop API expects you to reference various objects by “ID”, a unique identifier for each dataset, sample, custom field, or transaction in the repository. </a:t>
            </a:r>
          </a:p>
          <a:p>
            <a:r>
              <a:rPr lang="en-US" dirty="0" smtClean="0"/>
              <a:t>The ID of any of these can be determined by performing a request to list the various items, which lists the IDs in the response. </a:t>
            </a:r>
          </a:p>
          <a:p>
            <a:r>
              <a:rPr lang="en-US" dirty="0" smtClean="0"/>
              <a:t>For example, a request for datasets will list the ID of each dataset in the “id” attribute of each dataset element.</a:t>
            </a:r>
            <a:endParaRPr lang="en-US" dirty="0"/>
          </a:p>
        </p:txBody>
      </p:sp>
      <p:sp>
        <p:nvSpPr>
          <p:cNvPr id="5" name="Slide Number Placeholder 4"/>
          <p:cNvSpPr>
            <a:spLocks noGrp="1"/>
          </p:cNvSpPr>
          <p:nvPr>
            <p:ph type="sldNum" sz="quarter" idx="12"/>
          </p:nvPr>
        </p:nvSpPr>
        <p:spPr/>
        <p:txBody>
          <a:bodyPr/>
          <a:lstStyle/>
          <a:p>
            <a:fld id="{C079ECA4-69B3-49F7-B4CA-9624C16BB9E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get a dataset ID</a:t>
            </a:r>
            <a:endParaRPr lang="en-US" dirty="0"/>
          </a:p>
        </p:txBody>
      </p:sp>
      <p:sp>
        <p:nvSpPr>
          <p:cNvPr id="3" name="Content Placeholder 2"/>
          <p:cNvSpPr>
            <a:spLocks noGrp="1"/>
          </p:cNvSpPr>
          <p:nvPr>
            <p:ph idx="1"/>
          </p:nvPr>
        </p:nvSpPr>
        <p:spPr>
          <a:xfrm>
            <a:off x="457200" y="1219200"/>
            <a:ext cx="8229600" cy="4525963"/>
          </a:xfrm>
        </p:spPr>
        <p:txBody>
          <a:bodyPr>
            <a:normAutofit fontScale="47500" lnSpcReduction="20000"/>
          </a:bodyPr>
          <a:lstStyle/>
          <a:p>
            <a:r>
              <a:rPr lang="en-US" sz="5100" dirty="0" smtClean="0"/>
              <a:t>Use DatashopClient class provided in datashop-webservices.jar</a:t>
            </a:r>
          </a:p>
          <a:p>
            <a:r>
              <a:rPr lang="en-US" sz="5100" dirty="0" smtClean="0"/>
              <a:t>Pass in a URL to form the request</a:t>
            </a:r>
          </a:p>
          <a:p>
            <a:r>
              <a:rPr lang="en-US" sz="5100" dirty="0" smtClean="0"/>
              <a:t>Results include datasets that you have access to</a:t>
            </a:r>
          </a:p>
          <a:p>
            <a:pPr>
              <a:buNone/>
            </a:pPr>
            <a:endParaRPr lang="en-US" dirty="0" smtClean="0"/>
          </a:p>
          <a:p>
            <a:pPr>
              <a:buNone/>
            </a:pPr>
            <a:r>
              <a:rPr lang="en-US" dirty="0" smtClean="0"/>
              <a:t>java –jar dist/datashop-webservices.jar  “https://pslcdatashop.web.cmu.edu/services/datasets”</a:t>
            </a:r>
          </a:p>
          <a:p>
            <a:pPr>
              <a:buNone/>
            </a:pPr>
            <a:endParaRPr lang="en-US" dirty="0" smtClean="0"/>
          </a:p>
          <a:p>
            <a:pPr>
              <a:buNone/>
            </a:pPr>
            <a:r>
              <a:rPr lang="en-US" dirty="0" smtClean="0">
                <a:latin typeface="Courier New" pitchFamily="49" charset="0"/>
                <a:cs typeface="Courier New" pitchFamily="49" charset="0"/>
              </a:rPr>
              <a:t>&lt;?xml version="1.0" encoding="UTF-8"?&gt;</a:t>
            </a:r>
          </a:p>
          <a:p>
            <a:pPr>
              <a:buNone/>
            </a:pPr>
            <a:r>
              <a:rPr lang="en-US" dirty="0" smtClean="0">
                <a:latin typeface="Courier New" pitchFamily="49" charset="0"/>
                <a:cs typeface="Courier New" pitchFamily="49" charset="0"/>
              </a:rPr>
              <a:t>&lt;</a:t>
            </a:r>
            <a:r>
              <a:rPr lang="en-US" dirty="0" err="1" smtClean="0">
                <a:latin typeface="Courier New" pitchFamily="49" charset="0"/>
                <a:cs typeface="Courier New" pitchFamily="49" charset="0"/>
              </a:rPr>
              <a:t>pslc_datashop_message</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result_code</a:t>
            </a:r>
            <a:r>
              <a:rPr lang="en-US" dirty="0" smtClean="0">
                <a:latin typeface="Courier New" pitchFamily="49" charset="0"/>
                <a:cs typeface="Courier New" pitchFamily="49" charset="0"/>
              </a:rPr>
              <a:t>="0" </a:t>
            </a:r>
            <a:r>
              <a:rPr lang="en-US" dirty="0" err="1" smtClean="0">
                <a:latin typeface="Courier New" pitchFamily="49" charset="0"/>
                <a:cs typeface="Courier New" pitchFamily="49" charset="0"/>
              </a:rPr>
              <a:t>result_message</a:t>
            </a:r>
            <a:r>
              <a:rPr lang="en-US" dirty="0" smtClean="0">
                <a:latin typeface="Courier New" pitchFamily="49" charset="0"/>
                <a:cs typeface="Courier New" pitchFamily="49" charset="0"/>
              </a:rPr>
              <a:t>="Success. 255 datasets found."&gt;</a:t>
            </a:r>
          </a:p>
          <a:p>
            <a:pPr>
              <a:buNone/>
            </a:pPr>
            <a:r>
              <a:rPr lang="en-US" dirty="0" smtClean="0">
                <a:latin typeface="Courier New" pitchFamily="49" charset="0"/>
                <a:cs typeface="Courier New" pitchFamily="49" charset="0"/>
              </a:rPr>
              <a:t>&lt;dataset id="145"&gt;</a:t>
            </a:r>
          </a:p>
          <a:p>
            <a:pPr>
              <a:buNone/>
            </a:pPr>
            <a:r>
              <a:rPr lang="en-US" dirty="0" smtClean="0">
                <a:latin typeface="Courier New" pitchFamily="49" charset="0"/>
                <a:cs typeface="Courier New" pitchFamily="49" charset="0"/>
              </a:rPr>
              <a:t>&lt;name&gt;Handwriting/Examples Dec 2006&lt;/name&gt;</a:t>
            </a:r>
          </a:p>
          <a:p>
            <a:pPr>
              <a:buNone/>
            </a:pPr>
            <a:r>
              <a:rPr lang="en-US" dirty="0" smtClean="0">
                <a:latin typeface="Courier New" pitchFamily="49" charset="0"/>
                <a:cs typeface="Courier New" pitchFamily="49" charset="0"/>
              </a:rPr>
              <a:t>…</a:t>
            </a:r>
          </a:p>
          <a:p>
            <a:pPr>
              <a:buNone/>
            </a:pPr>
            <a:r>
              <a:rPr lang="en-US" dirty="0" smtClean="0">
                <a:latin typeface="Courier New" pitchFamily="49" charset="0"/>
                <a:cs typeface="Courier New" pitchFamily="49" charset="0"/>
              </a:rPr>
              <a:t>&lt;/dataset&gt;</a:t>
            </a:r>
          </a:p>
          <a:p>
            <a:pPr>
              <a:buNone/>
            </a:pPr>
            <a:r>
              <a:rPr lang="en-US" dirty="0" smtClean="0">
                <a:latin typeface="Courier New" pitchFamily="49" charset="0"/>
                <a:cs typeface="Courier New" pitchFamily="49" charset="0"/>
              </a:rPr>
              <a:t>&lt;/</a:t>
            </a:r>
            <a:r>
              <a:rPr lang="en-US" dirty="0" err="1" smtClean="0">
                <a:latin typeface="Courier New" pitchFamily="49" charset="0"/>
                <a:cs typeface="Courier New" pitchFamily="49" charset="0"/>
              </a:rPr>
              <a:t>pslc_datashop_message</a:t>
            </a:r>
            <a:r>
              <a:rPr lang="en-US" dirty="0" smtClean="0">
                <a:latin typeface="Courier New" pitchFamily="49" charset="0"/>
                <a:cs typeface="Courier New" pitchFamily="49" charset="0"/>
              </a:rPr>
              <a:t>&gt;</a:t>
            </a:r>
            <a:endParaRPr lang="en-US"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fld id="{C079ECA4-69B3-49F7-B4CA-9624C16BB9EF}"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get a dataset ID</a:t>
            </a:r>
            <a:endParaRPr lang="en-US" dirty="0"/>
          </a:p>
        </p:txBody>
      </p:sp>
      <p:sp>
        <p:nvSpPr>
          <p:cNvPr id="3" name="Content Placeholder 2"/>
          <p:cNvSpPr>
            <a:spLocks noGrp="1"/>
          </p:cNvSpPr>
          <p:nvPr>
            <p:ph idx="1"/>
          </p:nvPr>
        </p:nvSpPr>
        <p:spPr>
          <a:xfrm>
            <a:off x="457200" y="914400"/>
            <a:ext cx="8229600" cy="1371599"/>
          </a:xfrm>
        </p:spPr>
        <p:txBody>
          <a:bodyPr>
            <a:normAutofit/>
          </a:bodyPr>
          <a:lstStyle/>
          <a:p>
            <a:pPr>
              <a:buNone/>
            </a:pPr>
            <a:r>
              <a:rPr lang="en-US" sz="1800" dirty="0" smtClean="0"/>
              <a:t>java –jar dist/datashop-webservices.jar  “https://</a:t>
            </a:r>
            <a:r>
              <a:rPr lang="en-US" sz="1800" dirty="0" smtClean="0"/>
              <a:t>pslcdatashop.web.cmu.edu/services/datasets?access=edit” </a:t>
            </a:r>
            <a:r>
              <a:rPr lang="en-US" sz="1800" dirty="0" smtClean="0"/>
              <a:t>&gt; </a:t>
            </a:r>
            <a:r>
              <a:rPr lang="en-US" sz="1800" dirty="0" smtClean="0"/>
              <a:t>datasets.xml</a:t>
            </a:r>
            <a:endParaRPr lang="en-US" sz="1800" dirty="0" smtClean="0"/>
          </a:p>
        </p:txBody>
      </p:sp>
      <p:sp>
        <p:nvSpPr>
          <p:cNvPr id="5" name="Slide Number Placeholder 4"/>
          <p:cNvSpPr>
            <a:spLocks noGrp="1"/>
          </p:cNvSpPr>
          <p:nvPr>
            <p:ph type="sldNum" sz="quarter" idx="12"/>
          </p:nvPr>
        </p:nvSpPr>
        <p:spPr/>
        <p:txBody>
          <a:bodyPr/>
          <a:lstStyle/>
          <a:p>
            <a:fld id="{C079ECA4-69B3-49F7-B4CA-9624C16BB9EF}" type="slidenum">
              <a:rPr lang="en-US" smtClean="0"/>
              <a:pPr/>
              <a:t>9</a:t>
            </a:fld>
            <a:endParaRPr lang="en-US" dirty="0"/>
          </a:p>
        </p:txBody>
      </p:sp>
      <p:pic>
        <p:nvPicPr>
          <p:cNvPr id="1028" name="Picture 4"/>
          <p:cNvPicPr>
            <a:picLocks noChangeAspect="1" noChangeArrowheads="1"/>
          </p:cNvPicPr>
          <p:nvPr/>
        </p:nvPicPr>
        <p:blipFill>
          <a:blip r:embed="rId3"/>
          <a:srcRect r="15512" b="32086"/>
          <a:stretch>
            <a:fillRect/>
          </a:stretch>
        </p:blipFill>
        <p:spPr bwMode="auto">
          <a:xfrm>
            <a:off x="685800" y="1905000"/>
            <a:ext cx="7315200"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7567F"/>
      </a:hlink>
      <a:folHlink>
        <a:srgbClr val="37567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6881</TotalTime>
  <Words>869</Words>
  <Application>Microsoft Office PowerPoint</Application>
  <PresentationFormat>On-screen Show (4:3)</PresentationFormat>
  <Paragraphs>137</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Slide 1</vt:lpstr>
      <vt:lpstr>Overview</vt:lpstr>
      <vt:lpstr>Why Web Services??</vt:lpstr>
      <vt:lpstr>Get Web Services Download</vt:lpstr>
      <vt:lpstr>Getting Credentials</vt:lpstr>
      <vt:lpstr>Authentication &amp; DatashopClient</vt:lpstr>
      <vt:lpstr>What is an ID?</vt:lpstr>
      <vt:lpstr>How to get a dataset ID</vt:lpstr>
      <vt:lpstr>How to get a dataset ID</vt:lpstr>
      <vt:lpstr>Open XML in browser and search</vt:lpstr>
      <vt:lpstr>Back to command line</vt:lpstr>
      <vt:lpstr>How to get a sample ID</vt:lpstr>
      <vt:lpstr>How to see some transaction data</vt:lpstr>
      <vt:lpstr>Slide 14</vt:lpstr>
      <vt:lpstr>Add a little Swing…</vt:lpstr>
      <vt:lpstr>To get more details…</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Technologies Meeting</dc:title>
  <dc:creator>alida</dc:creator>
  <cp:lastModifiedBy>Alida Skogsholm</cp:lastModifiedBy>
  <cp:revision>657</cp:revision>
  <dcterms:created xsi:type="dcterms:W3CDTF">2005-10-27T14:37:42Z</dcterms:created>
  <dcterms:modified xsi:type="dcterms:W3CDTF">2010-06-11T19:42:46Z</dcterms:modified>
</cp:coreProperties>
</file>