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2" r:id="rId2"/>
    <p:sldId id="305" r:id="rId3"/>
    <p:sldId id="307" r:id="rId4"/>
    <p:sldId id="308" r:id="rId5"/>
    <p:sldId id="306" r:id="rId6"/>
    <p:sldId id="310" r:id="rId7"/>
    <p:sldId id="311" r:id="rId8"/>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567F"/>
    <a:srgbClr val="1807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3" autoAdjust="0"/>
    <p:restoredTop sz="81794" autoAdjust="0"/>
  </p:normalViewPr>
  <p:slideViewPr>
    <p:cSldViewPr>
      <p:cViewPr varScale="1">
        <p:scale>
          <a:sx n="118" d="100"/>
          <a:sy n="118" d="100"/>
        </p:scale>
        <p:origin x="-14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1" d="100"/>
          <a:sy n="81" d="100"/>
        </p:scale>
        <p:origin x="-3168" y="-102"/>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defRPr sz="1200">
                <a:latin typeface="Arial" pitchFamily="34" charset="0"/>
              </a:defRPr>
            </a:lvl1pPr>
          </a:lstStyle>
          <a:p>
            <a:pPr>
              <a:defRPr/>
            </a:pPr>
            <a:endParaRPr lang="en-US"/>
          </a:p>
        </p:txBody>
      </p:sp>
      <p:sp>
        <p:nvSpPr>
          <p:cNvPr id="31747" name="Rectangle 3"/>
          <p:cNvSpPr>
            <a:spLocks noGrp="1" noChangeArrowheads="1"/>
          </p:cNvSpPr>
          <p:nvPr>
            <p:ph type="dt" sz="quarter" idx="1"/>
          </p:nvPr>
        </p:nvSpPr>
        <p:spPr bwMode="auto">
          <a:xfrm>
            <a:off x="3963988" y="0"/>
            <a:ext cx="3032125" cy="465138"/>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31748" name="Rectangle 4"/>
          <p:cNvSpPr>
            <a:spLocks noGrp="1" noChangeArrowheads="1"/>
          </p:cNvSpPr>
          <p:nvPr>
            <p:ph type="ftr" sz="quarter" idx="2"/>
          </p:nvPr>
        </p:nvSpPr>
        <p:spPr bwMode="auto">
          <a:xfrm>
            <a:off x="0" y="8816975"/>
            <a:ext cx="3032125" cy="465138"/>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defRPr sz="1200">
                <a:latin typeface="Arial" pitchFamily="34" charset="0"/>
              </a:defRPr>
            </a:lvl1pPr>
          </a:lstStyle>
          <a:p>
            <a:pPr>
              <a:defRPr/>
            </a:pPr>
            <a:endParaRPr lang="en-US"/>
          </a:p>
        </p:txBody>
      </p:sp>
      <p:sp>
        <p:nvSpPr>
          <p:cNvPr id="31749" name="Rectangle 5"/>
          <p:cNvSpPr>
            <a:spLocks noGrp="1" noChangeArrowheads="1"/>
          </p:cNvSpPr>
          <p:nvPr>
            <p:ph type="sldNum" sz="quarter" idx="3"/>
          </p:nvPr>
        </p:nvSpPr>
        <p:spPr bwMode="auto">
          <a:xfrm>
            <a:off x="3963988" y="8816975"/>
            <a:ext cx="3032125" cy="465138"/>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lgn="r">
              <a:defRPr sz="1200">
                <a:latin typeface="Arial" pitchFamily="34" charset="0"/>
              </a:defRPr>
            </a:lvl1pPr>
          </a:lstStyle>
          <a:p>
            <a:pPr>
              <a:defRPr/>
            </a:pPr>
            <a:fld id="{DE45883E-D6B5-4457-9EDF-981AF5B765B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defTabSz="930160">
              <a:defRPr sz="1200">
                <a:latin typeface="Arial" pitchFamily="34" charset="0"/>
              </a:defRPr>
            </a:lvl1pPr>
          </a:lstStyle>
          <a:p>
            <a:pPr>
              <a:defRPr/>
            </a:pPr>
            <a:endParaRPr lang="en-US"/>
          </a:p>
        </p:txBody>
      </p:sp>
      <p:sp>
        <p:nvSpPr>
          <p:cNvPr id="6147" name="Rectangle 3"/>
          <p:cNvSpPr>
            <a:spLocks noGrp="1" noChangeArrowheads="1"/>
          </p:cNvSpPr>
          <p:nvPr>
            <p:ph type="dt" idx="1"/>
          </p:nvPr>
        </p:nvSpPr>
        <p:spPr bwMode="auto">
          <a:xfrm>
            <a:off x="3963988" y="0"/>
            <a:ext cx="3032125" cy="465138"/>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algn="r" defTabSz="930160">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16975"/>
            <a:ext cx="3032125" cy="465138"/>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defTabSz="930160">
              <a:defRPr sz="1200">
                <a:latin typeface="Arial"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3963988" y="8816975"/>
            <a:ext cx="3032125" cy="465138"/>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algn="r" defTabSz="930160">
              <a:defRPr sz="1200">
                <a:latin typeface="Arial" pitchFamily="34" charset="0"/>
              </a:defRPr>
            </a:lvl1pPr>
          </a:lstStyle>
          <a:p>
            <a:pPr>
              <a:defRPr/>
            </a:pPr>
            <a:fld id="{7BDCCACB-CE3C-4E58-9A41-7B383BB9EEE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28688"/>
            <a:fld id="{7B1BCE3D-B0E2-4308-BAD4-268B971CC2E8}" type="slidenum">
              <a:rPr lang="en-US" smtClean="0">
                <a:latin typeface="Arial" charset="0"/>
              </a:rPr>
              <a:pPr defTabSz="928688"/>
              <a:t>1</a:t>
            </a:fld>
            <a:endParaRPr lang="en-US" smtClean="0">
              <a:latin typeface="Arial" charset="0"/>
            </a:endParaRPr>
          </a:p>
        </p:txBody>
      </p:sp>
      <p:sp>
        <p:nvSpPr>
          <p:cNvPr id="16386"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eaLnBrk="1" hangingPunct="1">
              <a:defRPr/>
            </a:pPr>
            <a:r>
              <a:rPr lang="en-US" dirty="0" smtClean="0"/>
              <a:t>Welcome and thank you for attending our winter workshop.  We hope you find it educational, enlightening, magical, fun and just an overall perfect use of your time </a:t>
            </a:r>
            <a:r>
              <a:rPr lang="en-US" dirty="0" smtClean="0">
                <a:sym typeface="Wingdings" pitchFamily="2" charset="2"/>
              </a:rPr>
              <a:t>..</a:t>
            </a:r>
          </a:p>
          <a:p>
            <a:pPr eaLnBrk="1" hangingPunct="1">
              <a:defRPr/>
            </a:pPr>
            <a:endParaRPr lang="en-US" dirty="0" smtClean="0">
              <a:sym typeface="Wingdings" pitchFamily="2" charset="2"/>
            </a:endParaRPr>
          </a:p>
          <a:p>
            <a:pPr eaLnBrk="1" hangingPunct="1">
              <a:defRPr/>
            </a:pPr>
            <a:r>
              <a:rPr lang="en-US" dirty="0" smtClean="0">
                <a:sym typeface="Wingdings" pitchFamily="2" charset="2"/>
              </a:rPr>
              <a:t>I’d like to introduce myself – I’m Kyle Cunningham, DataShop Consultant.  I’ll be providing a brief overview of DataShop, focusing on the following topics:</a:t>
            </a:r>
          </a:p>
          <a:p>
            <a:pPr marL="228600" indent="-228600" eaLnBrk="1" hangingPunct="1">
              <a:buFontTx/>
              <a:buAutoNum type="arabicParenR"/>
              <a:defRPr/>
            </a:pPr>
            <a:r>
              <a:rPr lang="en-US" dirty="0" smtClean="0">
                <a:sym typeface="Wingdings" pitchFamily="2" charset="2"/>
              </a:rPr>
              <a:t>What IS DataShop?</a:t>
            </a:r>
          </a:p>
          <a:p>
            <a:pPr marL="228600" indent="-228600" eaLnBrk="1" hangingPunct="1">
              <a:buFontTx/>
              <a:buAutoNum type="arabicParenR"/>
              <a:defRPr/>
            </a:pPr>
            <a:r>
              <a:rPr lang="en-US" dirty="0" smtClean="0">
                <a:sym typeface="Wingdings" pitchFamily="2" charset="2"/>
              </a:rPr>
              <a:t>How do I get data in?</a:t>
            </a:r>
          </a:p>
          <a:p>
            <a:pPr marL="228600" indent="-228600" eaLnBrk="1" hangingPunct="1">
              <a:buFontTx/>
              <a:buAutoNum type="arabicParenR"/>
              <a:defRPr/>
            </a:pPr>
            <a:r>
              <a:rPr lang="en-US" dirty="0" smtClean="0">
                <a:sym typeface="Wingdings" pitchFamily="2" charset="2"/>
              </a:rPr>
              <a:t>OK, now what?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963988" y="8816975"/>
            <a:ext cx="3032125" cy="465138"/>
          </a:xfrm>
          <a:prstGeom prst="rect">
            <a:avLst/>
          </a:prstGeom>
          <a:noFill/>
          <a:ln w="9525">
            <a:noFill/>
            <a:miter lim="800000"/>
            <a:headEnd/>
            <a:tailEnd/>
          </a:ln>
        </p:spPr>
        <p:txBody>
          <a:bodyPr lIns="93032" tIns="46516" rIns="93032" bIns="46516" anchor="b"/>
          <a:lstStyle/>
          <a:p>
            <a:pPr algn="r" defTabSz="928688"/>
            <a:fld id="{ED039FD3-1BA5-4173-92DD-2E6450802CA3}" type="slidenum">
              <a:rPr lang="en-US" sz="1200"/>
              <a:pPr algn="r" defTabSz="928688"/>
              <a:t>2</a:t>
            </a:fld>
            <a:endParaRPr 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smtClean="0">
                <a:latin typeface="Arial" charset="0"/>
              </a:rPr>
              <a:t>So, what exactly is DataShop?</a:t>
            </a:r>
          </a:p>
          <a:p>
            <a:pPr eaLnBrk="1" hangingPunct="1"/>
            <a:endParaRPr lang="en-US" smtClean="0">
              <a:latin typeface="Arial" charset="0"/>
            </a:endParaRPr>
          </a:p>
          <a:p>
            <a:pPr eaLnBrk="1" hangingPunct="1"/>
            <a:r>
              <a:rPr lang="en-US" smtClean="0">
                <a:latin typeface="Arial" charset="0"/>
              </a:rPr>
              <a:t>Well, first it is a central repository for all of the data generated by PSLC studies and courses.  The goal is to eventually have all of the data from learnlab studies and courses safely tucked away in DataShop for safe keeping.</a:t>
            </a:r>
          </a:p>
          <a:p>
            <a:pPr eaLnBrk="1" hangingPunct="1"/>
            <a:endParaRPr lang="en-US" smtClean="0">
              <a:latin typeface="Arial" charset="0"/>
            </a:endParaRPr>
          </a:p>
          <a:p>
            <a:pPr eaLnBrk="1" hangingPunct="1"/>
            <a:r>
              <a:rPr lang="en-US" smtClean="0">
                <a:latin typeface="Arial" charset="0"/>
              </a:rPr>
              <a:t>Once data is in, users can conduct primary, secondary and exploratory analysis of datasets.</a:t>
            </a:r>
          </a:p>
          <a:p>
            <a:pPr eaLnBrk="1" hangingPunct="1"/>
            <a:endParaRPr lang="en-US" smtClean="0">
              <a:latin typeface="Arial" charset="0"/>
            </a:endParaRPr>
          </a:p>
          <a:p>
            <a:pPr eaLnBrk="1" hangingPunct="1"/>
            <a:r>
              <a:rPr lang="en-US" smtClean="0">
                <a:latin typeface="Arial" charset="0"/>
              </a:rPr>
              <a:t>Second, DataShop provides analysis and reporting tools.  It’s a place where researchers can jumpstart analyses – perhaps by drilling down on student performance data through the Performance Profiler or viewing learning trends through the Learning Curve tool.</a:t>
            </a:r>
          </a:p>
          <a:p>
            <a:pPr eaLnBrk="1" hangingPunct="1"/>
            <a:endParaRPr lang="en-US" smtClean="0">
              <a:latin typeface="Arial" charset="0"/>
            </a:endParaRPr>
          </a:p>
          <a:p>
            <a:pPr eaLnBrk="1" hangingPunct="1"/>
            <a:r>
              <a:rPr lang="en-US" smtClean="0">
                <a:latin typeface="Arial" charset="0"/>
              </a:rPr>
              <a:t>You can also get data out through various export options.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963988" y="8816975"/>
            <a:ext cx="3032125" cy="465138"/>
          </a:xfrm>
          <a:prstGeom prst="rect">
            <a:avLst/>
          </a:prstGeom>
          <a:noFill/>
          <a:ln w="9525">
            <a:noFill/>
            <a:miter lim="800000"/>
            <a:headEnd/>
            <a:tailEnd/>
          </a:ln>
        </p:spPr>
        <p:txBody>
          <a:bodyPr lIns="93032" tIns="46516" rIns="93032" bIns="46516" anchor="b"/>
          <a:lstStyle/>
          <a:p>
            <a:pPr algn="r" defTabSz="928688"/>
            <a:fld id="{1E4DB8A0-0D28-424C-9837-EDF29D142A2A}" type="slidenum">
              <a:rPr lang="en-US" sz="1200"/>
              <a:pPr algn="r" defTabSz="928688"/>
              <a:t>3</a:t>
            </a:fld>
            <a:endParaRPr 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mtClean="0">
                <a:latin typeface="Arial" charset="0"/>
              </a:rPr>
              <a:t>So, what exactly is DataShop?</a:t>
            </a:r>
          </a:p>
          <a:p>
            <a:pPr eaLnBrk="1" hangingPunct="1"/>
            <a:endParaRPr lang="en-US" smtClean="0">
              <a:latin typeface="Arial" charset="0"/>
            </a:endParaRPr>
          </a:p>
          <a:p>
            <a:pPr eaLnBrk="1" hangingPunct="1"/>
            <a:r>
              <a:rPr lang="en-US" smtClean="0">
                <a:latin typeface="Arial" charset="0"/>
              </a:rPr>
              <a:t>Well, first it is a central repository for all of the data generated by PSLC studies and courses.  The goal is to eventually have all of the data from learnlab studies and courses safely tucked away in DataShop for safe keeping.</a:t>
            </a:r>
          </a:p>
          <a:p>
            <a:pPr eaLnBrk="1" hangingPunct="1"/>
            <a:endParaRPr lang="en-US" smtClean="0">
              <a:latin typeface="Arial" charset="0"/>
            </a:endParaRPr>
          </a:p>
          <a:p>
            <a:pPr eaLnBrk="1" hangingPunct="1"/>
            <a:r>
              <a:rPr lang="en-US" smtClean="0">
                <a:latin typeface="Arial" charset="0"/>
              </a:rPr>
              <a:t>Once data is in, users can conduct primary, secondary and exploratory analysis of datasets.</a:t>
            </a:r>
          </a:p>
          <a:p>
            <a:pPr eaLnBrk="1" hangingPunct="1"/>
            <a:endParaRPr lang="en-US" smtClean="0">
              <a:latin typeface="Arial" charset="0"/>
            </a:endParaRPr>
          </a:p>
          <a:p>
            <a:pPr eaLnBrk="1" hangingPunct="1"/>
            <a:r>
              <a:rPr lang="en-US" smtClean="0">
                <a:latin typeface="Arial" charset="0"/>
              </a:rPr>
              <a:t>Second, DataShop provides analysis and reporting tools.  It’s a place where researchers can jumpstart analyses – perhaps by drilling down on student performance data through the Performance Profiler or viewing learning trends through the Learning Curve tool.</a:t>
            </a:r>
          </a:p>
          <a:p>
            <a:pPr eaLnBrk="1" hangingPunct="1"/>
            <a:endParaRPr lang="en-US" smtClean="0">
              <a:latin typeface="Arial" charset="0"/>
            </a:endParaRPr>
          </a:p>
          <a:p>
            <a:pPr eaLnBrk="1" hangingPunct="1"/>
            <a:r>
              <a:rPr lang="en-US" smtClean="0">
                <a:latin typeface="Arial" charset="0"/>
              </a:rPr>
              <a:t>You can also get data out through various export options.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963988" y="8816975"/>
            <a:ext cx="3032125" cy="465138"/>
          </a:xfrm>
          <a:prstGeom prst="rect">
            <a:avLst/>
          </a:prstGeom>
          <a:noFill/>
          <a:ln w="9525">
            <a:noFill/>
            <a:miter lim="800000"/>
            <a:headEnd/>
            <a:tailEnd/>
          </a:ln>
        </p:spPr>
        <p:txBody>
          <a:bodyPr lIns="93032" tIns="46516" rIns="93032" bIns="46516" anchor="b"/>
          <a:lstStyle/>
          <a:p>
            <a:pPr algn="r" defTabSz="928688"/>
            <a:fld id="{13AB990D-C327-4488-9901-A977C67775A8}" type="slidenum">
              <a:rPr lang="en-US" sz="1200"/>
              <a:pPr algn="r" defTabSz="928688"/>
              <a:t>4</a:t>
            </a:fld>
            <a:endParaRPr 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latin typeface="Arial" charset="0"/>
              </a:rPr>
              <a:t>So, what exactly is DataShop?</a:t>
            </a:r>
          </a:p>
          <a:p>
            <a:pPr eaLnBrk="1" hangingPunct="1"/>
            <a:endParaRPr lang="en-US" smtClean="0">
              <a:latin typeface="Arial" charset="0"/>
            </a:endParaRPr>
          </a:p>
          <a:p>
            <a:pPr eaLnBrk="1" hangingPunct="1"/>
            <a:r>
              <a:rPr lang="en-US" smtClean="0">
                <a:latin typeface="Arial" charset="0"/>
              </a:rPr>
              <a:t>Well, first it is a central repository for all of the data generated by PSLC studies and courses.  The goal is to eventually have all of the data from learnlab studies and courses safely tucked away in DataShop for safe keeping.</a:t>
            </a:r>
          </a:p>
          <a:p>
            <a:pPr eaLnBrk="1" hangingPunct="1"/>
            <a:endParaRPr lang="en-US" smtClean="0">
              <a:latin typeface="Arial" charset="0"/>
            </a:endParaRPr>
          </a:p>
          <a:p>
            <a:pPr eaLnBrk="1" hangingPunct="1"/>
            <a:r>
              <a:rPr lang="en-US" smtClean="0">
                <a:latin typeface="Arial" charset="0"/>
              </a:rPr>
              <a:t>Once data is in, users can conduct primary, secondary and exploratory analysis of datasets.</a:t>
            </a:r>
          </a:p>
          <a:p>
            <a:pPr eaLnBrk="1" hangingPunct="1"/>
            <a:endParaRPr lang="en-US" smtClean="0">
              <a:latin typeface="Arial" charset="0"/>
            </a:endParaRPr>
          </a:p>
          <a:p>
            <a:pPr eaLnBrk="1" hangingPunct="1"/>
            <a:r>
              <a:rPr lang="en-US" smtClean="0">
                <a:latin typeface="Arial" charset="0"/>
              </a:rPr>
              <a:t>Second, DataShop provides analysis and reporting tools.  It’s a place where researchers can jumpstart analyses – perhaps by drilling down on student performance data through the Performance Profiler or viewing learning trends through the Learning Curve tool.</a:t>
            </a:r>
          </a:p>
          <a:p>
            <a:pPr eaLnBrk="1" hangingPunct="1"/>
            <a:endParaRPr lang="en-US" smtClean="0">
              <a:latin typeface="Arial" charset="0"/>
            </a:endParaRPr>
          </a:p>
          <a:p>
            <a:pPr eaLnBrk="1" hangingPunct="1"/>
            <a:r>
              <a:rPr lang="en-US" smtClean="0">
                <a:latin typeface="Arial" charset="0"/>
              </a:rPr>
              <a:t>You can also get data out through various export options.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963988" y="8816975"/>
            <a:ext cx="3032125" cy="465138"/>
          </a:xfrm>
          <a:prstGeom prst="rect">
            <a:avLst/>
          </a:prstGeom>
          <a:noFill/>
          <a:ln w="9525">
            <a:noFill/>
            <a:miter lim="800000"/>
            <a:headEnd/>
            <a:tailEnd/>
          </a:ln>
        </p:spPr>
        <p:txBody>
          <a:bodyPr lIns="93032" tIns="46516" rIns="93032" bIns="46516" anchor="b"/>
          <a:lstStyle/>
          <a:p>
            <a:pPr algn="r" defTabSz="928688"/>
            <a:fld id="{E76CA94F-73B5-4A40-B2CF-FA2F9CD199CB}" type="slidenum">
              <a:rPr lang="en-US" sz="1200"/>
              <a:pPr algn="r" defTabSz="928688"/>
              <a:t>5</a:t>
            </a:fld>
            <a:endParaRPr 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latin typeface="Arial" charset="0"/>
              </a:rPr>
              <a:t>So, what exactly is DataShop?</a:t>
            </a:r>
          </a:p>
          <a:p>
            <a:pPr eaLnBrk="1" hangingPunct="1"/>
            <a:endParaRPr lang="en-US" smtClean="0">
              <a:latin typeface="Arial" charset="0"/>
            </a:endParaRPr>
          </a:p>
          <a:p>
            <a:pPr eaLnBrk="1" hangingPunct="1"/>
            <a:r>
              <a:rPr lang="en-US" smtClean="0">
                <a:latin typeface="Arial" charset="0"/>
              </a:rPr>
              <a:t>Well, first it is a central repository for all of the data generated by PSLC studies and courses.  The goal is to eventually have all of the data from learnlab studies and courses safely tucked away in DataShop for safe keeping.</a:t>
            </a:r>
          </a:p>
          <a:p>
            <a:pPr eaLnBrk="1" hangingPunct="1"/>
            <a:endParaRPr lang="en-US" smtClean="0">
              <a:latin typeface="Arial" charset="0"/>
            </a:endParaRPr>
          </a:p>
          <a:p>
            <a:pPr eaLnBrk="1" hangingPunct="1"/>
            <a:r>
              <a:rPr lang="en-US" smtClean="0">
                <a:latin typeface="Arial" charset="0"/>
              </a:rPr>
              <a:t>Once data is in, users can conduct primary, secondary and exploratory analysis of datasets.</a:t>
            </a:r>
          </a:p>
          <a:p>
            <a:pPr eaLnBrk="1" hangingPunct="1"/>
            <a:endParaRPr lang="en-US" smtClean="0">
              <a:latin typeface="Arial" charset="0"/>
            </a:endParaRPr>
          </a:p>
          <a:p>
            <a:pPr eaLnBrk="1" hangingPunct="1"/>
            <a:r>
              <a:rPr lang="en-US" smtClean="0">
                <a:latin typeface="Arial" charset="0"/>
              </a:rPr>
              <a:t>Second, DataShop provides analysis and reporting tools.  It’s a place where researchers can jumpstart analyses – perhaps by drilling down on student performance data through the Performance Profiler or viewing learning trends through the Learning Curve tool.</a:t>
            </a:r>
          </a:p>
          <a:p>
            <a:pPr eaLnBrk="1" hangingPunct="1"/>
            <a:endParaRPr lang="en-US" smtClean="0">
              <a:latin typeface="Arial" charset="0"/>
            </a:endParaRPr>
          </a:p>
          <a:p>
            <a:pPr eaLnBrk="1" hangingPunct="1"/>
            <a:r>
              <a:rPr lang="en-US" smtClean="0">
                <a:latin typeface="Arial" charset="0"/>
              </a:rPr>
              <a:t>You can also get data out through various export options.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963988" y="8816975"/>
            <a:ext cx="3032125" cy="465138"/>
          </a:xfrm>
          <a:prstGeom prst="rect">
            <a:avLst/>
          </a:prstGeom>
          <a:noFill/>
          <a:ln w="9525">
            <a:noFill/>
            <a:miter lim="800000"/>
            <a:headEnd/>
            <a:tailEnd/>
          </a:ln>
        </p:spPr>
        <p:txBody>
          <a:bodyPr lIns="93032" tIns="46516" rIns="93032" bIns="46516" anchor="b"/>
          <a:lstStyle/>
          <a:p>
            <a:pPr algn="r" defTabSz="928688"/>
            <a:fld id="{AE49699B-A066-477D-A670-B20510774364}" type="slidenum">
              <a:rPr lang="en-US" sz="1200"/>
              <a:pPr algn="r" defTabSz="928688"/>
              <a:t>6</a:t>
            </a:fld>
            <a:endParaRPr 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latin typeface="Arial" charset="0"/>
              </a:rPr>
              <a:t>Before we dig in, I’d like to introduce the star lineup of DataShop:</a:t>
            </a:r>
          </a:p>
          <a:p>
            <a:pPr eaLnBrk="1" hangingPunct="1"/>
            <a:r>
              <a:rPr lang="en-US" smtClean="0">
                <a:latin typeface="Arial" charset="0"/>
              </a:rPr>
              <a:t>-</a:t>
            </a:r>
          </a:p>
          <a:p>
            <a:pPr eaLnBrk="1" hangingPunct="1"/>
            <a:r>
              <a:rPr lang="en-US" smtClean="0">
                <a:latin typeface="Arial" charset="0"/>
              </a:rPr>
              <a:t>We make the magic happen, folks </a:t>
            </a:r>
            <a:r>
              <a:rPr lang="en-US" smtClean="0">
                <a:latin typeface="Arial" charset="0"/>
                <a:sym typeface="Wingdings" pitchFamily="2" charset="2"/>
              </a:rPr>
              <a:t></a:t>
            </a: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7F95AD-152C-4E6E-B0E6-5055606A31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9075E8-F584-4414-AF43-0F987E60A63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7A0D9C-B305-46E5-A964-A80A390359B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background"/>
          <p:cNvPicPr>
            <a:picLocks noChangeAspect="1" noChangeArrowheads="1"/>
          </p:cNvPicPr>
          <p:nvPr userDrawn="1"/>
        </p:nvPicPr>
        <p:blipFill>
          <a:blip r:embed="rId2" cstate="print"/>
          <a:srcRect t="12180" b="38977"/>
          <a:stretch>
            <a:fillRect/>
          </a:stretch>
        </p:blipFill>
        <p:spPr bwMode="auto">
          <a:xfrm>
            <a:off x="0" y="0"/>
            <a:ext cx="9134475" cy="6858000"/>
          </a:xfrm>
          <a:prstGeom prst="rect">
            <a:avLst/>
          </a:prstGeom>
          <a:noFill/>
          <a:ln w="9525">
            <a:noFill/>
            <a:miter lim="800000"/>
            <a:headEnd/>
            <a:tailEnd/>
          </a:ln>
        </p:spPr>
      </p:pic>
      <p:cxnSp>
        <p:nvCxnSpPr>
          <p:cNvPr id="5" name="Straight Connector 7"/>
          <p:cNvCxnSpPr/>
          <p:nvPr userDrawn="1"/>
        </p:nvCxnSpPr>
        <p:spPr>
          <a:xfrm>
            <a:off x="381000" y="838200"/>
            <a:ext cx="8153400" cy="1588"/>
          </a:xfrm>
          <a:prstGeom prst="line">
            <a:avLst/>
          </a:prstGeom>
          <a:ln w="127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04800" y="228600"/>
            <a:ext cx="8229600" cy="6096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26733D-211D-4873-BF3C-F3E6E74559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A176A8-E573-45D0-8C56-9F5526A7377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A474ECC-F807-4FC0-A473-0C0766C9FA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36C7DF-2317-41C8-AB60-158ECEC56BF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DB242A-9688-4D38-B683-6F27C3CA79C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0F23436-A231-4BE5-89D4-0D5CD6FA0D5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CABD76C-D460-47F5-86B1-D91DD86C0AC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59EE65-2C29-487F-8962-0BC4E5F5F56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 descr="background"/>
          <p:cNvPicPr>
            <a:picLocks noChangeAspect="1" noChangeArrowheads="1"/>
          </p:cNvPicPr>
          <p:nvPr userDrawn="1"/>
        </p:nvPicPr>
        <p:blipFill>
          <a:blip r:embed="rId13" cstate="print"/>
          <a:srcRect t="12180" b="38977"/>
          <a:stretch>
            <a:fillRect/>
          </a:stretch>
        </p:blipFill>
        <p:spPr bwMode="auto">
          <a:xfrm>
            <a:off x="0" y="0"/>
            <a:ext cx="9134475"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4C90D7E4-59AD-4453-9402-59893A4B4F7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slcdatasho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urveymonkey.com/s/3JQT3F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57200" y="2209800"/>
            <a:ext cx="8382000" cy="1752600"/>
          </a:xfrm>
        </p:spPr>
        <p:txBody>
          <a:bodyPr/>
          <a:lstStyle/>
          <a:p>
            <a:pPr eaLnBrk="1" hangingPunct="1">
              <a:lnSpc>
                <a:spcPct val="80000"/>
              </a:lnSpc>
            </a:pPr>
            <a:r>
              <a:rPr lang="en-US" sz="4400" smtClean="0"/>
              <a:t>PSLC DataShop </a:t>
            </a:r>
          </a:p>
          <a:p>
            <a:pPr eaLnBrk="1" hangingPunct="1">
              <a:lnSpc>
                <a:spcPct val="80000"/>
              </a:lnSpc>
            </a:pPr>
            <a:r>
              <a:rPr lang="en-US" sz="4400" smtClean="0"/>
              <a:t>Closing Remarks</a:t>
            </a:r>
            <a:endParaRPr lang="en-US" sz="4400" smtClean="0">
              <a:solidFill>
                <a:schemeClr val="tx2"/>
              </a:solidFill>
            </a:endParaRPr>
          </a:p>
          <a:p>
            <a:pPr eaLnBrk="1" hangingPunct="1">
              <a:lnSpc>
                <a:spcPct val="80000"/>
              </a:lnSpc>
            </a:pPr>
            <a:r>
              <a:rPr lang="en-US" sz="1800" smtClean="0">
                <a:hlinkClick r:id="rId3"/>
              </a:rPr>
              <a:t>http://pslcdatashop.org</a:t>
            </a:r>
            <a:endParaRPr lang="en-US" sz="1800" smtClean="0"/>
          </a:p>
          <a:p>
            <a:pPr eaLnBrk="1" hangingPunct="1">
              <a:lnSpc>
                <a:spcPct val="80000"/>
              </a:lnSpc>
            </a:pPr>
            <a:r>
              <a:rPr lang="en-US" sz="1000" smtClean="0"/>
              <a:t>Slides current to DataShop version 4.1.8</a:t>
            </a:r>
          </a:p>
        </p:txBody>
      </p:sp>
      <p:sp>
        <p:nvSpPr>
          <p:cNvPr id="15362" name="TextBox 4"/>
          <p:cNvSpPr txBox="1">
            <a:spLocks noChangeArrowheads="1"/>
          </p:cNvSpPr>
          <p:nvPr/>
        </p:nvSpPr>
        <p:spPr bwMode="auto">
          <a:xfrm>
            <a:off x="3200400" y="4648200"/>
            <a:ext cx="3432175" cy="830263"/>
          </a:xfrm>
          <a:prstGeom prst="rect">
            <a:avLst/>
          </a:prstGeom>
          <a:noFill/>
          <a:ln w="9525">
            <a:noFill/>
            <a:miter lim="800000"/>
            <a:headEnd/>
            <a:tailEnd/>
          </a:ln>
        </p:spPr>
        <p:txBody>
          <a:bodyPr wrap="none">
            <a:spAutoFit/>
          </a:bodyPr>
          <a:lstStyle/>
          <a:p>
            <a:r>
              <a:rPr lang="en-US" sz="2800"/>
              <a:t>John Stamper</a:t>
            </a:r>
          </a:p>
          <a:p>
            <a:pPr marL="0" lvl="1"/>
            <a:r>
              <a:rPr lang="en-US" sz="2000"/>
              <a:t>DataShop Technical Director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4294967295"/>
          </p:nvPr>
        </p:nvSpPr>
        <p:spPr>
          <a:xfrm>
            <a:off x="457200" y="1066800"/>
            <a:ext cx="8229600" cy="5410200"/>
          </a:xfrm>
        </p:spPr>
        <p:txBody>
          <a:bodyPr/>
          <a:lstStyle/>
          <a:p>
            <a:pPr eaLnBrk="1" hangingPunct="1"/>
            <a:r>
              <a:rPr lang="en-US" smtClean="0"/>
              <a:t>DataShop continues to grow both in data and tools</a:t>
            </a:r>
          </a:p>
          <a:p>
            <a:pPr eaLnBrk="1" hangingPunct="1"/>
            <a:endParaRPr lang="en-US" smtClean="0"/>
          </a:p>
          <a:p>
            <a:pPr eaLnBrk="1" hangingPunct="1"/>
            <a:r>
              <a:rPr lang="en-US" smtClean="0"/>
              <a:t>Free tools to analyze your data</a:t>
            </a:r>
          </a:p>
          <a:p>
            <a:pPr eaLnBrk="1" hangingPunct="1"/>
            <a:endParaRPr lang="en-US" smtClean="0"/>
          </a:p>
          <a:p>
            <a:pPr eaLnBrk="1" hangingPunct="1"/>
            <a:r>
              <a:rPr lang="en-US" smtClean="0"/>
              <a:t>Free researchers to analyze your data* </a:t>
            </a:r>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r>
              <a:rPr lang="en-US" sz="4000"/>
              <a:t>Why put your data in DataShop?</a:t>
            </a:r>
            <a:endParaRPr lang="en-US" sz="400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4294967295"/>
          </p:nvPr>
        </p:nvSpPr>
        <p:spPr>
          <a:xfrm>
            <a:off x="457200" y="1066800"/>
            <a:ext cx="8229600" cy="5410200"/>
          </a:xfrm>
        </p:spPr>
        <p:txBody>
          <a:bodyPr/>
          <a:lstStyle/>
          <a:p>
            <a:r>
              <a:rPr lang="en-US" smtClean="0"/>
              <a:t>Speed</a:t>
            </a:r>
          </a:p>
          <a:p>
            <a:r>
              <a:rPr lang="en-US" smtClean="0"/>
              <a:t>Ease of use</a:t>
            </a:r>
          </a:p>
          <a:p>
            <a:r>
              <a:rPr lang="en-US" smtClean="0"/>
              <a:t>Diversity of data</a:t>
            </a:r>
          </a:p>
          <a:p>
            <a:r>
              <a:rPr lang="en-US" smtClean="0"/>
              <a:t>More tools</a:t>
            </a:r>
          </a:p>
          <a:p>
            <a:r>
              <a:rPr lang="en-US" smtClean="0"/>
              <a:t>Larger Capacity</a:t>
            </a:r>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r>
              <a:rPr lang="en-US" sz="4000"/>
              <a:t>Future Plans Short Term Plans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4294967295"/>
          </p:nvPr>
        </p:nvSpPr>
        <p:spPr>
          <a:xfrm>
            <a:off x="457200" y="1066800"/>
            <a:ext cx="8229600" cy="5410200"/>
          </a:xfrm>
        </p:spPr>
        <p:txBody>
          <a:bodyPr/>
          <a:lstStyle/>
          <a:p>
            <a:pPr eaLnBrk="1" hangingPunct="1"/>
            <a:endParaRPr lang="en-US" sz="4000" smtClean="0"/>
          </a:p>
          <a:p>
            <a:pPr eaLnBrk="1" hangingPunct="1"/>
            <a:endParaRPr lang="en-US" sz="4000" smtClean="0"/>
          </a:p>
          <a:p>
            <a:pPr eaLnBrk="1" hangingPunct="1"/>
            <a:endParaRPr lang="en-US" sz="4000" smtClean="0"/>
          </a:p>
          <a:p>
            <a:pPr eaLnBrk="1" hangingPunct="1">
              <a:buFontTx/>
              <a:buNone/>
            </a:pPr>
            <a:r>
              <a:rPr lang="en-US" sz="4000" smtClean="0"/>
              <a:t>		    Repository </a:t>
            </a:r>
            <a:r>
              <a:rPr lang="en-US" sz="4000" smtClean="0">
                <a:sym typeface="Wingdings" pitchFamily="2" charset="2"/>
              </a:rPr>
              <a:t> Platform</a:t>
            </a:r>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r>
              <a:rPr lang="en-US" sz="4000"/>
              <a:t>Long Term Plans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4294967295"/>
          </p:nvPr>
        </p:nvSpPr>
        <p:spPr>
          <a:xfrm>
            <a:off x="457200" y="1066800"/>
            <a:ext cx="8229600" cy="5410200"/>
          </a:xfrm>
        </p:spPr>
        <p:txBody>
          <a:bodyPr/>
          <a:lstStyle/>
          <a:p>
            <a:pPr eaLnBrk="1" hangingPunct="1">
              <a:buFont typeface="Wingdings" pitchFamily="2" charset="2"/>
              <a:buChar char="§"/>
            </a:pPr>
            <a:r>
              <a:rPr lang="en-US" smtClean="0"/>
              <a:t>Your DataShop!</a:t>
            </a:r>
          </a:p>
          <a:p>
            <a:pPr eaLnBrk="1" hangingPunct="1">
              <a:buFont typeface="Wingdings" pitchFamily="2" charset="2"/>
              <a:buChar char="§"/>
            </a:pPr>
            <a:endParaRPr lang="en-US" smtClean="0"/>
          </a:p>
          <a:p>
            <a:pPr eaLnBrk="1" hangingPunct="1">
              <a:buFont typeface="Wingdings" pitchFamily="2" charset="2"/>
              <a:buChar char="§"/>
            </a:pPr>
            <a:r>
              <a:rPr lang="en-US" smtClean="0"/>
              <a:t>Let us know what you need!</a:t>
            </a:r>
          </a:p>
          <a:p>
            <a:pPr lvl="1" eaLnBrk="1" hangingPunct="1">
              <a:buFont typeface="Wingdings" pitchFamily="2" charset="2"/>
              <a:buNone/>
            </a:pPr>
            <a:r>
              <a:rPr lang="en-US" sz="1600" smtClean="0"/>
              <a:t>http://www.learnlab.org/research/wiki/index.php/DataShop_Feature_Wish_List</a:t>
            </a:r>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r>
              <a:rPr lang="en-US" sz="4000"/>
              <a:t>Get Involved!</a:t>
            </a:r>
            <a:endParaRPr lang="en-US" sz="400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4294967295"/>
          </p:nvPr>
        </p:nvSpPr>
        <p:spPr>
          <a:xfrm>
            <a:off x="457200" y="990600"/>
            <a:ext cx="8229600" cy="5486400"/>
          </a:xfrm>
        </p:spPr>
        <p:txBody>
          <a:bodyPr/>
          <a:lstStyle/>
          <a:p>
            <a:pPr eaLnBrk="1" hangingPunct="1"/>
            <a:r>
              <a:rPr lang="en-US" sz="2400" smtClean="0"/>
              <a:t>John Stamper</a:t>
            </a:r>
          </a:p>
          <a:p>
            <a:pPr lvl="1" eaLnBrk="1" hangingPunct="1"/>
            <a:r>
              <a:rPr lang="en-US" sz="2000" smtClean="0"/>
              <a:t>DataShop Technical Director</a:t>
            </a:r>
          </a:p>
          <a:p>
            <a:pPr eaLnBrk="1" hangingPunct="1"/>
            <a:r>
              <a:rPr lang="en-US" sz="2400" smtClean="0"/>
              <a:t>Sandy Demi</a:t>
            </a:r>
          </a:p>
          <a:p>
            <a:pPr lvl="1" eaLnBrk="1" hangingPunct="1"/>
            <a:r>
              <a:rPr lang="en-US" sz="2000" smtClean="0"/>
              <a:t>QA (Quality Assurance – Testing)</a:t>
            </a:r>
          </a:p>
          <a:p>
            <a:pPr eaLnBrk="1" hangingPunct="1"/>
            <a:r>
              <a:rPr lang="en-US" sz="2400" smtClean="0"/>
              <a:t>Brett Leber</a:t>
            </a:r>
          </a:p>
          <a:p>
            <a:pPr lvl="1" eaLnBrk="1" hangingPunct="1"/>
            <a:r>
              <a:rPr lang="en-US" sz="2000" smtClean="0"/>
              <a:t>Interaction Designer</a:t>
            </a:r>
          </a:p>
          <a:p>
            <a:pPr eaLnBrk="1" hangingPunct="1"/>
            <a:r>
              <a:rPr lang="en-US" sz="2400" smtClean="0"/>
              <a:t>Alida Skogsholm</a:t>
            </a:r>
          </a:p>
          <a:p>
            <a:pPr lvl="1" eaLnBrk="1" hangingPunct="1"/>
            <a:r>
              <a:rPr lang="en-US" sz="2000" smtClean="0"/>
              <a:t>DataShop Manager, Developer</a:t>
            </a:r>
          </a:p>
          <a:p>
            <a:pPr eaLnBrk="1" hangingPunct="1"/>
            <a:r>
              <a:rPr lang="en-US" sz="2400" smtClean="0"/>
              <a:t>Duncan Spencer</a:t>
            </a:r>
          </a:p>
          <a:p>
            <a:pPr lvl="1" eaLnBrk="1" hangingPunct="1"/>
            <a:r>
              <a:rPr lang="en-US" sz="2000" smtClean="0"/>
              <a:t>DataShop Developer</a:t>
            </a:r>
          </a:p>
          <a:p>
            <a:pPr eaLnBrk="1" hangingPunct="1"/>
            <a:r>
              <a:rPr lang="en-US" sz="2400" smtClean="0"/>
              <a:t>Shanwen Yu</a:t>
            </a:r>
          </a:p>
          <a:p>
            <a:pPr lvl="1" eaLnBrk="1" hangingPunct="1"/>
            <a:r>
              <a:rPr lang="en-US" sz="2000" smtClean="0"/>
              <a:t>DataShop Developer</a:t>
            </a:r>
          </a:p>
          <a:p>
            <a:pPr lvl="1" eaLnBrk="1" hangingPunct="1"/>
            <a:endParaRPr lang="en-US" sz="2000" smtClean="0"/>
          </a:p>
          <a:p>
            <a:pPr lvl="1" eaLnBrk="1" hangingPunct="1"/>
            <a:endParaRPr lang="en-US" sz="2000" smtClean="0"/>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r>
              <a:rPr lang="en-US" sz="4000"/>
              <a:t>Thanks! - The DataShop Team</a:t>
            </a:r>
            <a:endParaRPr lang="en-US" sz="400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3" name="Content Placeholder 2"/>
          <p:cNvSpPr>
            <a:spLocks noGrp="1"/>
          </p:cNvSpPr>
          <p:nvPr>
            <p:ph idx="1"/>
          </p:nvPr>
        </p:nvSpPr>
        <p:spPr/>
        <p:txBody>
          <a:bodyPr/>
          <a:lstStyle/>
          <a:p>
            <a:r>
              <a:rPr lang="en-US" dirty="0" smtClean="0">
                <a:hlinkClick r:id="rId2"/>
              </a:rPr>
              <a:t>http://www.surveymonkey.com/s/3JQT3FB</a:t>
            </a:r>
            <a:endParaRPr lang="en-US" dirty="0"/>
          </a:p>
        </p:txBody>
      </p:sp>
    </p:spTree>
  </p:cSld>
  <p:clrMapOvr>
    <a:masterClrMapping/>
  </p:clrMapOvr>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7567F"/>
      </a:hlink>
      <a:folHlink>
        <a:srgbClr val="37567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5560</TotalTime>
  <Words>707</Words>
  <Application>Microsoft Office PowerPoint</Application>
  <PresentationFormat>On-screen Show (4:3)</PresentationFormat>
  <Paragraphs>94</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Slide 1</vt:lpstr>
      <vt:lpstr>Slide 2</vt:lpstr>
      <vt:lpstr>Slide 3</vt:lpstr>
      <vt:lpstr>Slide 4</vt:lpstr>
      <vt:lpstr>Slide 5</vt:lpstr>
      <vt:lpstr>Slide 6</vt:lpstr>
      <vt:lpstr>Survey</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Technologies Meeting</dc:title>
  <dc:creator>alida</dc:creator>
  <cp:lastModifiedBy>test</cp:lastModifiedBy>
  <cp:revision>517</cp:revision>
  <dcterms:created xsi:type="dcterms:W3CDTF">2005-10-27T14:37:42Z</dcterms:created>
  <dcterms:modified xsi:type="dcterms:W3CDTF">2010-06-11T21:24:56Z</dcterms:modified>
</cp:coreProperties>
</file>