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13"/>
  </p:notesMasterIdLst>
  <p:sldIdLst>
    <p:sldId id="256" r:id="rId2"/>
    <p:sldId id="258" r:id="rId3"/>
    <p:sldId id="263" r:id="rId4"/>
    <p:sldId id="259" r:id="rId5"/>
    <p:sldId id="257" r:id="rId6"/>
    <p:sldId id="260" r:id="rId7"/>
    <p:sldId id="265" r:id="rId8"/>
    <p:sldId id="264" r:id="rId9"/>
    <p:sldId id="261" r:id="rId10"/>
    <p:sldId id="266" r:id="rId11"/>
    <p:sldId id="267" r:id="rId12"/>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027" autoAdjust="0"/>
  </p:normalViewPr>
  <p:slideViewPr>
    <p:cSldViewPr>
      <p:cViewPr varScale="1">
        <p:scale>
          <a:sx n="77" d="100"/>
          <a:sy n="77" d="100"/>
        </p:scale>
        <p:origin x="-648" y="-102"/>
      </p:cViewPr>
      <p:guideLst>
        <p:guide orient="horz" pos="2160"/>
        <p:guide pos="2880"/>
      </p:guideLst>
    </p:cSldViewPr>
  </p:slideViewPr>
  <p:notesTextViewPr>
    <p:cViewPr>
      <p:scale>
        <a:sx n="100" d="100"/>
        <a:sy n="100" d="100"/>
      </p:scale>
      <p:origin x="0" y="324"/>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99C756F-C17B-4A3F-82D6-53AE65C59883}" type="datetimeFigureOut">
              <a:rPr lang="en-US" smtClean="0"/>
              <a:pPr/>
              <a:t>12/6/2009</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A4720B21-A783-4ED2-BBF3-0EED2660005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a:t>
            </a:r>
            <a:r>
              <a:rPr lang="en-US" baseline="0" dirty="0" smtClean="0"/>
              <a:t> t</a:t>
            </a:r>
            <a:r>
              <a:rPr lang="en-US" dirty="0" smtClean="0"/>
              <a:t>his short </a:t>
            </a:r>
            <a:r>
              <a:rPr lang="en-US" dirty="0" smtClean="0"/>
              <a:t>presentation, </a:t>
            </a:r>
            <a:r>
              <a:rPr lang="en-US" dirty="0" smtClean="0"/>
              <a:t>I’m going to go over some of the bigger</a:t>
            </a:r>
            <a:r>
              <a:rPr lang="en-US" baseline="0" dirty="0" smtClean="0"/>
              <a:t> changes to </a:t>
            </a:r>
            <a:r>
              <a:rPr lang="en-US" baseline="0" dirty="0" err="1" smtClean="0"/>
              <a:t>DataShop</a:t>
            </a:r>
            <a:r>
              <a:rPr lang="en-US" baseline="0" dirty="0" smtClean="0"/>
              <a:t> in the past year and then turn it over to </a:t>
            </a:r>
            <a:r>
              <a:rPr lang="en-US" baseline="0" dirty="0" err="1" smtClean="0"/>
              <a:t>Alida</a:t>
            </a:r>
            <a:r>
              <a:rPr lang="en-US" baseline="0" dirty="0" smtClean="0"/>
              <a:t> for a demo of a new feature that we’re very excited to show you all—</a:t>
            </a:r>
            <a:r>
              <a:rPr lang="en-US" baseline="0" dirty="0" err="1" smtClean="0"/>
              <a:t>DataShop</a:t>
            </a:r>
            <a:r>
              <a:rPr lang="en-US" baseline="0" dirty="0" smtClean="0"/>
              <a:t> Web Services</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A4720B21-A783-4ED2-BBF3-0EED2660005A}"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year ago, we started an agile development process with a software release </a:t>
            </a:r>
            <a:r>
              <a:rPr lang="en-US" baseline="0" dirty="0" smtClean="0"/>
              <a:t>every 2 months. This is more efficient for us but the result for you is that you see changes more frequently</a:t>
            </a:r>
            <a:r>
              <a:rPr lang="en-US" baseline="0" dirty="0" smtClean="0"/>
              <a:t>. The kinds of changes you’ll see will be more incremental.</a:t>
            </a:r>
            <a:endParaRPr lang="en-US" baseline="0" dirty="0" smtClean="0"/>
          </a:p>
          <a:p>
            <a:endParaRPr lang="en-US" baseline="0" dirty="0" smtClean="0"/>
          </a:p>
          <a:p>
            <a:r>
              <a:rPr lang="en-US" baseline="0" dirty="0" smtClean="0"/>
              <a:t>Also new is our Feature </a:t>
            </a:r>
            <a:r>
              <a:rPr lang="en-US" baseline="0" dirty="0" smtClean="0"/>
              <a:t>Wish List </a:t>
            </a:r>
            <a:r>
              <a:rPr lang="en-US" baseline="0" dirty="0" smtClean="0"/>
              <a:t>and corresponding wiki pages … </a:t>
            </a:r>
            <a:r>
              <a:rPr lang="en-US" baseline="0" dirty="0" smtClean="0"/>
              <a:t>in response to feedback from you, we </a:t>
            </a:r>
            <a:r>
              <a:rPr lang="en-US" baseline="0" dirty="0" smtClean="0"/>
              <a:t>decided to </a:t>
            </a:r>
            <a:r>
              <a:rPr lang="en-US" baseline="0" dirty="0" smtClean="0"/>
              <a:t>make our development priorities more transparent, and allow you to influence them</a:t>
            </a:r>
            <a:r>
              <a:rPr lang="en-US" baseline="0" dirty="0" smtClean="0"/>
              <a:t>. We’d like to have a dialogue with you about which features </a:t>
            </a:r>
            <a:r>
              <a:rPr lang="en-US" baseline="0" dirty="0" smtClean="0"/>
              <a:t>and changes would be </a:t>
            </a:r>
            <a:r>
              <a:rPr lang="en-US" baseline="0" dirty="0" smtClean="0"/>
              <a:t>useful. So </a:t>
            </a:r>
            <a:r>
              <a:rPr lang="en-US" baseline="0" dirty="0" smtClean="0"/>
              <a:t>we’ve created a set of pages on the Theory Wiki that show the current priorities and allow you to comment on those and </a:t>
            </a:r>
            <a:r>
              <a:rPr lang="en-US" baseline="0" dirty="0" smtClean="0"/>
              <a:t>vote on future </a:t>
            </a:r>
            <a:r>
              <a:rPr lang="en-US" baseline="0" dirty="0" smtClean="0"/>
              <a:t>ones. John Stamper will be talking more about how you do </a:t>
            </a:r>
            <a:r>
              <a:rPr lang="en-US" baseline="0" dirty="0" smtClean="0"/>
              <a:t>that in his presentation at 11:15. </a:t>
            </a:r>
            <a:endParaRPr lang="en-US" dirty="0"/>
          </a:p>
        </p:txBody>
      </p:sp>
      <p:sp>
        <p:nvSpPr>
          <p:cNvPr id="4" name="Slide Number Placeholder 3"/>
          <p:cNvSpPr>
            <a:spLocks noGrp="1"/>
          </p:cNvSpPr>
          <p:nvPr>
            <p:ph type="sldNum" sz="quarter" idx="10"/>
          </p:nvPr>
        </p:nvSpPr>
        <p:spPr/>
        <p:txBody>
          <a:bodyPr/>
          <a:lstStyle/>
          <a:p>
            <a:fld id="{A4720B21-A783-4ED2-BBF3-0EED2660005A}"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were our</a:t>
            </a:r>
            <a:r>
              <a:rPr lang="en-US" baseline="0" dirty="0" smtClean="0"/>
              <a:t> themes </a:t>
            </a:r>
            <a:r>
              <a:rPr lang="en-US" baseline="0" dirty="0" smtClean="0"/>
              <a:t>for development this past year?</a:t>
            </a:r>
          </a:p>
          <a:p>
            <a:r>
              <a:rPr lang="en-US" baseline="0" dirty="0" smtClean="0"/>
              <a:t>We had a few: they were to </a:t>
            </a:r>
          </a:p>
          <a:p>
            <a:pPr>
              <a:buFontTx/>
              <a:buChar char="-"/>
            </a:pPr>
            <a:r>
              <a:rPr lang="en-US" baseline="0" dirty="0" smtClean="0"/>
              <a:t>Make the web app faster: in particular, in commonly used areas like the transaction export, we wanted the data preview and the export itself to be faster.</a:t>
            </a:r>
          </a:p>
          <a:p>
            <a:pPr>
              <a:buFontTx/>
              <a:buChar char="-"/>
            </a:pPr>
            <a:r>
              <a:rPr lang="en-US" baseline="0" dirty="0" smtClean="0"/>
              <a:t>Remove </a:t>
            </a:r>
            <a:r>
              <a:rPr lang="en-US" baseline="0" dirty="0" err="1" smtClean="0"/>
              <a:t>bottenecks</a:t>
            </a:r>
            <a:r>
              <a:rPr lang="en-US" baseline="0" dirty="0" smtClean="0"/>
              <a:t> for data processing: logged data needs to be converted, and this process can be slow</a:t>
            </a:r>
          </a:p>
          <a:p>
            <a:r>
              <a:rPr lang="en-US" baseline="0" dirty="0" smtClean="0"/>
              <a:t>-Become more robust on large datasets: in particular, when creating samples (subsets of data) for analysis</a:t>
            </a:r>
          </a:p>
          <a:p>
            <a:r>
              <a:rPr lang="en-US" baseline="0" dirty="0" smtClean="0"/>
              <a:t>-Lastly, we wanted to explore the web services we could offer for </a:t>
            </a:r>
            <a:r>
              <a:rPr lang="en-US" baseline="0" dirty="0" err="1" smtClean="0"/>
              <a:t>DataShop</a:t>
            </a:r>
            <a:r>
              <a:rPr lang="en-US" baseline="0" dirty="0" smtClean="0"/>
              <a:t>. I’ll say more about this in a little bit, and </a:t>
            </a:r>
            <a:r>
              <a:rPr lang="en-US" baseline="0" dirty="0" err="1" smtClean="0"/>
              <a:t>Alida</a:t>
            </a:r>
            <a:r>
              <a:rPr lang="en-US" baseline="0" dirty="0" smtClean="0"/>
              <a:t> will give a demo that will describe web services more concretely.</a:t>
            </a:r>
          </a:p>
        </p:txBody>
      </p:sp>
      <p:sp>
        <p:nvSpPr>
          <p:cNvPr id="4" name="Slide Number Placeholder 3"/>
          <p:cNvSpPr>
            <a:spLocks noGrp="1"/>
          </p:cNvSpPr>
          <p:nvPr>
            <p:ph type="sldNum" sz="quarter" idx="10"/>
          </p:nvPr>
        </p:nvSpPr>
        <p:spPr/>
        <p:txBody>
          <a:bodyPr/>
          <a:lstStyle/>
          <a:p>
            <a:fld id="{A4720B21-A783-4ED2-BBF3-0EED2660005A}"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Explain each</a:t>
            </a:r>
            <a:r>
              <a:rPr lang="en-US" baseline="0" dirty="0" smtClean="0"/>
              <a:t>:</a:t>
            </a:r>
          </a:p>
          <a:p>
            <a:r>
              <a:rPr lang="en-US" baseline="0" dirty="0" smtClean="0"/>
              <a:t>  Log Conversion: this is the process of taking raw logs—logged by software or sent to us—and converting them to our analysis database (which means you can use the data in the web application).</a:t>
            </a:r>
          </a:p>
          <a:p>
            <a:r>
              <a:rPr lang="en-US" baseline="0" dirty="0" smtClean="0"/>
              <a:t>  LFA: the retrieval of the data going into LFA algorithm was made faster. The result is AIC/BIC values, predicted learning curves.</a:t>
            </a:r>
          </a:p>
          <a:p>
            <a:r>
              <a:rPr lang="en-US" dirty="0" smtClean="0"/>
              <a:t>  Sample creation: You can now create samples faster than before, and the bugs associated with creating big samples on large datasets have been fixed.</a:t>
            </a:r>
          </a:p>
          <a:p>
            <a:r>
              <a:rPr lang="en-US" dirty="0" smtClean="0"/>
              <a:t>  Export preview</a:t>
            </a:r>
            <a:r>
              <a:rPr lang="en-US" baseline="0" dirty="0" smtClean="0"/>
              <a:t>: used to take 30 min for a large dataset – now displays in seconds</a:t>
            </a:r>
          </a:p>
          <a:p>
            <a:r>
              <a:rPr lang="en-US" baseline="0" dirty="0" smtClean="0"/>
              <a:t>  Transaction export: W</a:t>
            </a:r>
            <a:r>
              <a:rPr lang="en-US" dirty="0" smtClean="0"/>
              <a:t>e are caching the transaction export files before you ask for them to make the download of these files faster than before. For example, the 'Algebra I 2006-2007 (6 schools)' dataset, which has 5.4 million transactions, has been cached. You don’t have to wait for </a:t>
            </a:r>
            <a:r>
              <a:rPr lang="en-US" dirty="0" err="1" smtClean="0"/>
              <a:t>datashop</a:t>
            </a:r>
            <a:r>
              <a:rPr lang="en-US" dirty="0" smtClean="0"/>
              <a:t> to produce the file</a:t>
            </a:r>
            <a:r>
              <a:rPr lang="en-US" dirty="0" smtClean="0"/>
              <a:t>.</a:t>
            </a:r>
          </a:p>
          <a:p>
            <a:r>
              <a:rPr lang="en-US" dirty="0" smtClean="0"/>
              <a:t> Sometimes a sample is not cached, and you want to export it. That’s faster</a:t>
            </a:r>
            <a:r>
              <a:rPr lang="en-US" baseline="0" dirty="0" smtClean="0"/>
              <a:t> too: </a:t>
            </a:r>
            <a:r>
              <a:rPr lang="en-US" sz="1200" b="0" i="0" kern="1200" dirty="0" smtClean="0">
                <a:solidFill>
                  <a:schemeClr val="tx1"/>
                </a:solidFill>
                <a:latin typeface="+mn-lt"/>
                <a:ea typeface="+mn-ea"/>
                <a:cs typeface="+mn-cs"/>
              </a:rPr>
              <a:t>For example, a sample with 344,530 transactions took 2 hours to export before but now it takes only 7 minutes! That's 17 times faster.</a:t>
            </a:r>
            <a:endParaRPr lang="en-US" dirty="0"/>
          </a:p>
        </p:txBody>
      </p:sp>
      <p:sp>
        <p:nvSpPr>
          <p:cNvPr id="4" name="Slide Number Placeholder 3"/>
          <p:cNvSpPr>
            <a:spLocks noGrp="1"/>
          </p:cNvSpPr>
          <p:nvPr>
            <p:ph type="sldNum" sz="quarter" idx="10"/>
          </p:nvPr>
        </p:nvSpPr>
        <p:spPr/>
        <p:txBody>
          <a:bodyPr/>
          <a:lstStyle/>
          <a:p>
            <a:fld id="{A4720B21-A783-4ED2-BBF3-0EED2660005A}"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But what is up with this spike in the learning curve? Is it noise in the data, a single student with an irregular value, a harder step?</a:t>
            </a:r>
          </a:p>
          <a:p>
            <a:r>
              <a:rPr lang="en-US" dirty="0" smtClean="0"/>
              <a:t>[DEMO</a:t>
            </a:r>
            <a:r>
              <a:rPr lang="en-US" dirty="0" smtClean="0"/>
              <a:t>]</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Decomposition – each point is an average</a:t>
            </a:r>
          </a:p>
          <a:p>
            <a:endParaRPr lang="en-US" dirty="0"/>
          </a:p>
        </p:txBody>
      </p:sp>
      <p:sp>
        <p:nvSpPr>
          <p:cNvPr id="4" name="Slide Number Placeholder 3"/>
          <p:cNvSpPr>
            <a:spLocks noGrp="1"/>
          </p:cNvSpPr>
          <p:nvPr>
            <p:ph type="sldNum" sz="quarter" idx="10"/>
          </p:nvPr>
        </p:nvSpPr>
        <p:spPr/>
        <p:txBody>
          <a:bodyPr/>
          <a:lstStyle/>
          <a:p>
            <a:fld id="{A4720B21-A783-4ED2-BBF3-0EED2660005A}"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"latency curve", as we defined it, is a type of learning curve that graphs a duration of time at each opportunity to learn a knowledge component. When we first implemented latency learning curves in June 2008, we introduced two dependent variables of latency, "Assistance Time" and "Correct Step Time", which are essentially the time it took a student to reach a correct attempt on a step, and the time it took a student to reach a correct attempt when no errors preceded that correct attempt, respectively. Based on some researcher feedback, we learned a few things about these measures: 1) the names of the variables were confusing, and 2) we were measuring latency as the time between two events, regardless of what happened in between the two events (such as a student working on other steps).</a:t>
            </a:r>
          </a:p>
          <a:p>
            <a:r>
              <a:rPr lang="en-US" dirty="0" smtClean="0"/>
              <a:t>To address these issues, we started by making our measures of latency more precise. To do this, we began by calculating a duration for every transaction. This enabled us to determine a step's duration by summing the durations of transactions that were toward that step, ignoring the rest. You can see the results of these changes in the latency curves and in the new "duration" column in the transaction export.</a:t>
            </a:r>
          </a:p>
          <a:p>
            <a:endParaRPr lang="en-US" dirty="0"/>
          </a:p>
        </p:txBody>
      </p:sp>
      <p:sp>
        <p:nvSpPr>
          <p:cNvPr id="4" name="Slide Number Placeholder 3"/>
          <p:cNvSpPr>
            <a:spLocks noGrp="1"/>
          </p:cNvSpPr>
          <p:nvPr>
            <p:ph type="sldNum" sz="quarter" idx="10"/>
          </p:nvPr>
        </p:nvSpPr>
        <p:spPr/>
        <p:txBody>
          <a:bodyPr/>
          <a:lstStyle/>
          <a:p>
            <a:fld id="{A4720B21-A783-4ED2-BBF3-0EED2660005A}"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How do you know if your course or study is logging? You might ask us to verify that DataShop is receiving log data from your study site, but we rarely know how much data is "enough". That approach also requires us to be in the loop, which isn't scalable. A better solution would be to get some diagnostics directly from DataShop. You might try your tutor before students use it, verify the data is being received by DataShop, and then also monitor the data-collection progress of your study or course as it progresses. </a:t>
            </a:r>
          </a:p>
          <a:p>
            <a:r>
              <a:rPr lang="en-US" dirty="0" smtClean="0"/>
              <a:t>We created a new page for this purpose. It shows you recent logging activity at the logging server end--it displays counts of all recent log messages we received, organized by dataset and student session.</a:t>
            </a:r>
          </a:p>
        </p:txBody>
      </p:sp>
      <p:sp>
        <p:nvSpPr>
          <p:cNvPr id="4" name="Slide Number Placeholder 3"/>
          <p:cNvSpPr>
            <a:spLocks noGrp="1"/>
          </p:cNvSpPr>
          <p:nvPr>
            <p:ph type="sldNum" sz="quarter" idx="10"/>
          </p:nvPr>
        </p:nvSpPr>
        <p:spPr/>
        <p:txBody>
          <a:bodyPr/>
          <a:lstStyle/>
          <a:p>
            <a:fld id="{A4720B21-A783-4ED2-BBF3-0EED2660005A}"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“Programmer” is not necessarily you– perhaps your research</a:t>
            </a:r>
            <a:r>
              <a:rPr lang="en-US" baseline="0" dirty="0" smtClean="0"/>
              <a:t> programmer if you have one of those. He or she could write a custom report or analysis using the data in DataShop.</a:t>
            </a:r>
          </a:p>
          <a:p>
            <a:endParaRPr lang="en-US" baseline="0" dirty="0" smtClean="0"/>
          </a:p>
        </p:txBody>
      </p:sp>
      <p:sp>
        <p:nvSpPr>
          <p:cNvPr id="4" name="Slide Number Placeholder 3"/>
          <p:cNvSpPr>
            <a:spLocks noGrp="1"/>
          </p:cNvSpPr>
          <p:nvPr>
            <p:ph type="sldNum" sz="quarter" idx="10"/>
          </p:nvPr>
        </p:nvSpPr>
        <p:spPr/>
        <p:txBody>
          <a:bodyPr/>
          <a:lstStyle/>
          <a:p>
            <a:fld id="{A4720B21-A783-4ED2-BBF3-0EED2660005A}"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74"/>
            <a:r>
              <a:rPr lang="en-US" dirty="0" smtClean="0"/>
              <a:t>You’re a researcher who writes analyses using code or an</a:t>
            </a:r>
            <a:r>
              <a:rPr lang="en-US" baseline="0" dirty="0" smtClean="0"/>
              <a:t> existing program like R or </a:t>
            </a:r>
            <a:r>
              <a:rPr lang="en-US" baseline="0" dirty="0" err="1" smtClean="0"/>
              <a:t>Matlab</a:t>
            </a:r>
            <a:r>
              <a:rPr lang="en-US" baseline="0" dirty="0" smtClean="0"/>
              <a:t>.</a:t>
            </a:r>
          </a:p>
          <a:p>
            <a:pPr defTabSz="931774"/>
            <a:r>
              <a:rPr lang="en-US" baseline="0" dirty="0" smtClean="0"/>
              <a:t>You feed the DataShop data into your program, and produce some results—perhaps annotations, model results</a:t>
            </a:r>
          </a:p>
          <a:p>
            <a:pPr defTabSz="931774"/>
            <a:endParaRPr lang="en-US" dirty="0" smtClean="0"/>
          </a:p>
          <a:p>
            <a:pPr defTabSz="931774"/>
            <a:endParaRPr lang="en-US" dirty="0" smtClean="0"/>
          </a:p>
          <a:p>
            <a:pPr defTabSz="931774"/>
            <a:r>
              <a:rPr lang="en-US" dirty="0" err="1" smtClean="0"/>
              <a:t>Alida</a:t>
            </a:r>
            <a:r>
              <a:rPr lang="en-US" dirty="0" smtClean="0"/>
              <a:t> is</a:t>
            </a:r>
            <a:r>
              <a:rPr lang="en-US" baseline="0" dirty="0" smtClean="0"/>
              <a:t> now going to show an example of this.</a:t>
            </a:r>
            <a:endParaRPr lang="en-US" dirty="0" smtClean="0"/>
          </a:p>
          <a:p>
            <a:endParaRPr lang="en-US" dirty="0"/>
          </a:p>
        </p:txBody>
      </p:sp>
      <p:sp>
        <p:nvSpPr>
          <p:cNvPr id="4" name="Slide Number Placeholder 3"/>
          <p:cNvSpPr>
            <a:spLocks noGrp="1"/>
          </p:cNvSpPr>
          <p:nvPr>
            <p:ph type="sldNum" sz="quarter" idx="10"/>
          </p:nvPr>
        </p:nvSpPr>
        <p:spPr/>
        <p:txBody>
          <a:bodyPr/>
          <a:lstStyle/>
          <a:p>
            <a:fld id="{A4720B21-A783-4ED2-BBF3-0EED2660005A}"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26CAAD9F-3D6F-451E-907D-5C5067821C56}" type="datetimeFigureOut">
              <a:rPr lang="en-US" smtClean="0"/>
              <a:pPr/>
              <a:t>12/6/2009</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68E30F1-FE04-43BD-95E8-0E66C810CE5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26CAAD9F-3D6F-451E-907D-5C5067821C56}" type="datetimeFigureOut">
              <a:rPr lang="en-US" smtClean="0"/>
              <a:pPr/>
              <a:t>12/6/2009</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68E30F1-FE04-43BD-95E8-0E66C810CE5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Futura Std Medium" pitchFamily="34" charset="0"/>
              </a:defRPr>
            </a:lvl1p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a:latin typeface="Futura Std Medium" pitchFamily="34" charset="0"/>
              </a:defRPr>
            </a:lvl1pPr>
            <a:lvl2pPr>
              <a:defRPr>
                <a:latin typeface="Futura Std Medium" pitchFamily="34" charset="0"/>
              </a:defRPr>
            </a:lvl2pPr>
            <a:lvl3pPr>
              <a:defRPr>
                <a:latin typeface="Futura Std Medium" pitchFamily="34" charset="0"/>
              </a:defRPr>
            </a:lvl3pPr>
            <a:lvl4pPr>
              <a:defRPr>
                <a:latin typeface="Futura Std Medium" pitchFamily="34" charset="0"/>
              </a:defRPr>
            </a:lvl4pPr>
            <a:lvl5pPr>
              <a:defRPr>
                <a:latin typeface="Futura Std Medium"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26CAAD9F-3D6F-451E-907D-5C5067821C56}" type="datetimeFigureOut">
              <a:rPr lang="en-US" smtClean="0"/>
              <a:pPr/>
              <a:t>12/6/2009</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68E30F1-FE04-43BD-95E8-0E66C810CE5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26CAAD9F-3D6F-451E-907D-5C5067821C56}" type="datetimeFigureOut">
              <a:rPr lang="en-US" smtClean="0"/>
              <a:pPr/>
              <a:t>12/6/2009</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68E30F1-FE04-43BD-95E8-0E66C810CE5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26CAAD9F-3D6F-451E-907D-5C5067821C56}" type="datetimeFigureOut">
              <a:rPr lang="en-US" smtClean="0"/>
              <a:pPr/>
              <a:t>12/6/2009</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68E30F1-FE04-43BD-95E8-0E66C810CE5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26CAAD9F-3D6F-451E-907D-5C5067821C56}" type="datetimeFigureOut">
              <a:rPr lang="en-US" smtClean="0"/>
              <a:pPr/>
              <a:t>12/6/2009</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668E30F1-FE04-43BD-95E8-0E66C810CE5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26CAAD9F-3D6F-451E-907D-5C5067821C56}" type="datetimeFigureOut">
              <a:rPr lang="en-US" smtClean="0"/>
              <a:pPr/>
              <a:t>12/6/2009</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668E30F1-FE04-43BD-95E8-0E66C810CE5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26CAAD9F-3D6F-451E-907D-5C5067821C56}" type="datetimeFigureOut">
              <a:rPr lang="en-US" smtClean="0"/>
              <a:pPr/>
              <a:t>12/6/2009</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668E30F1-FE04-43BD-95E8-0E66C810CE5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26CAAD9F-3D6F-451E-907D-5C5067821C56}" type="datetimeFigureOut">
              <a:rPr lang="en-US" smtClean="0"/>
              <a:pPr/>
              <a:t>12/6/2009</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68E30F1-FE04-43BD-95E8-0E66C810CE5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26CAAD9F-3D6F-451E-907D-5C5067821C56}" type="datetimeFigureOut">
              <a:rPr lang="en-US" smtClean="0"/>
              <a:pPr/>
              <a:t>12/6/2009</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68E30F1-FE04-43BD-95E8-0E66C810CE5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grpSp>
        <p:nvGrpSpPr>
          <p:cNvPr id="7" name="Group 6"/>
          <p:cNvGrpSpPr/>
          <p:nvPr userDrawn="1"/>
        </p:nvGrpSpPr>
        <p:grpSpPr>
          <a:xfrm>
            <a:off x="2971800" y="6230779"/>
            <a:ext cx="3200400" cy="246221"/>
            <a:chOff x="2552700" y="6230779"/>
            <a:chExt cx="3200400" cy="246221"/>
          </a:xfrm>
        </p:grpSpPr>
        <p:sp>
          <p:nvSpPr>
            <p:cNvPr id="8" name="TextBox 7"/>
            <p:cNvSpPr txBox="1"/>
            <p:nvPr/>
          </p:nvSpPr>
          <p:spPr>
            <a:xfrm>
              <a:off x="2552700" y="6230779"/>
              <a:ext cx="1638300" cy="246221"/>
            </a:xfrm>
            <a:prstGeom prst="rect">
              <a:avLst/>
            </a:prstGeom>
            <a:noFill/>
          </p:spPr>
          <p:txBody>
            <a:bodyPr wrap="square" rtlCol="0">
              <a:spAutoFit/>
            </a:bodyPr>
            <a:lstStyle/>
            <a:p>
              <a:r>
                <a:rPr lang="en-US" sz="1000" dirty="0" smtClean="0">
                  <a:latin typeface="Futura Std Book" pitchFamily="34" charset="0"/>
                </a:rPr>
                <a:t>DataShop User Meeting</a:t>
              </a:r>
              <a:endParaRPr lang="en-US" sz="1000" dirty="0">
                <a:latin typeface="Futura Std Book" pitchFamily="34" charset="0"/>
              </a:endParaRPr>
            </a:p>
          </p:txBody>
        </p:sp>
        <p:sp>
          <p:nvSpPr>
            <p:cNvPr id="10" name="TextBox 9"/>
            <p:cNvSpPr txBox="1"/>
            <p:nvPr/>
          </p:nvSpPr>
          <p:spPr>
            <a:xfrm>
              <a:off x="4572000" y="6230779"/>
              <a:ext cx="1181100" cy="246221"/>
            </a:xfrm>
            <a:prstGeom prst="rect">
              <a:avLst/>
            </a:prstGeom>
            <a:noFill/>
          </p:spPr>
          <p:txBody>
            <a:bodyPr wrap="square" rtlCol="0">
              <a:spAutoFit/>
            </a:bodyPr>
            <a:lstStyle/>
            <a:p>
              <a:r>
                <a:rPr lang="en-US" sz="1000" dirty="0" smtClean="0">
                  <a:latin typeface="Futura Std Medium" pitchFamily="34" charset="0"/>
                </a:rPr>
                <a:t>December, 2009</a:t>
              </a:r>
              <a:endParaRPr lang="en-US" sz="1000" dirty="0">
                <a:latin typeface="Futura Std Medium" pitchFamily="34" charset="0"/>
              </a:endParaRPr>
            </a:p>
          </p:txBody>
        </p:sp>
      </p:grpSp>
      <p:pic>
        <p:nvPicPr>
          <p:cNvPr id="1027" name="Picture 3" descr="E:\datashop-tree\DataShop\documentation\Presentations\2009_12_User_Meeting\Picture1.png"/>
          <p:cNvPicPr>
            <a:picLocks noChangeAspect="1" noChangeArrowheads="1"/>
          </p:cNvPicPr>
          <p:nvPr userDrawn="1"/>
        </p:nvPicPr>
        <p:blipFill>
          <a:blip r:embed="rId13" cstate="print"/>
          <a:srcRect/>
          <a:stretch>
            <a:fillRect/>
          </a:stretch>
        </p:blipFill>
        <p:spPr bwMode="auto">
          <a:xfrm>
            <a:off x="4572000" y="6073704"/>
            <a:ext cx="325463" cy="555696"/>
          </a:xfrm>
          <a:prstGeom prst="rect">
            <a:avLst/>
          </a:prstGeom>
          <a:noFill/>
        </p:spPr>
      </p:pic>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normAutofit/>
          </a:bodyPr>
          <a:lstStyle/>
          <a:p>
            <a:r>
              <a:rPr lang="en-US" dirty="0" smtClean="0">
                <a:latin typeface="Futura Std Medium" pitchFamily="34" charset="0"/>
              </a:rPr>
              <a:t>Changes since </a:t>
            </a:r>
            <a:r>
              <a:rPr lang="en-US" dirty="0" err="1" smtClean="0">
                <a:latin typeface="Futura Std Medium" pitchFamily="34" charset="0"/>
              </a:rPr>
              <a:t>DataShop</a:t>
            </a:r>
            <a:r>
              <a:rPr lang="en-US" dirty="0" smtClean="0">
                <a:latin typeface="Futura Std Medium" pitchFamily="34" charset="0"/>
              </a:rPr>
              <a:t> 3.0</a:t>
            </a:r>
            <a:br>
              <a:rPr lang="en-US" dirty="0" smtClean="0">
                <a:latin typeface="Futura Std Medium" pitchFamily="34" charset="0"/>
              </a:rPr>
            </a:br>
            <a:r>
              <a:rPr lang="en-US" dirty="0" smtClean="0">
                <a:latin typeface="Futura Std Medium" pitchFamily="34" charset="0"/>
              </a:rPr>
              <a:t>(Nov 2008)</a:t>
            </a:r>
            <a:endParaRPr lang="en-US" dirty="0">
              <a:latin typeface="Futura Std Medium" pitchFamily="34" charset="0"/>
            </a:endParaRPr>
          </a:p>
        </p:txBody>
      </p:sp>
      <p:sp>
        <p:nvSpPr>
          <p:cNvPr id="3" name="Subtitle 2"/>
          <p:cNvSpPr>
            <a:spLocks noGrp="1"/>
          </p:cNvSpPr>
          <p:nvPr>
            <p:ph type="subTitle" idx="1"/>
          </p:nvPr>
        </p:nvSpPr>
        <p:spPr>
          <a:xfrm>
            <a:off x="1371600" y="4267200"/>
            <a:ext cx="6400800" cy="1371600"/>
          </a:xfrm>
        </p:spPr>
        <p:txBody>
          <a:bodyPr/>
          <a:lstStyle/>
          <a:p>
            <a:r>
              <a:rPr lang="en-US" dirty="0" smtClean="0">
                <a:latin typeface="Futura Std Book" pitchFamily="34" charset="0"/>
              </a:rPr>
              <a:t>Brett Leber</a:t>
            </a:r>
            <a:br>
              <a:rPr lang="en-US" dirty="0" smtClean="0">
                <a:latin typeface="Futura Std Book" pitchFamily="34" charset="0"/>
              </a:rPr>
            </a:br>
            <a:r>
              <a:rPr lang="en-US" sz="2400" dirty="0" smtClean="0">
                <a:latin typeface="Futura Std Book" pitchFamily="34" charset="0"/>
              </a:rPr>
              <a:t>DataShop Interaction Designer </a:t>
            </a:r>
            <a:endParaRPr lang="en-US" sz="2400" dirty="0">
              <a:latin typeface="Futura Std Book"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C:\Documents and Settings\bleber\Desktop\128x128\devices\computer.png"/>
          <p:cNvPicPr>
            <a:picLocks noChangeAspect="1" noChangeArrowheads="1"/>
          </p:cNvPicPr>
          <p:nvPr/>
        </p:nvPicPr>
        <p:blipFill>
          <a:blip r:embed="rId3" cstate="print"/>
          <a:srcRect/>
          <a:stretch>
            <a:fillRect/>
          </a:stretch>
        </p:blipFill>
        <p:spPr bwMode="auto">
          <a:xfrm>
            <a:off x="1919372" y="1226923"/>
            <a:ext cx="947057" cy="851570"/>
          </a:xfrm>
          <a:prstGeom prst="rect">
            <a:avLst/>
          </a:prstGeom>
          <a:noFill/>
        </p:spPr>
      </p:pic>
      <p:pic>
        <p:nvPicPr>
          <p:cNvPr id="7" name="Picture 5" descr="C:\Documents and Settings\bleber\Desktop\128x128\categories\applications-system.png"/>
          <p:cNvPicPr>
            <a:picLocks noChangeAspect="1" noChangeArrowheads="1"/>
          </p:cNvPicPr>
          <p:nvPr/>
        </p:nvPicPr>
        <p:blipFill>
          <a:blip r:embed="rId4" cstate="print"/>
          <a:srcRect/>
          <a:stretch>
            <a:fillRect/>
          </a:stretch>
        </p:blipFill>
        <p:spPr bwMode="auto">
          <a:xfrm>
            <a:off x="1837984" y="3770547"/>
            <a:ext cx="947057" cy="851570"/>
          </a:xfrm>
          <a:prstGeom prst="rect">
            <a:avLst/>
          </a:prstGeom>
          <a:noFill/>
        </p:spPr>
      </p:pic>
      <p:pic>
        <p:nvPicPr>
          <p:cNvPr id="8" name="Picture 8" descr="C:\Documents and Settings\bleber\Desktop\128x128\apps\xchat.png"/>
          <p:cNvPicPr>
            <a:picLocks noChangeAspect="1" noChangeArrowheads="1"/>
          </p:cNvPicPr>
          <p:nvPr/>
        </p:nvPicPr>
        <p:blipFill>
          <a:blip r:embed="rId5" cstate="print"/>
          <a:srcRect/>
          <a:stretch>
            <a:fillRect/>
          </a:stretch>
        </p:blipFill>
        <p:spPr bwMode="auto">
          <a:xfrm>
            <a:off x="6073548" y="3675187"/>
            <a:ext cx="947057" cy="851570"/>
          </a:xfrm>
          <a:prstGeom prst="rect">
            <a:avLst/>
          </a:prstGeom>
          <a:noFill/>
        </p:spPr>
      </p:pic>
      <p:sp>
        <p:nvSpPr>
          <p:cNvPr id="9" name="TextBox 8"/>
          <p:cNvSpPr txBox="1"/>
          <p:nvPr/>
        </p:nvSpPr>
        <p:spPr>
          <a:xfrm>
            <a:off x="5839251" y="2260339"/>
            <a:ext cx="2542749" cy="523220"/>
          </a:xfrm>
          <a:prstGeom prst="rect">
            <a:avLst/>
          </a:prstGeom>
          <a:noFill/>
        </p:spPr>
        <p:txBody>
          <a:bodyPr wrap="square" rtlCol="0">
            <a:spAutoFit/>
          </a:bodyPr>
          <a:lstStyle/>
          <a:p>
            <a:r>
              <a:rPr lang="en-US" sz="2800" dirty="0" smtClean="0">
                <a:latin typeface="Futura Std Book" pitchFamily="34" charset="0"/>
              </a:rPr>
              <a:t>DataShop</a:t>
            </a:r>
            <a:endParaRPr lang="en-US" sz="2800" dirty="0">
              <a:latin typeface="Futura Std Book" pitchFamily="34" charset="0"/>
            </a:endParaRPr>
          </a:p>
        </p:txBody>
      </p:sp>
      <p:sp>
        <p:nvSpPr>
          <p:cNvPr id="10" name="Right Arrow 9"/>
          <p:cNvSpPr/>
          <p:nvPr/>
        </p:nvSpPr>
        <p:spPr bwMode="auto">
          <a:xfrm>
            <a:off x="3625027" y="1295400"/>
            <a:ext cx="1834923" cy="385867"/>
          </a:xfrm>
          <a:prstGeom prst="rightArrow">
            <a:avLst>
              <a:gd name="adj1" fmla="val 43103"/>
              <a:gd name="adj2" fmla="val 46552"/>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3762375" rtl="0" eaLnBrk="1" fontAlgn="base" latinLnBrk="0" hangingPunct="1">
              <a:lnSpc>
                <a:spcPct val="100000"/>
              </a:lnSpc>
              <a:spcBef>
                <a:spcPct val="0"/>
              </a:spcBef>
              <a:spcAft>
                <a:spcPct val="0"/>
              </a:spcAft>
              <a:buClrTx/>
              <a:buSzTx/>
              <a:buFontTx/>
              <a:buNone/>
              <a:tabLst/>
            </a:pPr>
            <a:endParaRPr kumimoji="0" lang="en-US" sz="14200" b="0" i="0" u="none" strike="noStrike" cap="none" normalizeH="0" baseline="-25000" smtClean="0">
              <a:ln>
                <a:noFill/>
              </a:ln>
              <a:solidFill>
                <a:srgbClr val="355BB8"/>
              </a:solidFill>
              <a:effectLst/>
              <a:latin typeface="HandelGothic BT" pitchFamily="82" charset="0"/>
              <a:ea typeface="Arial Unicode MS" pitchFamily="34" charset="-128"/>
              <a:cs typeface="Arial Unicode MS" pitchFamily="34" charset="-128"/>
            </a:endParaRPr>
          </a:p>
        </p:txBody>
      </p:sp>
      <p:sp>
        <p:nvSpPr>
          <p:cNvPr id="11" name="TextBox 10"/>
          <p:cNvSpPr txBox="1"/>
          <p:nvPr/>
        </p:nvSpPr>
        <p:spPr>
          <a:xfrm>
            <a:off x="1295399" y="2078494"/>
            <a:ext cx="2069221" cy="954107"/>
          </a:xfrm>
          <a:prstGeom prst="rect">
            <a:avLst/>
          </a:prstGeom>
          <a:noFill/>
        </p:spPr>
        <p:txBody>
          <a:bodyPr wrap="square" rtlCol="0">
            <a:spAutoFit/>
          </a:bodyPr>
          <a:lstStyle/>
          <a:p>
            <a:pPr algn="ctr"/>
            <a:r>
              <a:rPr lang="en-US" sz="2800" dirty="0" smtClean="0">
                <a:latin typeface="Futura Std Book" pitchFamily="34" charset="0"/>
              </a:rPr>
              <a:t>Researcher application</a:t>
            </a:r>
            <a:endParaRPr lang="en-US" sz="2800" dirty="0">
              <a:latin typeface="Futura Std Book" pitchFamily="34" charset="0"/>
            </a:endParaRPr>
          </a:p>
        </p:txBody>
      </p:sp>
      <p:sp>
        <p:nvSpPr>
          <p:cNvPr id="12" name="Right Arrow 11"/>
          <p:cNvSpPr/>
          <p:nvPr/>
        </p:nvSpPr>
        <p:spPr bwMode="auto">
          <a:xfrm rot="10800000">
            <a:off x="3585468" y="2281132"/>
            <a:ext cx="1832556" cy="385867"/>
          </a:xfrm>
          <a:prstGeom prst="rightArrow">
            <a:avLst>
              <a:gd name="adj1" fmla="val 43103"/>
              <a:gd name="adj2" fmla="val 46552"/>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3762375" rtl="0" eaLnBrk="1" fontAlgn="base" latinLnBrk="0" hangingPunct="1">
              <a:lnSpc>
                <a:spcPct val="100000"/>
              </a:lnSpc>
              <a:spcBef>
                <a:spcPct val="0"/>
              </a:spcBef>
              <a:spcAft>
                <a:spcPct val="0"/>
              </a:spcAft>
              <a:buClrTx/>
              <a:buSzTx/>
              <a:buFontTx/>
              <a:buNone/>
              <a:tabLst/>
            </a:pPr>
            <a:endParaRPr kumimoji="0" lang="en-US" sz="14200" b="0" i="0" u="none" strike="noStrike" cap="none" normalizeH="0" baseline="-25000" smtClean="0">
              <a:ln>
                <a:noFill/>
              </a:ln>
              <a:solidFill>
                <a:srgbClr val="355BB8"/>
              </a:solidFill>
              <a:effectLst/>
              <a:latin typeface="HandelGothic BT" pitchFamily="82" charset="0"/>
              <a:ea typeface="Arial Unicode MS" pitchFamily="34" charset="-128"/>
              <a:cs typeface="Arial Unicode MS" pitchFamily="34" charset="-128"/>
            </a:endParaRPr>
          </a:p>
        </p:txBody>
      </p:sp>
      <p:cxnSp>
        <p:nvCxnSpPr>
          <p:cNvPr id="13" name="Straight Arrow Connector 12"/>
          <p:cNvCxnSpPr/>
          <p:nvPr/>
        </p:nvCxnSpPr>
        <p:spPr bwMode="auto">
          <a:xfrm rot="5400000">
            <a:off x="1879555" y="3393172"/>
            <a:ext cx="811653" cy="1234"/>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4" name="TextBox 13"/>
          <p:cNvSpPr txBox="1"/>
          <p:nvPr/>
        </p:nvSpPr>
        <p:spPr>
          <a:xfrm>
            <a:off x="1295399" y="4625929"/>
            <a:ext cx="2133600" cy="954107"/>
          </a:xfrm>
          <a:prstGeom prst="rect">
            <a:avLst/>
          </a:prstGeom>
          <a:noFill/>
        </p:spPr>
        <p:txBody>
          <a:bodyPr wrap="square" rtlCol="0">
            <a:spAutoFit/>
          </a:bodyPr>
          <a:lstStyle/>
          <a:p>
            <a:pPr algn="ctr"/>
            <a:r>
              <a:rPr lang="en-US" sz="2800" dirty="0" smtClean="0">
                <a:latin typeface="Futura Std Book" pitchFamily="34" charset="0"/>
              </a:rPr>
              <a:t>other applications</a:t>
            </a:r>
            <a:endParaRPr lang="en-US" sz="2800" dirty="0">
              <a:latin typeface="Futura Std Book" pitchFamily="34" charset="0"/>
            </a:endParaRPr>
          </a:p>
        </p:txBody>
      </p:sp>
      <p:cxnSp>
        <p:nvCxnSpPr>
          <p:cNvPr id="15" name="Straight Arrow Connector 14"/>
          <p:cNvCxnSpPr/>
          <p:nvPr/>
        </p:nvCxnSpPr>
        <p:spPr bwMode="auto">
          <a:xfrm rot="5400000">
            <a:off x="6141867" y="3145110"/>
            <a:ext cx="811653" cy="1234"/>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6" name="TextBox 15"/>
          <p:cNvSpPr txBox="1"/>
          <p:nvPr/>
        </p:nvSpPr>
        <p:spPr>
          <a:xfrm>
            <a:off x="5363255" y="4482405"/>
            <a:ext cx="2513153" cy="1384995"/>
          </a:xfrm>
          <a:prstGeom prst="rect">
            <a:avLst/>
          </a:prstGeom>
          <a:noFill/>
        </p:spPr>
        <p:txBody>
          <a:bodyPr wrap="square" rtlCol="0">
            <a:spAutoFit/>
          </a:bodyPr>
          <a:lstStyle/>
          <a:p>
            <a:pPr algn="ctr"/>
            <a:r>
              <a:rPr lang="en-US" sz="2800" dirty="0" smtClean="0">
                <a:latin typeface="Futura Std Book" pitchFamily="34" charset="0"/>
              </a:rPr>
              <a:t>Researcher discussion and publications</a:t>
            </a:r>
            <a:endParaRPr lang="en-US" sz="2800" dirty="0">
              <a:latin typeface="Futura Std Book" pitchFamily="34" charset="0"/>
            </a:endParaRPr>
          </a:p>
        </p:txBody>
      </p:sp>
      <p:sp>
        <p:nvSpPr>
          <p:cNvPr id="17" name="TextBox 16"/>
          <p:cNvSpPr txBox="1"/>
          <p:nvPr/>
        </p:nvSpPr>
        <p:spPr>
          <a:xfrm>
            <a:off x="3139167" y="609600"/>
            <a:ext cx="2853503" cy="830997"/>
          </a:xfrm>
          <a:prstGeom prst="rect">
            <a:avLst/>
          </a:prstGeom>
          <a:noFill/>
        </p:spPr>
        <p:txBody>
          <a:bodyPr wrap="square" rtlCol="0">
            <a:spAutoFit/>
          </a:bodyPr>
          <a:lstStyle/>
          <a:p>
            <a:pPr algn="ctr"/>
            <a:r>
              <a:rPr lang="en-US" sz="2400" dirty="0" smtClean="0">
                <a:latin typeface="Futura Std Medium" pitchFamily="34" charset="0"/>
              </a:rPr>
              <a:t>Model results, constructs</a:t>
            </a:r>
            <a:endParaRPr lang="en-US" sz="2400" dirty="0">
              <a:latin typeface="Futura Std Medium" pitchFamily="34" charset="0"/>
            </a:endParaRPr>
          </a:p>
        </p:txBody>
      </p:sp>
      <p:sp>
        <p:nvSpPr>
          <p:cNvPr id="18" name="TextBox 17"/>
          <p:cNvSpPr txBox="1"/>
          <p:nvPr/>
        </p:nvSpPr>
        <p:spPr>
          <a:xfrm>
            <a:off x="3033117" y="1862098"/>
            <a:ext cx="2986683" cy="461665"/>
          </a:xfrm>
          <a:prstGeom prst="rect">
            <a:avLst/>
          </a:prstGeom>
          <a:noFill/>
        </p:spPr>
        <p:txBody>
          <a:bodyPr wrap="square" rtlCol="0">
            <a:spAutoFit/>
          </a:bodyPr>
          <a:lstStyle/>
          <a:p>
            <a:pPr algn="ctr"/>
            <a:r>
              <a:rPr lang="en-US" sz="2400" dirty="0" smtClean="0">
                <a:latin typeface="Futura Std Medium" pitchFamily="34" charset="0"/>
              </a:rPr>
              <a:t>Learning data</a:t>
            </a:r>
            <a:endParaRPr lang="en-US" sz="2400" dirty="0">
              <a:latin typeface="Futura Std Medium" pitchFamily="34" charset="0"/>
            </a:endParaRPr>
          </a:p>
        </p:txBody>
      </p:sp>
      <p:pic>
        <p:nvPicPr>
          <p:cNvPr id="19" name="Picture 2" descr="C:\Documents and Settings\bleber\Desktop\128x128\categories\applications-internet.png"/>
          <p:cNvPicPr>
            <a:picLocks noChangeAspect="1" noChangeArrowheads="1"/>
          </p:cNvPicPr>
          <p:nvPr/>
        </p:nvPicPr>
        <p:blipFill>
          <a:blip r:embed="rId6" cstate="print"/>
          <a:srcRect/>
          <a:stretch>
            <a:fillRect/>
          </a:stretch>
        </p:blipFill>
        <p:spPr bwMode="auto">
          <a:xfrm>
            <a:off x="4147373" y="2901212"/>
            <a:ext cx="947057" cy="851570"/>
          </a:xfrm>
          <a:prstGeom prst="rect">
            <a:avLst/>
          </a:prstGeom>
          <a:noFill/>
        </p:spPr>
      </p:pic>
      <p:sp>
        <p:nvSpPr>
          <p:cNvPr id="20" name="TextBox 19"/>
          <p:cNvSpPr txBox="1"/>
          <p:nvPr/>
        </p:nvSpPr>
        <p:spPr>
          <a:xfrm>
            <a:off x="3581400" y="3682425"/>
            <a:ext cx="1997699" cy="584775"/>
          </a:xfrm>
          <a:prstGeom prst="rect">
            <a:avLst/>
          </a:prstGeom>
          <a:noFill/>
        </p:spPr>
        <p:txBody>
          <a:bodyPr wrap="square" rtlCol="0">
            <a:spAutoFit/>
          </a:bodyPr>
          <a:lstStyle/>
          <a:p>
            <a:pPr algn="ctr"/>
            <a:r>
              <a:rPr lang="en-US" sz="3200" dirty="0" smtClean="0">
                <a:latin typeface="Futura Std Book" pitchFamily="34" charset="0"/>
              </a:rPr>
              <a:t>Internet</a:t>
            </a:r>
            <a:endParaRPr lang="en-US" sz="3200" dirty="0">
              <a:latin typeface="Futura Std Book" pitchFamily="34" charset="0"/>
            </a:endParaRPr>
          </a:p>
        </p:txBody>
      </p:sp>
      <p:pic>
        <p:nvPicPr>
          <p:cNvPr id="3075" name="Picture 3" descr="E:\work\icons\128x128\places\gnome-fs-server.png"/>
          <p:cNvPicPr>
            <a:picLocks noChangeAspect="1" noChangeArrowheads="1"/>
          </p:cNvPicPr>
          <p:nvPr/>
        </p:nvPicPr>
        <p:blipFill>
          <a:blip r:embed="rId7" cstate="print"/>
          <a:srcRect/>
          <a:stretch>
            <a:fillRect/>
          </a:stretch>
        </p:blipFill>
        <p:spPr bwMode="auto">
          <a:xfrm>
            <a:off x="6096000" y="1066800"/>
            <a:ext cx="1219200" cy="1219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20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075"/>
                                        </p:tgtEl>
                                        <p:attrNameLst>
                                          <p:attrName>style.visibility</p:attrName>
                                        </p:attrNameLst>
                                      </p:cBhvr>
                                      <p:to>
                                        <p:strVal val="visible"/>
                                      </p:to>
                                    </p:set>
                                    <p:animEffect transition="in" filter="fade">
                                      <p:cBhvr>
                                        <p:cTn id="15" dur="2000"/>
                                        <p:tgtEl>
                                          <p:spTgt spid="307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20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2000"/>
                                        <p:tgtEl>
                                          <p:spTgt spid="1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2000"/>
                                        <p:tgtEl>
                                          <p:spTgt spid="2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20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20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2000"/>
                                        <p:tgtEl>
                                          <p:spTgt spid="1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20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2000"/>
                                        <p:tgtEl>
                                          <p:spTgt spid="13"/>
                                        </p:tgtEl>
                                      </p:cBhvr>
                                    </p:animEffect>
                                  </p:childTnLst>
                                </p:cTn>
                              </p:par>
                            </p:childTnLst>
                          </p:cTn>
                        </p:par>
                        <p:par>
                          <p:cTn id="48" fill="hold">
                            <p:stCondLst>
                              <p:cond delay="2000"/>
                            </p:stCondLst>
                            <p:childTnLst>
                              <p:par>
                                <p:cTn id="49" presetID="10" presetClass="entr" presetSubtype="0"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2000"/>
                                        <p:tgtEl>
                                          <p:spTgt spid="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2000"/>
                                        <p:tgtEl>
                                          <p:spTgt spid="14"/>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2000"/>
                                        <p:tgtEl>
                                          <p:spTgt spid="15"/>
                                        </p:tgtEl>
                                      </p:cBhvr>
                                    </p:animEffect>
                                  </p:childTnLst>
                                </p:cTn>
                              </p:par>
                            </p:childTnLst>
                          </p:cTn>
                        </p:par>
                        <p:par>
                          <p:cTn id="60" fill="hold">
                            <p:stCondLst>
                              <p:cond delay="2000"/>
                            </p:stCondLst>
                            <p:childTnLst>
                              <p:par>
                                <p:cTn id="61" presetID="10" presetClass="entr" presetSubtype="0" fill="hold" nodeType="after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2000"/>
                                        <p:tgtEl>
                                          <p:spTgt spid="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animBg="1"/>
      <p:bldP spid="14" grpId="0"/>
      <p:bldP spid="16" grpId="0"/>
      <p:bldP spid="17" grpId="0"/>
      <p:bldP spid="18"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14600"/>
            <a:ext cx="8229600" cy="1143000"/>
          </a:xfrm>
        </p:spPr>
        <p:txBody>
          <a:bodyPr/>
          <a:lstStyle/>
          <a:p>
            <a:r>
              <a:rPr lang="en-US" dirty="0" smtClean="0"/>
              <a:t>Questions?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276600"/>
            <a:ext cx="8229600" cy="2849563"/>
          </a:xfrm>
        </p:spPr>
        <p:txBody>
          <a:bodyPr/>
          <a:lstStyle/>
          <a:p>
            <a:pPr>
              <a:buNone/>
            </a:pPr>
            <a:r>
              <a:rPr lang="en-US" dirty="0" smtClean="0"/>
              <a:t>The application has changed, </a:t>
            </a:r>
          </a:p>
          <a:p>
            <a:pPr>
              <a:buNone/>
            </a:pPr>
            <a:r>
              <a:rPr lang="en-US" dirty="0" smtClean="0"/>
              <a:t>but so has the project.</a:t>
            </a:r>
          </a:p>
          <a:p>
            <a:pPr lvl="1"/>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Themes for development</a:t>
            </a:r>
            <a:endParaRPr lang="en-US" dirty="0"/>
          </a:p>
        </p:txBody>
      </p:sp>
      <p:sp>
        <p:nvSpPr>
          <p:cNvPr id="3" name="Content Placeholder 2"/>
          <p:cNvSpPr>
            <a:spLocks noGrp="1"/>
          </p:cNvSpPr>
          <p:nvPr>
            <p:ph idx="1"/>
          </p:nvPr>
        </p:nvSpPr>
        <p:spPr>
          <a:xfrm>
            <a:off x="457200" y="2209800"/>
            <a:ext cx="8229600" cy="3916363"/>
          </a:xfrm>
        </p:spPr>
        <p:txBody>
          <a:bodyPr/>
          <a:lstStyle/>
          <a:p>
            <a:r>
              <a:rPr lang="en-US" dirty="0" smtClean="0"/>
              <a:t>Make the web application faster</a:t>
            </a:r>
          </a:p>
          <a:p>
            <a:r>
              <a:rPr lang="en-US" dirty="0" smtClean="0"/>
              <a:t>Remove bottlenecks for data processing</a:t>
            </a:r>
          </a:p>
          <a:p>
            <a:r>
              <a:rPr lang="en-US" dirty="0" smtClean="0"/>
              <a:t>Become more robust on large datasets</a:t>
            </a:r>
          </a:p>
          <a:p>
            <a:r>
              <a:rPr lang="en-US" dirty="0" smtClean="0"/>
              <a:t>Define and explore a web services model</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Faster …</a:t>
            </a:r>
            <a:endParaRPr lang="en-US" dirty="0"/>
          </a:p>
        </p:txBody>
      </p:sp>
      <p:sp>
        <p:nvSpPr>
          <p:cNvPr id="3" name="Content Placeholder 2"/>
          <p:cNvSpPr>
            <a:spLocks noGrp="1"/>
          </p:cNvSpPr>
          <p:nvPr>
            <p:ph idx="1"/>
          </p:nvPr>
        </p:nvSpPr>
        <p:spPr/>
        <p:txBody>
          <a:bodyPr/>
          <a:lstStyle/>
          <a:p>
            <a:r>
              <a:rPr lang="en-US" dirty="0" smtClean="0"/>
              <a:t>Log conversion</a:t>
            </a:r>
          </a:p>
          <a:p>
            <a:r>
              <a:rPr lang="en-US" dirty="0" smtClean="0"/>
              <a:t>Learning Factors Analysis (LFA)</a:t>
            </a:r>
          </a:p>
          <a:p>
            <a:r>
              <a:rPr lang="en-US" dirty="0" smtClean="0"/>
              <a:t>Sample creation</a:t>
            </a:r>
          </a:p>
          <a:p>
            <a:r>
              <a:rPr lang="en-US" dirty="0" smtClean="0"/>
              <a:t>Export previews</a:t>
            </a:r>
          </a:p>
          <a:p>
            <a:r>
              <a:rPr lang="en-US" dirty="0" smtClean="0"/>
              <a:t>Transaction exports (files are cached)</a:t>
            </a:r>
          </a:p>
          <a:p>
            <a:endParaRPr lang="en-US" dirty="0" smtClean="0"/>
          </a:p>
          <a:p>
            <a:endParaRPr lang="en-US" dirty="0" smtClean="0"/>
          </a:p>
          <a:p>
            <a:endParaRPr lang="en-US" dirty="0"/>
          </a:p>
        </p:txBody>
      </p:sp>
      <p:sp>
        <p:nvSpPr>
          <p:cNvPr id="4" name="TextBox 3"/>
          <p:cNvSpPr txBox="1"/>
          <p:nvPr/>
        </p:nvSpPr>
        <p:spPr>
          <a:xfrm>
            <a:off x="609600" y="5221069"/>
            <a:ext cx="8534400" cy="584775"/>
          </a:xfrm>
          <a:prstGeom prst="rect">
            <a:avLst/>
          </a:prstGeom>
          <a:noFill/>
        </p:spPr>
        <p:txBody>
          <a:bodyPr wrap="square" rtlCol="0">
            <a:spAutoFit/>
          </a:bodyPr>
          <a:lstStyle/>
          <a:p>
            <a:r>
              <a:rPr lang="en-US" sz="3200" dirty="0" smtClean="0">
                <a:latin typeface="Futura Std Medium" pitchFamily="34" charset="0"/>
              </a:rPr>
              <a:t>… and runs more reliably on large datasets.</a:t>
            </a:r>
            <a:endParaRPr lang="en-US" sz="3200" dirty="0">
              <a:latin typeface="Futura Std Medium"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Drill down through a point in a learning curve</a:t>
            </a:r>
            <a:endParaRPr lang="en-US" dirty="0"/>
          </a:p>
        </p:txBody>
      </p:sp>
      <p:pic>
        <p:nvPicPr>
          <p:cNvPr id="1026" name="Picture 2"/>
          <p:cNvPicPr>
            <a:picLocks noChangeAspect="1" noChangeArrowheads="1"/>
          </p:cNvPicPr>
          <p:nvPr/>
        </p:nvPicPr>
        <p:blipFill>
          <a:blip r:embed="rId3" cstate="print"/>
          <a:srcRect l="19327" t="11765" r="12338" b="5042"/>
          <a:stretch>
            <a:fillRect/>
          </a:stretch>
        </p:blipFill>
        <p:spPr bwMode="auto">
          <a:xfrm>
            <a:off x="2057400" y="1600200"/>
            <a:ext cx="5181600" cy="5181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Durations/Latencies</a:t>
            </a:r>
            <a:endParaRPr lang="en-US" dirty="0"/>
          </a:p>
        </p:txBody>
      </p:sp>
      <p:sp>
        <p:nvSpPr>
          <p:cNvPr id="3" name="Content Placeholder 2"/>
          <p:cNvSpPr>
            <a:spLocks noGrp="1"/>
          </p:cNvSpPr>
          <p:nvPr>
            <p:ph idx="1"/>
          </p:nvPr>
        </p:nvSpPr>
        <p:spPr/>
        <p:txBody>
          <a:bodyPr/>
          <a:lstStyle/>
          <a:p>
            <a:r>
              <a:rPr lang="en-US" dirty="0" smtClean="0"/>
              <a:t>Step</a:t>
            </a:r>
          </a:p>
          <a:p>
            <a:pPr lvl="1"/>
            <a:r>
              <a:rPr lang="en-US" dirty="0" smtClean="0"/>
              <a:t>“Assistance Time” is now “Step Duration”</a:t>
            </a:r>
          </a:p>
          <a:p>
            <a:pPr lvl="1">
              <a:buNone/>
            </a:pPr>
            <a:r>
              <a:rPr lang="en-US" dirty="0" smtClean="0"/>
              <a:t>	</a:t>
            </a:r>
            <a:r>
              <a:rPr lang="en-US" sz="2400" dirty="0" smtClean="0"/>
              <a:t>(and we now have “Correct Step Duration” and</a:t>
            </a:r>
            <a:br>
              <a:rPr lang="en-US" sz="2400" dirty="0" smtClean="0"/>
            </a:br>
            <a:r>
              <a:rPr lang="en-US" sz="2400" dirty="0" smtClean="0"/>
              <a:t> “Error Step Duration”)</a:t>
            </a:r>
          </a:p>
          <a:p>
            <a:r>
              <a:rPr lang="en-US" dirty="0" smtClean="0"/>
              <a:t>Transaction</a:t>
            </a:r>
          </a:p>
          <a:p>
            <a:pPr lvl="1"/>
            <a:r>
              <a:rPr lang="en-US" dirty="0" smtClean="0"/>
              <a:t>Calculate duration for each transaction, and use that as input for more accurate step durations</a:t>
            </a:r>
          </a:p>
          <a:p>
            <a:pPr lvl="1"/>
            <a:r>
              <a:rPr lang="en-US" dirty="0" smtClean="0"/>
              <a:t>Also display duration in the transaction export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Logging Activity</a:t>
            </a:r>
            <a:endParaRPr lang="en-US" dirty="0"/>
          </a:p>
        </p:txBody>
      </p:sp>
      <p:sp>
        <p:nvSpPr>
          <p:cNvPr id="3" name="Content Placeholder 2"/>
          <p:cNvSpPr>
            <a:spLocks noGrp="1"/>
          </p:cNvSpPr>
          <p:nvPr>
            <p:ph idx="1"/>
          </p:nvPr>
        </p:nvSpPr>
        <p:spPr/>
        <p:txBody>
          <a:bodyPr/>
          <a:lstStyle/>
          <a:p>
            <a:r>
              <a:rPr lang="en-US" dirty="0" smtClean="0"/>
              <a:t>Are we logging?</a:t>
            </a:r>
          </a:p>
          <a:p>
            <a:r>
              <a:rPr lang="en-US" dirty="0" smtClean="0"/>
              <a:t>How much data is being received by DataShop?</a:t>
            </a:r>
          </a:p>
          <a:p>
            <a:endParaRPr lang="en-US" dirty="0" smtClean="0"/>
          </a:p>
          <a:p>
            <a:pPr>
              <a:buNone/>
            </a:pPr>
            <a:r>
              <a:rPr lang="en-US" sz="2400" dirty="0" smtClean="0"/>
              <a:t>	https://pslcdatashop.web.cmu.edu/LoggingActivity</a:t>
            </a:r>
          </a:p>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Logging Activity</a:t>
            </a:r>
            <a:endParaRPr lang="en-US" dirty="0"/>
          </a:p>
        </p:txBody>
      </p:sp>
      <p:sp>
        <p:nvSpPr>
          <p:cNvPr id="4" name="Content Placeholder 3"/>
          <p:cNvSpPr>
            <a:spLocks noGrp="1"/>
          </p:cNvSpPr>
          <p:nvPr>
            <p:ph idx="1"/>
          </p:nvPr>
        </p:nvSpPr>
        <p:spPr/>
        <p:txBody>
          <a:bodyPr/>
          <a:lstStyle/>
          <a:p>
            <a:endParaRPr lang="en-US"/>
          </a:p>
        </p:txBody>
      </p:sp>
      <p:pic>
        <p:nvPicPr>
          <p:cNvPr id="2050" name="Picture 2"/>
          <p:cNvPicPr>
            <a:picLocks noChangeAspect="1" noChangeArrowheads="1"/>
          </p:cNvPicPr>
          <p:nvPr/>
        </p:nvPicPr>
        <p:blipFill>
          <a:blip r:embed="rId3" cstate="print"/>
          <a:srcRect/>
          <a:stretch>
            <a:fillRect/>
          </a:stretch>
        </p:blipFill>
        <p:spPr bwMode="auto">
          <a:xfrm>
            <a:off x="-76200" y="-1"/>
            <a:ext cx="10287000" cy="711618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Web Services</a:t>
            </a:r>
            <a:endParaRPr lang="en-US" dirty="0"/>
          </a:p>
        </p:txBody>
      </p:sp>
      <p:sp>
        <p:nvSpPr>
          <p:cNvPr id="3" name="Content Placeholder 2"/>
          <p:cNvSpPr>
            <a:spLocks noGrp="1"/>
          </p:cNvSpPr>
          <p:nvPr>
            <p:ph idx="1"/>
          </p:nvPr>
        </p:nvSpPr>
        <p:spPr>
          <a:xfrm>
            <a:off x="457200" y="2667000"/>
            <a:ext cx="8229600" cy="3459163"/>
          </a:xfrm>
        </p:spPr>
        <p:txBody>
          <a:bodyPr/>
          <a:lstStyle/>
          <a:p>
            <a:r>
              <a:rPr lang="en-US" dirty="0" smtClean="0"/>
              <a:t>Programmer’s interface to DataShop</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1010</TotalTime>
  <Words>1186</Words>
  <Application>Microsoft Office PowerPoint</Application>
  <PresentationFormat>On-screen Show (4:3)</PresentationFormat>
  <Paragraphs>80</Paragraphs>
  <Slides>11</Slides>
  <Notes>9</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Changes since DataShop 3.0 (Nov 2008)</vt:lpstr>
      <vt:lpstr>Slide 2</vt:lpstr>
      <vt:lpstr>Themes for development</vt:lpstr>
      <vt:lpstr>Faster …</vt:lpstr>
      <vt:lpstr>Drill down through a point in a learning curve</vt:lpstr>
      <vt:lpstr>Durations/Latencies</vt:lpstr>
      <vt:lpstr>Logging Activity</vt:lpstr>
      <vt:lpstr>Logging Activity</vt:lpstr>
      <vt:lpstr>Web Services</vt:lpstr>
      <vt:lpstr>Slide 10</vt:lpstr>
      <vt:lpstr>Questions?</vt:lpstr>
    </vt:vector>
  </TitlesOfParts>
  <Company>Carnegie Mellon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Brett Leber</dc:creator>
  <cp:lastModifiedBy>Brett Leber</cp:lastModifiedBy>
  <cp:revision>69</cp:revision>
  <dcterms:created xsi:type="dcterms:W3CDTF">2009-12-02T03:09:25Z</dcterms:created>
  <dcterms:modified xsi:type="dcterms:W3CDTF">2009-12-07T02:55:24Z</dcterms:modified>
</cp:coreProperties>
</file>