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65" r:id="rId13"/>
    <p:sldId id="266" r:id="rId14"/>
    <p:sldId id="267" r:id="rId15"/>
    <p:sldId id="268" r:id="rId16"/>
    <p:sldId id="269" r:id="rId17"/>
    <p:sldId id="270" r:id="rId18"/>
    <p:sldId id="282" r:id="rId19"/>
    <p:sldId id="258" r:id="rId20"/>
    <p:sldId id="281" r:id="rId21"/>
    <p:sldId id="280" r:id="rId22"/>
    <p:sldId id="262" r:id="rId23"/>
    <p:sldId id="263" r:id="rId24"/>
    <p:sldId id="264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637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055DC-8730-4AF8-8EA3-AEB57CBD93BA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82521-F510-4066-BAB6-8785E99183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37154-D1DC-4692-B563-69039D481337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0D59F-5D38-4B5C-BE6E-8DEAEDDAC6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E87C2-1736-4CBB-8837-F37833C890C2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96FE-86E9-4844-9DDB-21CF36730C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EAE64-3D20-4721-AE22-30E1FAD6445B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E36D2-51B3-4BD9-819F-8447828F83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BF2B9-D172-414B-8C6C-7D062E6F1029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B0653-B0A4-4784-998D-293AE7A33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59321-5ABB-4968-9783-580A2AFC8A48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F02D2-A932-4878-BCD7-54C7DCA754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03F4F-6136-496C-803D-5D6E2D4E4187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9D272-CF4F-49E5-BDA9-1F2071EF83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44B7C-7E7D-4BEC-ADF7-F6B13326B396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02C82-09C4-47EA-B293-3B41DE5C1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0D91E-613F-4B71-BD45-7A404A1EC2C7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0A101-1EEA-4ED4-9171-0519A716D3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910C8-60AB-4002-8957-E383E445FEB8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6346D-5977-4CC6-9992-8DFBFB847B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DD0A4-3F05-4786-8836-A9922AD6A0D4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8BA2A-24E7-477B-A610-701CA510FE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1AA33B-8272-4EC9-84AC-1DBBAB0FDF63}" type="datetimeFigureOut">
              <a:rPr lang="en-US"/>
              <a:pPr>
                <a:defRPr/>
              </a:pPr>
              <a:t>12/4/2009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BB8628-7E18-4A56-96CC-38FAD6D769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i="1" dirty="0"/>
              <a:t>Detecting </a:t>
            </a:r>
            <a:r>
              <a:rPr lang="en-US" i="1" dirty="0" err="1"/>
              <a:t>Metacognitive</a:t>
            </a:r>
            <a:r>
              <a:rPr lang="en-US" i="1" dirty="0"/>
              <a:t> States in the Data / Exploring Motivation using Data Mining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Ryan </a:t>
            </a:r>
            <a:r>
              <a:rPr lang="en-US" dirty="0" err="1" smtClean="0"/>
              <a:t>S.J.d</a:t>
            </a:r>
            <a:r>
              <a:rPr lang="en-US" dirty="0" smtClean="0"/>
              <a:t>. Baker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Benjamin Shih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Current Process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Get DataShop Data</a:t>
            </a:r>
          </a:p>
          <a:p>
            <a:r>
              <a:rPr lang="en-US" smtClean="0"/>
              <a:t>Apply Existing Models (such as Bayesian KT) Outside of DataShop</a:t>
            </a:r>
          </a:p>
          <a:p>
            <a:r>
              <a:rPr lang="en-US" smtClean="0"/>
              <a:t>Build Detector</a:t>
            </a:r>
          </a:p>
          <a:p>
            <a:r>
              <a:rPr lang="en-US" smtClean="0"/>
              <a:t>Share Detector Output with Colleagues Outside of DataShop</a:t>
            </a:r>
          </a:p>
          <a:p>
            <a:pPr lvl="1"/>
            <a:r>
              <a:rPr lang="en-US" smtClean="0"/>
              <a:t>Cf. Cocea et al, 2009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Future Process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Get DataShop Data</a:t>
            </a:r>
          </a:p>
          <a:p>
            <a:r>
              <a:rPr lang="en-US" smtClean="0"/>
              <a:t>Apply Existing Models (such as Bayesian KT) Within DataShop using Web Services</a:t>
            </a:r>
          </a:p>
          <a:p>
            <a:r>
              <a:rPr lang="en-US" smtClean="0"/>
              <a:t>Build Detector</a:t>
            </a:r>
          </a:p>
          <a:p>
            <a:r>
              <a:rPr lang="en-US" smtClean="0"/>
              <a:t>Share Detector and Detector Output with Colleagues Within DataShop</a:t>
            </a:r>
          </a:p>
          <a:p>
            <a:pPr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81000" y="13716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81000" y="22098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381000" y="30480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81000" y="38862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81000" y="47244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81000" y="55626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" name="Rectang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Strategy Clustering - The Problem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572000" y="1219200"/>
            <a:ext cx="4572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/>
              <a:t>Each box represents a student performing a step.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The usual approach is to compute aggregate statistics.</a:t>
            </a:r>
          </a:p>
          <a:p>
            <a:pPr lvl="1">
              <a:buFontTx/>
              <a:buChar char="•"/>
            </a:pPr>
            <a:r>
              <a:rPr lang="en-US"/>
              <a:t>Example: Average Time per Action</a:t>
            </a:r>
          </a:p>
          <a:p>
            <a:pPr lvl="1"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Works well in practice!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But intuitively?  We’re losing all the order information.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838200" y="14478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average time</a:t>
            </a:r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685800" y="1676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838200" y="22860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average time</a:t>
            </a:r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6858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838200" y="5715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average time</a:t>
            </a:r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685800" y="5943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838200" y="4814888"/>
            <a:ext cx="1981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average time</a:t>
            </a:r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685800" y="5043488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838200" y="39624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average time</a:t>
            </a:r>
          </a:p>
        </p:txBody>
      </p:sp>
      <p:sp>
        <p:nvSpPr>
          <p:cNvPr id="22550" name="Line 22"/>
          <p:cNvSpPr>
            <a:spLocks noChangeShapeType="1"/>
          </p:cNvSpPr>
          <p:nvPr/>
        </p:nvSpPr>
        <p:spPr bwMode="auto">
          <a:xfrm>
            <a:off x="685800" y="4191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838200" y="31242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average time</a:t>
            </a:r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>
            <a:off x="685800" y="3352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553" name="AutoShape 25"/>
          <p:cNvSpPr>
            <a:spLocks/>
          </p:cNvSpPr>
          <p:nvPr/>
        </p:nvSpPr>
        <p:spPr bwMode="auto">
          <a:xfrm>
            <a:off x="304800" y="1295400"/>
            <a:ext cx="76200" cy="2514600"/>
          </a:xfrm>
          <a:prstGeom prst="leftBracket">
            <a:avLst>
              <a:gd name="adj" fmla="val 27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4" name="AutoShape 26"/>
          <p:cNvSpPr>
            <a:spLocks/>
          </p:cNvSpPr>
          <p:nvPr/>
        </p:nvSpPr>
        <p:spPr bwMode="auto">
          <a:xfrm>
            <a:off x="304800" y="3810000"/>
            <a:ext cx="76200" cy="2514600"/>
          </a:xfrm>
          <a:prstGeom prst="leftBracket">
            <a:avLst>
              <a:gd name="adj" fmla="val 27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5" name="Text Box 27"/>
          <p:cNvSpPr txBox="1">
            <a:spLocks noChangeArrowheads="1"/>
          </p:cNvSpPr>
          <p:nvPr/>
        </p:nvSpPr>
        <p:spPr bwMode="auto">
          <a:xfrm>
            <a:off x="-82550" y="236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S1</a:t>
            </a:r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-76200" y="48148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 uiExpand="1" build="p"/>
      <p:bldP spid="22540" grpId="0"/>
      <p:bldP spid="22542" grpId="0" animBg="1"/>
      <p:bldP spid="22543" grpId="0"/>
      <p:bldP spid="22544" grpId="0" animBg="1"/>
      <p:bldP spid="22545" grpId="0"/>
      <p:bldP spid="22546" grpId="0" animBg="1"/>
      <p:bldP spid="22547" grpId="0"/>
      <p:bldP spid="22548" grpId="0" animBg="1"/>
      <p:bldP spid="22549" grpId="0"/>
      <p:bldP spid="22550" grpId="0" animBg="1"/>
      <p:bldP spid="22551" grpId="0"/>
      <p:bldP spid="225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Examples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Try-Try-Guess-Guess-Guess-Guess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Try-Guess-Guess-Guess-Guess-Try</a:t>
            </a:r>
          </a:p>
        </p:txBody>
      </p:sp>
      <p:grpSp>
        <p:nvGrpSpPr>
          <p:cNvPr id="23604" name="Group 52"/>
          <p:cNvGrpSpPr>
            <a:grpSpLocks/>
          </p:cNvGrpSpPr>
          <p:nvPr/>
        </p:nvGrpSpPr>
        <p:grpSpPr bwMode="auto">
          <a:xfrm>
            <a:off x="2590800" y="2039938"/>
            <a:ext cx="3429000" cy="2836862"/>
            <a:chOff x="2832" y="1344"/>
            <a:chExt cx="2160" cy="1787"/>
          </a:xfrm>
        </p:grpSpPr>
        <p:sp>
          <p:nvSpPr>
            <p:cNvPr id="23590" name="Oval 38"/>
            <p:cNvSpPr>
              <a:spLocks noChangeArrowheads="1"/>
            </p:cNvSpPr>
            <p:nvPr/>
          </p:nvSpPr>
          <p:spPr bwMode="auto">
            <a:xfrm>
              <a:off x="2832" y="2124"/>
              <a:ext cx="987" cy="100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391866" tIns="391866" rIns="391866" bIns="391866" anchor="ctr"/>
            <a:lstStyle/>
            <a:p>
              <a:pPr algn="ctr" defTabSz="3762375"/>
              <a:r>
                <a:rPr lang="en-US" sz="1200">
                  <a:latin typeface="Arial Narrow" pitchFamily="34" charset="0"/>
                </a:rPr>
                <a:t>Long Attempts</a:t>
              </a:r>
            </a:p>
          </p:txBody>
        </p:sp>
        <p:sp>
          <p:nvSpPr>
            <p:cNvPr id="23591" name="Oval 39"/>
            <p:cNvSpPr>
              <a:spLocks noChangeArrowheads="1"/>
            </p:cNvSpPr>
            <p:nvPr/>
          </p:nvSpPr>
          <p:spPr bwMode="auto">
            <a:xfrm>
              <a:off x="4028" y="2110"/>
              <a:ext cx="964" cy="100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391866" tIns="391866" rIns="391866" bIns="391866" anchor="ctr"/>
            <a:lstStyle/>
            <a:p>
              <a:pPr algn="ctr" defTabSz="3762375"/>
              <a:r>
                <a:rPr lang="en-US" sz="1000">
                  <a:latin typeface="Arial Narrow" pitchFamily="34" charset="0"/>
                </a:rPr>
                <a:t>Short Attempts</a:t>
              </a:r>
            </a:p>
          </p:txBody>
        </p:sp>
        <p:sp>
          <p:nvSpPr>
            <p:cNvPr id="23593" name="Line 41"/>
            <p:cNvSpPr>
              <a:spLocks noChangeShapeType="1"/>
            </p:cNvSpPr>
            <p:nvPr/>
          </p:nvSpPr>
          <p:spPr bwMode="auto">
            <a:xfrm>
              <a:off x="3819" y="2609"/>
              <a:ext cx="209" cy="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lIns="457200" tIns="457200" rIns="457200" bIns="457200" anchor="ctr">
              <a:spAutoFit/>
            </a:bodyPr>
            <a:lstStyle/>
            <a:p>
              <a:endParaRPr lang="en-US"/>
            </a:p>
          </p:txBody>
        </p:sp>
        <p:sp>
          <p:nvSpPr>
            <p:cNvPr id="23594" name="Freeform 42"/>
            <p:cNvSpPr>
              <a:spLocks/>
            </p:cNvSpPr>
            <p:nvPr/>
          </p:nvSpPr>
          <p:spPr bwMode="auto">
            <a:xfrm>
              <a:off x="3208" y="1782"/>
              <a:ext cx="295" cy="348"/>
            </a:xfrm>
            <a:custGeom>
              <a:avLst/>
              <a:gdLst/>
              <a:ahLst/>
              <a:cxnLst>
                <a:cxn ang="0">
                  <a:pos x="411" y="596"/>
                </a:cxn>
                <a:cxn ang="0">
                  <a:pos x="557" y="267"/>
                </a:cxn>
                <a:cxn ang="0">
                  <a:pos x="301" y="1"/>
                </a:cxn>
                <a:cxn ang="0">
                  <a:pos x="18" y="276"/>
                </a:cxn>
                <a:cxn ang="0">
                  <a:pos x="191" y="596"/>
                </a:cxn>
              </a:cxnLst>
              <a:rect l="0" t="0" r="r" b="b"/>
              <a:pathLst>
                <a:path w="575" h="596">
                  <a:moveTo>
                    <a:pt x="411" y="596"/>
                  </a:moveTo>
                  <a:cubicBezTo>
                    <a:pt x="435" y="541"/>
                    <a:pt x="575" y="366"/>
                    <a:pt x="557" y="267"/>
                  </a:cubicBezTo>
                  <a:cubicBezTo>
                    <a:pt x="539" y="168"/>
                    <a:pt x="391" y="0"/>
                    <a:pt x="301" y="1"/>
                  </a:cubicBezTo>
                  <a:cubicBezTo>
                    <a:pt x="211" y="2"/>
                    <a:pt x="36" y="177"/>
                    <a:pt x="18" y="276"/>
                  </a:cubicBezTo>
                  <a:cubicBezTo>
                    <a:pt x="0" y="375"/>
                    <a:pt x="155" y="529"/>
                    <a:pt x="191" y="596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lIns="457200" tIns="457200" rIns="457200" bIns="457200" anchor="ctr">
              <a:spAutoFit/>
            </a:bodyPr>
            <a:lstStyle/>
            <a:p>
              <a:endParaRPr lang="en-US"/>
            </a:p>
          </p:txBody>
        </p:sp>
        <p:sp>
          <p:nvSpPr>
            <p:cNvPr id="23595" name="Text Box 43"/>
            <p:cNvSpPr txBox="1">
              <a:spLocks noChangeArrowheads="1"/>
            </p:cNvSpPr>
            <p:nvPr/>
          </p:nvSpPr>
          <p:spPr bwMode="auto">
            <a:xfrm>
              <a:off x="2976" y="1344"/>
              <a:ext cx="722" cy="7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391866" tIns="391866" rIns="391866" bIns="391866">
              <a:spAutoFit/>
            </a:bodyPr>
            <a:lstStyle/>
            <a:p>
              <a:pPr algn="ctr" defTabSz="3762375"/>
              <a:r>
                <a:rPr lang="en-US" sz="2500">
                  <a:latin typeface="Arial Narrow" pitchFamily="34" charset="0"/>
                </a:rPr>
                <a:t>0.5</a:t>
              </a:r>
            </a:p>
          </p:txBody>
        </p:sp>
        <p:sp>
          <p:nvSpPr>
            <p:cNvPr id="23597" name="Text Box 45"/>
            <p:cNvSpPr txBox="1">
              <a:spLocks noChangeArrowheads="1"/>
            </p:cNvSpPr>
            <p:nvPr/>
          </p:nvSpPr>
          <p:spPr bwMode="auto">
            <a:xfrm>
              <a:off x="3552" y="2064"/>
              <a:ext cx="722" cy="7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391866" tIns="391866" rIns="391866" bIns="391866">
              <a:spAutoFit/>
            </a:bodyPr>
            <a:lstStyle/>
            <a:p>
              <a:pPr algn="ctr" defTabSz="3762375"/>
              <a:r>
                <a:rPr lang="en-US" sz="2500">
                  <a:latin typeface="Arial Narrow" pitchFamily="34" charset="0"/>
                </a:rPr>
                <a:t>0.5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81000" y="13716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1000" y="22098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81000" y="30480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81000" y="38862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81000" y="47244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81000" y="5562600"/>
            <a:ext cx="304800" cy="6858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Method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572000" y="1219200"/>
            <a:ext cx="457200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/>
              <a:t>We don’t want one HMM per step!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How about clusters of steps per HMM?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Hand-waving!</a:t>
            </a:r>
          </a:p>
          <a:p>
            <a:pPr lvl="1">
              <a:buFontTx/>
              <a:buChar char="•"/>
            </a:pPr>
            <a:r>
              <a:rPr lang="en-US"/>
              <a:t>E-M, k-means style, with biasing and some semi-supervised stuff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Result?  Each step classified by an HMM / strategy.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r>
              <a:rPr lang="en-US"/>
              <a:t>Can the frequency of each strategy predict learning?</a:t>
            </a:r>
          </a:p>
        </p:txBody>
      </p:sp>
      <p:sp>
        <p:nvSpPr>
          <p:cNvPr id="24598" name="AutoShape 22"/>
          <p:cNvSpPr>
            <a:spLocks/>
          </p:cNvSpPr>
          <p:nvPr/>
        </p:nvSpPr>
        <p:spPr bwMode="auto">
          <a:xfrm>
            <a:off x="304800" y="1295400"/>
            <a:ext cx="76200" cy="2514600"/>
          </a:xfrm>
          <a:prstGeom prst="leftBracket">
            <a:avLst>
              <a:gd name="adj" fmla="val 27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9" name="AutoShape 23"/>
          <p:cNvSpPr>
            <a:spLocks/>
          </p:cNvSpPr>
          <p:nvPr/>
        </p:nvSpPr>
        <p:spPr bwMode="auto">
          <a:xfrm>
            <a:off x="304800" y="3810000"/>
            <a:ext cx="76200" cy="2514600"/>
          </a:xfrm>
          <a:prstGeom prst="leftBracket">
            <a:avLst>
              <a:gd name="adj" fmla="val 275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-82550" y="2362200"/>
            <a:ext cx="463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S1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-76200" y="48148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S2</a:t>
            </a:r>
          </a:p>
        </p:txBody>
      </p:sp>
      <p:sp>
        <p:nvSpPr>
          <p:cNvPr id="24602" name="Rectangle 26"/>
          <p:cNvSpPr>
            <a:spLocks noChangeArrowheads="1"/>
          </p:cNvSpPr>
          <p:nvPr/>
        </p:nvSpPr>
        <p:spPr bwMode="auto">
          <a:xfrm>
            <a:off x="381000" y="1371600"/>
            <a:ext cx="304800" cy="685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>
            <a:off x="381000" y="3048000"/>
            <a:ext cx="304800" cy="685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381000" y="3886200"/>
            <a:ext cx="304800" cy="6858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 uiExpand="1" build="p"/>
      <p:bldP spid="24602" grpId="0" animBg="1"/>
      <p:bldP spid="24603" grpId="0" animBg="1"/>
      <p:bldP spid="246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Results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On training data, frequencies and learning gain have correlations up to 0.74</a:t>
            </a:r>
          </a:p>
          <a:p>
            <a:endParaRPr lang="en-US" smtClean="0"/>
          </a:p>
          <a:p>
            <a:r>
              <a:rPr lang="en-US" smtClean="0"/>
              <a:t>On withheld, within-student test data, correlations up to 0.5</a:t>
            </a:r>
          </a:p>
          <a:p>
            <a:endParaRPr lang="en-US" smtClean="0"/>
          </a:p>
          <a:p>
            <a:r>
              <a:rPr lang="en-US" smtClean="0"/>
              <a:t>For multiple data sets!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Interpretation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/>
              <a:t>One HMM shows up in all the good clusterings…</a:t>
            </a:r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endParaRPr lang="en-US" sz="2800" smtClean="0"/>
          </a:p>
          <a:p>
            <a:r>
              <a:rPr lang="en-US" sz="2800" smtClean="0"/>
              <a:t>Positively correlated with learning.</a:t>
            </a:r>
          </a:p>
          <a:p>
            <a:r>
              <a:rPr lang="en-US" sz="2800" smtClean="0"/>
              <a:t>Cannot interpret this HMM by itself.</a:t>
            </a:r>
          </a:p>
        </p:txBody>
      </p:sp>
      <p:sp>
        <p:nvSpPr>
          <p:cNvPr id="26643" name="Oval 19"/>
          <p:cNvSpPr>
            <a:spLocks noChangeArrowheads="1"/>
          </p:cNvSpPr>
          <p:nvPr/>
        </p:nvSpPr>
        <p:spPr bwMode="auto">
          <a:xfrm>
            <a:off x="2667000" y="2925763"/>
            <a:ext cx="1566863" cy="15986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391866" tIns="391866" rIns="391866" bIns="391866" anchor="ctr"/>
          <a:lstStyle/>
          <a:p>
            <a:pPr algn="ctr" defTabSz="3762375"/>
            <a:r>
              <a:rPr lang="en-US" sz="1200">
                <a:latin typeface="Arial Narrow" pitchFamily="34" charset="0"/>
              </a:rPr>
              <a:t>Long Attempts</a:t>
            </a:r>
          </a:p>
        </p:txBody>
      </p:sp>
      <p:sp>
        <p:nvSpPr>
          <p:cNvPr id="26644" name="Oval 20"/>
          <p:cNvSpPr>
            <a:spLocks noChangeArrowheads="1"/>
          </p:cNvSpPr>
          <p:nvPr/>
        </p:nvSpPr>
        <p:spPr bwMode="auto">
          <a:xfrm>
            <a:off x="4718050" y="2903538"/>
            <a:ext cx="153035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391866" tIns="391866" rIns="391866" bIns="391866" anchor="ctr"/>
          <a:lstStyle/>
          <a:p>
            <a:pPr algn="ctr" defTabSz="3762375"/>
            <a:r>
              <a:rPr lang="en-US" sz="1000">
                <a:latin typeface="Arial Narrow" pitchFamily="34" charset="0"/>
              </a:rPr>
              <a:t>Short Attempts</a:t>
            </a:r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 flipV="1">
            <a:off x="4233863" y="3686175"/>
            <a:ext cx="490537" cy="9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457200" tIns="457200" rIns="457200" bIns="457200" anchor="ctr">
            <a:spAutoFit/>
          </a:bodyPr>
          <a:lstStyle/>
          <a:p>
            <a:endParaRPr lang="en-US"/>
          </a:p>
        </p:txBody>
      </p:sp>
      <p:sp>
        <p:nvSpPr>
          <p:cNvPr id="26646" name="Freeform 22"/>
          <p:cNvSpPr>
            <a:spLocks/>
          </p:cNvSpPr>
          <p:nvPr/>
        </p:nvSpPr>
        <p:spPr bwMode="auto">
          <a:xfrm>
            <a:off x="3263900" y="2382838"/>
            <a:ext cx="468313" cy="552450"/>
          </a:xfrm>
          <a:custGeom>
            <a:avLst/>
            <a:gdLst/>
            <a:ahLst/>
            <a:cxnLst>
              <a:cxn ang="0">
                <a:pos x="411" y="596"/>
              </a:cxn>
              <a:cxn ang="0">
                <a:pos x="557" y="267"/>
              </a:cxn>
              <a:cxn ang="0">
                <a:pos x="301" y="1"/>
              </a:cxn>
              <a:cxn ang="0">
                <a:pos x="18" y="276"/>
              </a:cxn>
              <a:cxn ang="0">
                <a:pos x="191" y="596"/>
              </a:cxn>
            </a:cxnLst>
            <a:rect l="0" t="0" r="r" b="b"/>
            <a:pathLst>
              <a:path w="575" h="596">
                <a:moveTo>
                  <a:pt x="411" y="596"/>
                </a:moveTo>
                <a:cubicBezTo>
                  <a:pt x="435" y="541"/>
                  <a:pt x="575" y="366"/>
                  <a:pt x="557" y="267"/>
                </a:cubicBezTo>
                <a:cubicBezTo>
                  <a:pt x="539" y="168"/>
                  <a:pt x="391" y="0"/>
                  <a:pt x="301" y="1"/>
                </a:cubicBezTo>
                <a:cubicBezTo>
                  <a:pt x="211" y="2"/>
                  <a:pt x="36" y="177"/>
                  <a:pt x="18" y="276"/>
                </a:cubicBezTo>
                <a:cubicBezTo>
                  <a:pt x="0" y="375"/>
                  <a:pt x="155" y="529"/>
                  <a:pt x="191" y="59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wrap="none" lIns="457200" tIns="457200" rIns="457200" bIns="457200" anchor="ctr">
            <a:spAutoFit/>
          </a:bodyPr>
          <a:lstStyle/>
          <a:p>
            <a:endParaRPr lang="en-US"/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2824163" y="1687513"/>
            <a:ext cx="1290637" cy="116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391866" tIns="391866" rIns="391866" bIns="391866">
            <a:spAutoFit/>
          </a:bodyPr>
          <a:lstStyle/>
          <a:p>
            <a:pPr algn="ctr" defTabSz="3762375"/>
            <a:r>
              <a:rPr lang="en-US" sz="2500">
                <a:latin typeface="Arial Narrow" pitchFamily="34" charset="0"/>
              </a:rPr>
              <a:t>0.58</a:t>
            </a: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3810000" y="2830513"/>
            <a:ext cx="1290638" cy="116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391866" tIns="391866" rIns="391866" bIns="391866">
            <a:spAutoFit/>
          </a:bodyPr>
          <a:lstStyle/>
          <a:p>
            <a:pPr algn="ctr" defTabSz="3762375"/>
            <a:r>
              <a:rPr lang="en-US" sz="2500">
                <a:latin typeface="Arial Narrow" pitchFamily="34" charset="0"/>
              </a:rPr>
              <a:t>0.42</a:t>
            </a:r>
          </a:p>
        </p:txBody>
      </p:sp>
      <p:sp>
        <p:nvSpPr>
          <p:cNvPr id="26649" name="Freeform 25"/>
          <p:cNvSpPr>
            <a:spLocks/>
          </p:cNvSpPr>
          <p:nvPr/>
        </p:nvSpPr>
        <p:spPr bwMode="auto">
          <a:xfrm>
            <a:off x="5245100" y="2371725"/>
            <a:ext cx="468313" cy="552450"/>
          </a:xfrm>
          <a:custGeom>
            <a:avLst/>
            <a:gdLst/>
            <a:ahLst/>
            <a:cxnLst>
              <a:cxn ang="0">
                <a:pos x="411" y="596"/>
              </a:cxn>
              <a:cxn ang="0">
                <a:pos x="557" y="267"/>
              </a:cxn>
              <a:cxn ang="0">
                <a:pos x="301" y="1"/>
              </a:cxn>
              <a:cxn ang="0">
                <a:pos x="18" y="276"/>
              </a:cxn>
              <a:cxn ang="0">
                <a:pos x="191" y="596"/>
              </a:cxn>
            </a:cxnLst>
            <a:rect l="0" t="0" r="r" b="b"/>
            <a:pathLst>
              <a:path w="575" h="596">
                <a:moveTo>
                  <a:pt x="411" y="596"/>
                </a:moveTo>
                <a:cubicBezTo>
                  <a:pt x="435" y="541"/>
                  <a:pt x="575" y="366"/>
                  <a:pt x="557" y="267"/>
                </a:cubicBezTo>
                <a:cubicBezTo>
                  <a:pt x="539" y="168"/>
                  <a:pt x="391" y="0"/>
                  <a:pt x="301" y="1"/>
                </a:cubicBezTo>
                <a:cubicBezTo>
                  <a:pt x="211" y="2"/>
                  <a:pt x="36" y="177"/>
                  <a:pt x="18" y="276"/>
                </a:cubicBezTo>
                <a:cubicBezTo>
                  <a:pt x="0" y="375"/>
                  <a:pt x="155" y="529"/>
                  <a:pt x="191" y="59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 wrap="none" lIns="457200" tIns="457200" rIns="457200" bIns="457200" anchor="ctr">
            <a:spAutoFit/>
          </a:bodyPr>
          <a:lstStyle/>
          <a:p>
            <a:endParaRPr lang="en-US"/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4805363" y="1676400"/>
            <a:ext cx="1290637" cy="1165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391866" tIns="391866" rIns="391866" bIns="391866">
            <a:spAutoFit/>
          </a:bodyPr>
          <a:lstStyle/>
          <a:p>
            <a:pPr algn="ctr" defTabSz="3762375"/>
            <a:r>
              <a:rPr lang="en-US" sz="2500">
                <a:latin typeface="Arial Narrow" pitchFamily="34" charset="0"/>
              </a:rPr>
              <a:t>0.58</a:t>
            </a:r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 flipV="1">
            <a:off x="4233863" y="3838575"/>
            <a:ext cx="490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lIns="457200" tIns="457200" rIns="457200" bIns="457200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Strategy Clustering - Takeaways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 lot of potential in DataShop data sets usually goes untapped.</a:t>
            </a:r>
          </a:p>
          <a:p>
            <a:endParaRPr lang="en-US" smtClean="0"/>
          </a:p>
          <a:p>
            <a:r>
              <a:rPr lang="en-US" smtClean="0"/>
              <a:t>Possible to tackle both interesting machine learning problems and interesting educational questions.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Important Existing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Several</a:t>
            </a:r>
          </a:p>
          <a:p>
            <a:endParaRPr lang="en-US" dirty="0" smtClean="0"/>
          </a:p>
          <a:p>
            <a:r>
              <a:rPr lang="en-US" dirty="0" smtClean="0"/>
              <a:t>Anyone here want to tell the room about another important model of motivation or meta-cognition relevant to DataShop data?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Important Existing Model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Help-seeking model (</a:t>
            </a:r>
            <a:r>
              <a:rPr lang="en-US" dirty="0" err="1" smtClean="0"/>
              <a:t>Aleven</a:t>
            </a:r>
            <a:r>
              <a:rPr lang="en-US" dirty="0" smtClean="0"/>
              <a:t> et al, 2006)</a:t>
            </a:r>
          </a:p>
          <a:p>
            <a:endParaRPr lang="en-US" dirty="0" smtClean="0"/>
          </a:p>
          <a:p>
            <a:r>
              <a:rPr lang="en-US" dirty="0" smtClean="0"/>
              <a:t>Help abuse</a:t>
            </a:r>
          </a:p>
          <a:p>
            <a:pPr lvl="1"/>
            <a:r>
              <a:rPr lang="en-US" dirty="0" smtClean="0"/>
              <a:t>Main category: clicking through hints</a:t>
            </a:r>
          </a:p>
          <a:p>
            <a:r>
              <a:rPr lang="en-US" dirty="0" smtClean="0"/>
              <a:t>Help avoidance</a:t>
            </a:r>
          </a:p>
          <a:p>
            <a:pPr lvl="1"/>
            <a:r>
              <a:rPr lang="en-US" dirty="0" smtClean="0"/>
              <a:t>Main category: trying unfamiliar step without help use</a:t>
            </a:r>
          </a:p>
          <a:p>
            <a:r>
              <a:rPr lang="en-US" dirty="0" smtClean="0"/>
              <a:t>Try-step abuse</a:t>
            </a:r>
          </a:p>
          <a:p>
            <a:pPr lvl="1"/>
            <a:r>
              <a:rPr lang="en-US" dirty="0" smtClean="0"/>
              <a:t>Main category: try step too fast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Existing Detectors (Ryan and Ben)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Gaming the System</a:t>
            </a:r>
          </a:p>
          <a:p>
            <a:r>
              <a:rPr lang="en-US" smtClean="0"/>
              <a:t>Off-Task Behavior</a:t>
            </a:r>
          </a:p>
          <a:p>
            <a:r>
              <a:rPr lang="en-US" smtClean="0"/>
              <a:t>Self-Explanation after hint</a:t>
            </a:r>
          </a:p>
          <a:p>
            <a:r>
              <a:rPr lang="en-US" smtClean="0"/>
              <a:t>Strategy clustering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sz="4000" dirty="0" smtClean="0"/>
              <a:t>What are your interests in these models?</a:t>
            </a:r>
            <a:br>
              <a:rPr lang="en-US" sz="4000" dirty="0" smtClean="0"/>
            </a:br>
            <a:r>
              <a:rPr lang="en-US" sz="4000" dirty="0" smtClean="0"/>
              <a:t>(Please raise your hand)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existing model to answer research question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Develop new models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br>
              <a:rPr lang="en-US" dirty="0" smtClean="0"/>
            </a:br>
            <a:r>
              <a:rPr lang="en-US" dirty="0" smtClean="0"/>
              <a:t>(Research Questions)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research questions might you want to answer with models of these types?</a:t>
            </a:r>
          </a:p>
          <a:p>
            <a:pPr lvl="1"/>
            <a:r>
              <a:rPr lang="en-US" dirty="0" smtClean="0"/>
              <a:t>question to answer? </a:t>
            </a:r>
          </a:p>
          <a:p>
            <a:pPr lvl="1"/>
            <a:r>
              <a:rPr lang="en-US" dirty="0" smtClean="0"/>
              <a:t>which pre-existing models could you build on?</a:t>
            </a:r>
          </a:p>
          <a:p>
            <a:pPr lvl="1"/>
            <a:r>
              <a:rPr lang="en-US" dirty="0" smtClean="0"/>
              <a:t>how would you use those models?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br>
              <a:rPr lang="en-US" dirty="0" smtClean="0"/>
            </a:br>
            <a:r>
              <a:rPr lang="en-US" dirty="0" smtClean="0"/>
              <a:t>(New Models)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models have you developed or are planning to develop?</a:t>
            </a:r>
          </a:p>
          <a:p>
            <a:pPr lvl="1"/>
            <a:r>
              <a:rPr lang="en-US" dirty="0" smtClean="0"/>
              <a:t>phenomenon to model </a:t>
            </a:r>
          </a:p>
          <a:p>
            <a:pPr lvl="1"/>
            <a:r>
              <a:rPr lang="en-US" dirty="0" smtClean="0"/>
              <a:t>which pre-existing models could you build on?</a:t>
            </a:r>
          </a:p>
          <a:p>
            <a:pPr lvl="1"/>
            <a:r>
              <a:rPr lang="en-US" dirty="0" smtClean="0"/>
              <a:t>do you plan (when functionality is ready) to upload model output to DS?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Discussion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challenges do you foresee in developing, validating, and sharing models with DataShop?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Challenges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Grain-size of label .vs. grain-size of data</a:t>
            </a:r>
          </a:p>
          <a:p>
            <a:r>
              <a:rPr lang="en-US" smtClean="0"/>
              <a:t>Missing columns in some data sets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Gaming and Off-Task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Recent versions of gaming detector built on DataShop data (Baker &amp; de </a:t>
            </a:r>
            <a:r>
              <a:rPr lang="en-US" sz="2800" dirty="0" err="1" smtClean="0"/>
              <a:t>Carvalho</a:t>
            </a:r>
            <a:r>
              <a:rPr lang="en-US" sz="2800" dirty="0" smtClean="0"/>
              <a:t>, 2008)</a:t>
            </a:r>
          </a:p>
          <a:p>
            <a:pPr lvl="1"/>
            <a:r>
              <a:rPr lang="en-US" sz="2400" dirty="0" smtClean="0"/>
              <a:t>96% ability to distinguish gaming student from non-gaming student</a:t>
            </a:r>
          </a:p>
          <a:p>
            <a:pPr lvl="1"/>
            <a:r>
              <a:rPr lang="en-US" sz="2400" dirty="0" smtClean="0"/>
              <a:t>0.40 better than chance at identifying exact moment of gaming</a:t>
            </a:r>
          </a:p>
          <a:p>
            <a:pPr lvl="1"/>
            <a:endParaRPr lang="en-US" sz="2400" dirty="0" smtClean="0"/>
          </a:p>
          <a:p>
            <a:r>
              <a:rPr lang="en-US" sz="2800" dirty="0" smtClean="0"/>
              <a:t>Off-task detector built on similar Cognitive Tutor data (Baker, 2007)</a:t>
            </a:r>
          </a:p>
          <a:p>
            <a:pPr lvl="1"/>
            <a:r>
              <a:rPr lang="en-US" sz="2400" dirty="0" smtClean="0"/>
              <a:t>Correlation of 0.62 to frequency of off-task</a:t>
            </a:r>
          </a:p>
          <a:p>
            <a:pPr lvl="1"/>
            <a:r>
              <a:rPr lang="en-US" sz="2400" dirty="0" smtClean="0"/>
              <a:t>83% ability to distinguish off-task-more student from off-task-less student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/>
              <a:t>Gaming and Off-Task Behavior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Corbett &amp; Anderson’s (1995) Bayesian Knowledge-Tracing model internally</a:t>
            </a:r>
          </a:p>
          <a:p>
            <a:endParaRPr lang="en-US" dirty="0" smtClean="0"/>
          </a:p>
          <a:p>
            <a:r>
              <a:rPr lang="en-US" dirty="0" smtClean="0"/>
              <a:t>Implemented &amp; applied outside of DataShop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/>
              <a:t>Model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in further analyses of why students game and go off-task (Baker, 2007; Baker et al, 2008; Baker et al, 2009a, 2009b)</a:t>
            </a:r>
          </a:p>
          <a:p>
            <a:r>
              <a:rPr lang="en-US" dirty="0" smtClean="0"/>
              <a:t>Model applied to new data and correlated with other data or models (e.g. differences between Cognitive Tutor lessons; questionnaire data)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/>
              <a:t>Model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in analyses of how gaming and off-task behavior impact learning (</a:t>
            </a:r>
            <a:r>
              <a:rPr lang="en-US" dirty="0" err="1" smtClean="0"/>
              <a:t>Cocea</a:t>
            </a:r>
            <a:r>
              <a:rPr lang="en-US" dirty="0" smtClean="0"/>
              <a:t>, </a:t>
            </a:r>
            <a:r>
              <a:rPr lang="en-US" dirty="0" err="1" smtClean="0"/>
              <a:t>Hershkovitz</a:t>
            </a:r>
            <a:r>
              <a:rPr lang="en-US" dirty="0" smtClean="0"/>
              <a:t>, &amp; Baker, 2009)</a:t>
            </a:r>
          </a:p>
          <a:p>
            <a:r>
              <a:rPr lang="en-US" dirty="0" smtClean="0"/>
              <a:t>Model used on PSLC DataShop data by non-PSLC researchers</a:t>
            </a:r>
          </a:p>
          <a:p>
            <a:r>
              <a:rPr lang="en-US" dirty="0" smtClean="0"/>
              <a:t>But the model &amp; model predictions needed to be given to </a:t>
            </a:r>
            <a:r>
              <a:rPr lang="en-US" dirty="0" err="1" smtClean="0"/>
              <a:t>Cocea</a:t>
            </a:r>
            <a:r>
              <a:rPr lang="en-US" dirty="0" smtClean="0"/>
              <a:t> &amp; </a:t>
            </a:r>
            <a:r>
              <a:rPr lang="en-US" dirty="0" err="1" smtClean="0"/>
              <a:t>Hershkovitz</a:t>
            </a:r>
            <a:r>
              <a:rPr lang="en-US" dirty="0" smtClean="0"/>
              <a:t> outside of DataShop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 Experience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M or Analysis A</a:t>
            </a:r>
          </a:p>
          <a:p>
            <a:r>
              <a:rPr lang="en-US" dirty="0" smtClean="0"/>
              <a:t>Uses existing model N’s predictions</a:t>
            </a:r>
          </a:p>
          <a:p>
            <a:endParaRPr lang="en-US" dirty="0" smtClean="0"/>
          </a:p>
          <a:p>
            <a:r>
              <a:rPr lang="en-US" dirty="0" smtClean="0"/>
              <a:t>But those predictions obtained outside of DataShop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Bold Bright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M or Analysis A</a:t>
            </a:r>
          </a:p>
          <a:p>
            <a:r>
              <a:rPr lang="en-US" dirty="0" smtClean="0"/>
              <a:t>Uses existing model N’s predictions</a:t>
            </a:r>
          </a:p>
          <a:p>
            <a:endParaRPr lang="en-US" dirty="0" smtClean="0"/>
          </a:p>
          <a:p>
            <a:r>
              <a:rPr lang="en-US" dirty="0" smtClean="0"/>
              <a:t>Developer of N uploads model N’s predictions</a:t>
            </a:r>
          </a:p>
          <a:p>
            <a:r>
              <a:rPr lang="en-US" dirty="0" smtClean="0"/>
              <a:t>Developer of M or A obtains model N’s predictions directly from DataShop</a:t>
            </a:r>
          </a:p>
          <a:p>
            <a:endParaRPr lang="en-US" dirty="0" smtClean="0"/>
          </a:p>
          <a:p>
            <a:r>
              <a:rPr lang="en-US" dirty="0" smtClean="0"/>
              <a:t>Facilitating sharing of models and progressive science with DataShop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Bold Bright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M or Analysis A</a:t>
            </a:r>
          </a:p>
          <a:p>
            <a:r>
              <a:rPr lang="en-US" dirty="0" smtClean="0"/>
              <a:t>Uses existing model N’s predictions</a:t>
            </a:r>
          </a:p>
          <a:p>
            <a:endParaRPr lang="en-US" dirty="0" smtClean="0"/>
          </a:p>
          <a:p>
            <a:r>
              <a:rPr lang="en-US" dirty="0" smtClean="0"/>
              <a:t>Developer of N uploads model N’s predictions</a:t>
            </a:r>
          </a:p>
          <a:p>
            <a:r>
              <a:rPr lang="en-US" dirty="0" smtClean="0"/>
              <a:t>Developer of M or A obtains model N’s predictions directly from DataShop</a:t>
            </a:r>
          </a:p>
          <a:p>
            <a:endParaRPr lang="en-US" dirty="0" smtClean="0"/>
          </a:p>
          <a:p>
            <a:r>
              <a:rPr lang="en-US" dirty="0" smtClean="0"/>
              <a:t>Facilitating sharing of models and progressive science with DataShop (</a:t>
            </a:r>
            <a:r>
              <a:rPr lang="en-US" dirty="0" err="1" smtClean="0"/>
              <a:t>woohoo</a:t>
            </a:r>
            <a:r>
              <a:rPr lang="en-US" dirty="0" smtClean="0"/>
              <a:t>!)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763</Words>
  <Application>Microsoft Office PowerPoint</Application>
  <PresentationFormat>On-screen Show (4:3)</PresentationFormat>
  <Paragraphs>159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Detecting Metacognitive States in the Data / Exploring Motivation using Data Mining</vt:lpstr>
      <vt:lpstr>Existing Detectors (Ryan and Ben)</vt:lpstr>
      <vt:lpstr>Gaming and Off-Task Behavior</vt:lpstr>
      <vt:lpstr>Gaming and Off-Task Behavior Models</vt:lpstr>
      <vt:lpstr>Model Use</vt:lpstr>
      <vt:lpstr>Model Use</vt:lpstr>
      <vt:lpstr>Prior Experience</vt:lpstr>
      <vt:lpstr>The Bold Bright Future</vt:lpstr>
      <vt:lpstr>The Bold Bright Future</vt:lpstr>
      <vt:lpstr>Current Process</vt:lpstr>
      <vt:lpstr>Future Process</vt:lpstr>
      <vt:lpstr>Strategy Clustering - The Problem</vt:lpstr>
      <vt:lpstr>Examples</vt:lpstr>
      <vt:lpstr>The Method</vt:lpstr>
      <vt:lpstr>Results</vt:lpstr>
      <vt:lpstr>Interpretation</vt:lpstr>
      <vt:lpstr>Strategy Clustering - Takeaways</vt:lpstr>
      <vt:lpstr>Other Important Existing Models</vt:lpstr>
      <vt:lpstr>Other Important Existing Model</vt:lpstr>
      <vt:lpstr>What are your interests in these models? (Please raise your hand)</vt:lpstr>
      <vt:lpstr>Discussion (Research Questions)</vt:lpstr>
      <vt:lpstr>Discussion (New Models)</vt:lpstr>
      <vt:lpstr>Discussion</vt:lpstr>
      <vt:lpstr>Challenges</vt:lpstr>
    </vt:vector>
  </TitlesOfParts>
  <Company>Worcester Polytechnic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Detecting Metacognitive States in the Data / Exploring Motivation using Data Mining</dc:title>
  <dc:creator>rsbaker</dc:creator>
  <cp:lastModifiedBy>Kyle A Cunningham</cp:lastModifiedBy>
  <cp:revision>33</cp:revision>
  <dcterms:created xsi:type="dcterms:W3CDTF">2009-12-02T16:31:14Z</dcterms:created>
  <dcterms:modified xsi:type="dcterms:W3CDTF">2009-12-04T14:26:54Z</dcterms:modified>
</cp:coreProperties>
</file>