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62" r:id="rId2"/>
    <p:sldId id="258" r:id="rId3"/>
    <p:sldId id="259" r:id="rId4"/>
    <p:sldId id="260" r:id="rId5"/>
    <p:sldId id="263" r:id="rId6"/>
    <p:sldId id="257" r:id="rId7"/>
    <p:sldId id="264" r:id="rId8"/>
    <p:sldId id="265" r:id="rId9"/>
    <p:sldId id="267" r:id="rId10"/>
    <p:sldId id="266" r:id="rId11"/>
    <p:sldId id="271" r:id="rId12"/>
    <p:sldId id="268" r:id="rId13"/>
    <p:sldId id="269" r:id="rId14"/>
    <p:sldId id="273" r:id="rId15"/>
    <p:sldId id="274" r:id="rId16"/>
    <p:sldId id="275" r:id="rId17"/>
    <p:sldId id="276" r:id="rId18"/>
    <p:sldId id="278" r:id="rId19"/>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567F"/>
    <a:srgbClr val="1807F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64559" autoAdjust="0"/>
  </p:normalViewPr>
  <p:slideViewPr>
    <p:cSldViewPr>
      <p:cViewPr varScale="1">
        <p:scale>
          <a:sx n="64" d="100"/>
          <a:sy n="64" d="100"/>
        </p:scale>
        <p:origin x="-13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3031816" cy="464809"/>
          </a:xfrm>
          <a:prstGeom prst="rect">
            <a:avLst/>
          </a:prstGeom>
          <a:noFill/>
          <a:ln w="9525">
            <a:noFill/>
            <a:miter lim="800000"/>
            <a:headEnd/>
            <a:tailEnd/>
          </a:ln>
          <a:effectLst/>
        </p:spPr>
        <p:txBody>
          <a:bodyPr vert="horz" wrap="square" lIns="89895" tIns="44947" rIns="89895" bIns="44947" numCol="1" anchor="t" anchorCtr="0" compatLnSpc="1">
            <a:prstTxWarp prst="textNoShape">
              <a:avLst/>
            </a:prstTxWarp>
          </a:bodyPr>
          <a:lstStyle>
            <a:lvl1pPr>
              <a:defRPr sz="1200"/>
            </a:lvl1pPr>
          </a:lstStyle>
          <a:p>
            <a:endParaRPr lang="en-US"/>
          </a:p>
        </p:txBody>
      </p:sp>
      <p:sp>
        <p:nvSpPr>
          <p:cNvPr id="31747" name="Rectangle 3"/>
          <p:cNvSpPr>
            <a:spLocks noGrp="1" noChangeArrowheads="1"/>
          </p:cNvSpPr>
          <p:nvPr>
            <p:ph type="dt" sz="quarter" idx="1"/>
          </p:nvPr>
        </p:nvSpPr>
        <p:spPr bwMode="auto">
          <a:xfrm>
            <a:off x="3964322" y="0"/>
            <a:ext cx="3031816" cy="464809"/>
          </a:xfrm>
          <a:prstGeom prst="rect">
            <a:avLst/>
          </a:prstGeom>
          <a:noFill/>
          <a:ln w="9525">
            <a:noFill/>
            <a:miter lim="800000"/>
            <a:headEnd/>
            <a:tailEnd/>
          </a:ln>
          <a:effectLst/>
        </p:spPr>
        <p:txBody>
          <a:bodyPr vert="horz" wrap="square" lIns="89895" tIns="44947" rIns="89895" bIns="44947" numCol="1" anchor="t" anchorCtr="0" compatLnSpc="1">
            <a:prstTxWarp prst="textNoShape">
              <a:avLst/>
            </a:prstTxWarp>
          </a:bodyPr>
          <a:lstStyle>
            <a:lvl1pPr algn="r">
              <a:defRPr sz="1200"/>
            </a:lvl1pPr>
          </a:lstStyle>
          <a:p>
            <a:endParaRPr lang="en-US"/>
          </a:p>
        </p:txBody>
      </p:sp>
      <p:sp>
        <p:nvSpPr>
          <p:cNvPr id="31748" name="Rectangle 4"/>
          <p:cNvSpPr>
            <a:spLocks noGrp="1" noChangeArrowheads="1"/>
          </p:cNvSpPr>
          <p:nvPr>
            <p:ph type="ftr" sz="quarter" idx="2"/>
          </p:nvPr>
        </p:nvSpPr>
        <p:spPr bwMode="auto">
          <a:xfrm>
            <a:off x="0" y="8817332"/>
            <a:ext cx="3031816" cy="464809"/>
          </a:xfrm>
          <a:prstGeom prst="rect">
            <a:avLst/>
          </a:prstGeom>
          <a:noFill/>
          <a:ln w="9525">
            <a:noFill/>
            <a:miter lim="800000"/>
            <a:headEnd/>
            <a:tailEnd/>
          </a:ln>
          <a:effectLst/>
        </p:spPr>
        <p:txBody>
          <a:bodyPr vert="horz" wrap="square" lIns="89895" tIns="44947" rIns="89895" bIns="44947" numCol="1" anchor="b" anchorCtr="0" compatLnSpc="1">
            <a:prstTxWarp prst="textNoShape">
              <a:avLst/>
            </a:prstTxWarp>
          </a:bodyPr>
          <a:lstStyle>
            <a:lvl1pPr>
              <a:defRPr sz="1200"/>
            </a:lvl1pPr>
          </a:lstStyle>
          <a:p>
            <a:endParaRPr lang="en-US"/>
          </a:p>
        </p:txBody>
      </p:sp>
      <p:sp>
        <p:nvSpPr>
          <p:cNvPr id="31749" name="Rectangle 5"/>
          <p:cNvSpPr>
            <a:spLocks noGrp="1" noChangeArrowheads="1"/>
          </p:cNvSpPr>
          <p:nvPr>
            <p:ph type="sldNum" sz="quarter" idx="3"/>
          </p:nvPr>
        </p:nvSpPr>
        <p:spPr bwMode="auto">
          <a:xfrm>
            <a:off x="3964322" y="8817332"/>
            <a:ext cx="3031816" cy="464809"/>
          </a:xfrm>
          <a:prstGeom prst="rect">
            <a:avLst/>
          </a:prstGeom>
          <a:noFill/>
          <a:ln w="9525">
            <a:noFill/>
            <a:miter lim="800000"/>
            <a:headEnd/>
            <a:tailEnd/>
          </a:ln>
          <a:effectLst/>
        </p:spPr>
        <p:txBody>
          <a:bodyPr vert="horz" wrap="square" lIns="89895" tIns="44947" rIns="89895" bIns="44947" numCol="1" anchor="b" anchorCtr="0" compatLnSpc="1">
            <a:prstTxWarp prst="textNoShape">
              <a:avLst/>
            </a:prstTxWarp>
          </a:bodyPr>
          <a:lstStyle>
            <a:lvl1pPr algn="r">
              <a:defRPr sz="1200"/>
            </a:lvl1pPr>
          </a:lstStyle>
          <a:p>
            <a:fld id="{1DBA9B98-5B45-4061-91D1-0863D0C1E27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031816" cy="464809"/>
          </a:xfrm>
          <a:prstGeom prst="rect">
            <a:avLst/>
          </a:prstGeom>
          <a:noFill/>
          <a:ln w="9525">
            <a:noFill/>
            <a:miter lim="800000"/>
            <a:headEnd/>
            <a:tailEnd/>
          </a:ln>
          <a:effectLst/>
        </p:spPr>
        <p:txBody>
          <a:bodyPr vert="horz" wrap="square" lIns="93032" tIns="46516" rIns="93032" bIns="46516" numCol="1" anchor="t" anchorCtr="0" compatLnSpc="1">
            <a:prstTxWarp prst="textNoShape">
              <a:avLst/>
            </a:prstTxWarp>
          </a:bodyPr>
          <a:lstStyle>
            <a:lvl1pPr defTabSz="930160">
              <a:defRPr sz="1200"/>
            </a:lvl1pPr>
          </a:lstStyle>
          <a:p>
            <a:endParaRPr lang="en-US"/>
          </a:p>
        </p:txBody>
      </p:sp>
      <p:sp>
        <p:nvSpPr>
          <p:cNvPr id="6147" name="Rectangle 3"/>
          <p:cNvSpPr>
            <a:spLocks noGrp="1" noChangeArrowheads="1"/>
          </p:cNvSpPr>
          <p:nvPr>
            <p:ph type="dt" idx="1"/>
          </p:nvPr>
        </p:nvSpPr>
        <p:spPr bwMode="auto">
          <a:xfrm>
            <a:off x="3964322" y="0"/>
            <a:ext cx="3031816" cy="464809"/>
          </a:xfrm>
          <a:prstGeom prst="rect">
            <a:avLst/>
          </a:prstGeom>
          <a:noFill/>
          <a:ln w="9525">
            <a:noFill/>
            <a:miter lim="800000"/>
            <a:headEnd/>
            <a:tailEnd/>
          </a:ln>
          <a:effectLst/>
        </p:spPr>
        <p:txBody>
          <a:bodyPr vert="horz" wrap="square" lIns="93032" tIns="46516" rIns="93032" bIns="46516" numCol="1" anchor="t" anchorCtr="0" compatLnSpc="1">
            <a:prstTxWarp prst="textNoShape">
              <a:avLst/>
            </a:prstTxWarp>
          </a:bodyPr>
          <a:lstStyle>
            <a:lvl1pPr algn="r" defTabSz="930160">
              <a:defRPr sz="1200"/>
            </a:lvl1pPr>
          </a:lstStyle>
          <a:p>
            <a:endParaRPr lang="en-US"/>
          </a:p>
        </p:txBody>
      </p:sp>
      <p:sp>
        <p:nvSpPr>
          <p:cNvPr id="6148"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99770" y="4409446"/>
            <a:ext cx="5598160" cy="4178600"/>
          </a:xfrm>
          <a:prstGeom prst="rect">
            <a:avLst/>
          </a:prstGeom>
          <a:noFill/>
          <a:ln w="9525">
            <a:noFill/>
            <a:miter lim="800000"/>
            <a:headEnd/>
            <a:tailEnd/>
          </a:ln>
          <a:effectLst/>
        </p:spPr>
        <p:txBody>
          <a:bodyPr vert="horz" wrap="square" lIns="93032" tIns="46516" rIns="93032"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817332"/>
            <a:ext cx="3031816" cy="464809"/>
          </a:xfrm>
          <a:prstGeom prst="rect">
            <a:avLst/>
          </a:prstGeom>
          <a:noFill/>
          <a:ln w="9525">
            <a:noFill/>
            <a:miter lim="800000"/>
            <a:headEnd/>
            <a:tailEnd/>
          </a:ln>
          <a:effectLst/>
        </p:spPr>
        <p:txBody>
          <a:bodyPr vert="horz" wrap="square" lIns="93032" tIns="46516" rIns="93032" bIns="46516" numCol="1" anchor="b" anchorCtr="0" compatLnSpc="1">
            <a:prstTxWarp prst="textNoShape">
              <a:avLst/>
            </a:prstTxWarp>
          </a:bodyPr>
          <a:lstStyle>
            <a:lvl1pPr defTabSz="930160">
              <a:defRPr sz="1200"/>
            </a:lvl1pPr>
          </a:lstStyle>
          <a:p>
            <a:endParaRPr lang="en-US"/>
          </a:p>
        </p:txBody>
      </p:sp>
      <p:sp>
        <p:nvSpPr>
          <p:cNvPr id="6151" name="Rectangle 7"/>
          <p:cNvSpPr>
            <a:spLocks noGrp="1" noChangeArrowheads="1"/>
          </p:cNvSpPr>
          <p:nvPr>
            <p:ph type="sldNum" sz="quarter" idx="5"/>
          </p:nvPr>
        </p:nvSpPr>
        <p:spPr bwMode="auto">
          <a:xfrm>
            <a:off x="3964322" y="8817332"/>
            <a:ext cx="3031816" cy="464809"/>
          </a:xfrm>
          <a:prstGeom prst="rect">
            <a:avLst/>
          </a:prstGeom>
          <a:noFill/>
          <a:ln w="9525">
            <a:noFill/>
            <a:miter lim="800000"/>
            <a:headEnd/>
            <a:tailEnd/>
          </a:ln>
          <a:effectLst/>
        </p:spPr>
        <p:txBody>
          <a:bodyPr vert="horz" wrap="square" lIns="93032" tIns="46516" rIns="93032" bIns="46516" numCol="1" anchor="b" anchorCtr="0" compatLnSpc="1">
            <a:prstTxWarp prst="textNoShape">
              <a:avLst/>
            </a:prstTxWarp>
          </a:bodyPr>
          <a:lstStyle>
            <a:lvl1pPr algn="r" defTabSz="930160">
              <a:defRPr sz="1200"/>
            </a:lvl1pPr>
          </a:lstStyle>
          <a:p>
            <a:fld id="{F1604382-697A-43BD-A574-91F385EAA8A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Welcome</a:t>
            </a:r>
            <a:r>
              <a:rPr lang="en-US" baseline="0" dirty="0" smtClean="0"/>
              <a:t> and thank you for attending our winter workshop.  We hope you find it educational, enlightening, magical, fun and just an overall perfect use of your time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I’d like to introduce myself – I’m Kyle Cunningham, DataShop Consultant.  I’ll be providing a brief overview of DataShop, focusing on the following topics:</a:t>
            </a:r>
          </a:p>
          <a:p>
            <a:pPr marL="228600" indent="-228600">
              <a:buAutoNum type="arabicParenR"/>
            </a:pPr>
            <a:r>
              <a:rPr lang="en-US" baseline="0" dirty="0" smtClean="0">
                <a:sym typeface="Wingdings" pitchFamily="2" charset="2"/>
              </a:rPr>
              <a:t>What IS DataShop?</a:t>
            </a:r>
          </a:p>
          <a:p>
            <a:pPr marL="228600" indent="-228600">
              <a:buAutoNum type="arabicParenR"/>
            </a:pPr>
            <a:r>
              <a:rPr lang="en-US" baseline="0" dirty="0" smtClean="0">
                <a:sym typeface="Wingdings" pitchFamily="2" charset="2"/>
              </a:rPr>
              <a:t>How do I get data in?</a:t>
            </a:r>
          </a:p>
          <a:p>
            <a:pPr marL="228600" indent="-228600">
              <a:buAutoNum type="arabicParenR"/>
            </a:pPr>
            <a:r>
              <a:rPr lang="en-US" baseline="0" dirty="0" smtClean="0">
                <a:sym typeface="Wingdings" pitchFamily="2" charset="2"/>
              </a:rPr>
              <a:t>OK, now what?</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10</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Here</a:t>
            </a:r>
            <a:r>
              <a:rPr lang="en-US" baseline="0" dirty="0" smtClean="0"/>
              <a:t> is the Dataset Info page.  Here you can select to view the dataset overview or and papers and files associated with the dataset. You must have edit access to upload, modify or remove files.</a:t>
            </a:r>
          </a:p>
          <a:p>
            <a:endParaRPr lang="en-US" baseline="0" dirty="0" smtClean="0"/>
          </a:p>
          <a:p>
            <a:r>
              <a:rPr lang="en-US" baseline="0" dirty="0" smtClean="0"/>
              <a:t>This screen depicts the overview page, which provides meta data (which is editable by the project PI) as well as some metrics like total # tx and KC models.</a:t>
            </a:r>
          </a:p>
          <a:p>
            <a:endParaRPr lang="en-US" baseline="0" dirty="0" smtClean="0"/>
          </a:p>
          <a:p>
            <a:r>
              <a:rPr lang="en-US" baseline="0" dirty="0" smtClean="0"/>
              <a:t>Below you’ll find the problem breakdown table, which breaks out each problem by dataset level, then problem name, then step name.  This is exportable as well.</a:t>
            </a:r>
          </a:p>
          <a:p>
            <a:endParaRPr lang="en-US" baseline="0" dirty="0" smtClean="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11</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Next is our newest and probably most underused tool – the PP.  </a:t>
            </a:r>
          </a:p>
          <a:p>
            <a:endParaRPr lang="en-US" dirty="0" smtClean="0"/>
          </a:p>
          <a:p>
            <a:r>
              <a:rPr lang="en-US" dirty="0" smtClean="0"/>
              <a:t>Use this tool to drill down into student performance across</a:t>
            </a:r>
            <a:r>
              <a:rPr lang="en-US" baseline="0" dirty="0" smtClean="0"/>
              <a:t> different aggregations and measures of performance.  </a:t>
            </a:r>
          </a:p>
          <a:p>
            <a:endParaRPr lang="en-US" baseline="0" dirty="0" smtClean="0"/>
          </a:p>
          <a:p>
            <a:r>
              <a:rPr lang="en-US" baseline="0" dirty="0" smtClean="0"/>
              <a:t>It’s all neatly presented in a bar graph for you.  Here we are viewing the error rate across KCs, showing the 6 easiest and 10 hardest KCs, including hints.  Mousing over an entry provides more details – such as the number of students, steps, and knowledge components.</a:t>
            </a:r>
          </a:p>
          <a:p>
            <a:endParaRPr lang="en-US" baseline="0" dirty="0" smtClean="0"/>
          </a:p>
          <a:p>
            <a:r>
              <a:rPr lang="en-US" baseline="0" dirty="0" smtClean="0"/>
              <a:t>The power of this tool is fuled by the flexibility offered.  You can aggregate by step, problem, KC or dataset level while viewing a slew of performance measures.  You can also use this tool if your dataset contains no KC models.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12</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Ah, the classic LC</a:t>
            </a:r>
            <a:r>
              <a:rPr lang="en-US" baseline="0" dirty="0" smtClean="0"/>
              <a:t> report.  This was DS’s first report.  The LC visualizes changes in student performance over time.</a:t>
            </a:r>
          </a:p>
          <a:p>
            <a:endParaRPr lang="en-US" baseline="0" dirty="0" smtClean="0"/>
          </a:p>
          <a:p>
            <a:r>
              <a:rPr lang="en-US" baseline="0" dirty="0" smtClean="0"/>
              <a:t>Opportunity count is on the horizontal with error rate or assistance score on the vertical axis.  If you do not have KCs this report won’t work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Here we see all selected KCs for the Chinese Transfer Lab Study – viewing by KC.  You can also choose to view by student if so desired.</a:t>
            </a:r>
          </a:p>
          <a:p>
            <a:endParaRPr lang="en-US" baseline="0" dirty="0" smtClean="0">
              <a:sym typeface="Wingdings" pitchFamily="2" charset="2"/>
            </a:endParaRPr>
          </a:p>
          <a:p>
            <a:r>
              <a:rPr lang="en-US" baseline="0" dirty="0" smtClean="0">
                <a:sym typeface="Wingdings" pitchFamily="2" charset="2"/>
              </a:rPr>
              <a:t>The LC allows you to compare 2 KC models simulataneously (if your dataset has more than one model), along with predicted values calculate by the Learning Factors Analysis code.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13</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Up next, the Error Report.  </a:t>
            </a:r>
          </a:p>
          <a:p>
            <a:endParaRPr lang="en-US" dirty="0" smtClean="0"/>
          </a:p>
          <a:p>
            <a:r>
              <a:rPr lang="en-US" dirty="0" smtClean="0"/>
              <a:t>This</a:t>
            </a:r>
            <a:r>
              <a:rPr lang="en-US" baseline="0" dirty="0" smtClean="0"/>
              <a:t> tool provides a breakdown of problem information by individual problem steps.  </a:t>
            </a:r>
          </a:p>
          <a:p>
            <a:endParaRPr lang="en-US" baseline="0" dirty="0" smtClean="0"/>
          </a:p>
          <a:p>
            <a:r>
              <a:rPr lang="en-US" baseline="0" dirty="0" smtClean="0"/>
              <a:t>Here you can see the details of what the student actually typed.  </a:t>
            </a:r>
          </a:p>
          <a:p>
            <a:endParaRPr lang="en-US" baseline="0" dirty="0" smtClean="0"/>
          </a:p>
          <a:p>
            <a:r>
              <a:rPr lang="en-US" baseline="0" dirty="0" smtClean="0"/>
              <a:t>Results displayed are for 1</a:t>
            </a:r>
            <a:r>
              <a:rPr lang="en-US" baseline="30000" dirty="0" smtClean="0"/>
              <a:t>st</a:t>
            </a:r>
            <a:r>
              <a:rPr lang="en-US" baseline="0" dirty="0" smtClean="0"/>
              <a:t> attempt at a step.  This report displays corrects, hints and errors, viewable by problem or KC</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14</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Once your data is in, how can you get it out? </a:t>
            </a:r>
          </a:p>
          <a:p>
            <a:endParaRPr lang="en-US" dirty="0" smtClean="0"/>
          </a:p>
          <a:p>
            <a:r>
              <a:rPr lang="en-US" dirty="0" smtClean="0"/>
              <a:t>DataShop offers 2 types of export – by transaction and by step.  Here we see the by</a:t>
            </a:r>
            <a:r>
              <a:rPr lang="en-US" baseline="0" dirty="0" smtClean="0"/>
              <a:t> transaction export preview.  You can select multiple samples to export simultaneously.  </a:t>
            </a:r>
          </a:p>
          <a:p>
            <a:endParaRPr lang="en-US" baseline="0" dirty="0" smtClean="0"/>
          </a:p>
          <a:p>
            <a:r>
              <a:rPr lang="en-US" baseline="0" dirty="0" smtClean="0"/>
              <a:t>Exported files are anonymous and in a tab-delimited format, making them easy to import into Excel or other stats packages.</a:t>
            </a:r>
            <a:endParaRPr lang="en-US" dirty="0" smtClean="0"/>
          </a:p>
          <a:p>
            <a:endParaRPr lang="en-US" dirty="0" smtClean="0"/>
          </a:p>
          <a:p>
            <a:r>
              <a:rPr lang="en-US" dirty="0" smtClean="0"/>
              <a:t>There are some</a:t>
            </a:r>
            <a:r>
              <a:rPr lang="en-US" baseline="0" dirty="0" smtClean="0"/>
              <a:t> other exports available as well.  From Dataset Info you can export the problem breakdown.  While in the LC report you can choose to export by step and can also export your Learning Factors Analysis values.  </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15</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What if</a:t>
            </a:r>
            <a:r>
              <a:rPr lang="en-US" baseline="0" dirty="0" smtClean="0"/>
              <a:t> your dataset is so large it is hard to make sense of anything with the available tools?   The sample selector is your new best friend!</a:t>
            </a:r>
          </a:p>
          <a:p>
            <a:endParaRPr lang="en-US" baseline="0" dirty="0" smtClean="0"/>
          </a:p>
          <a:p>
            <a:r>
              <a:rPr lang="en-US" baseline="0" dirty="0" smtClean="0"/>
              <a:t>The sample selector allows you to select subsets of data for viewing.  These aren’t samples in the traditional sense of the word, more like filters you can apply.  Currently you can filter by condition, dataset level, problem, school, student, and tutor transaction (this includes tx time).</a:t>
            </a:r>
          </a:p>
          <a:p>
            <a:endParaRPr lang="en-US" baseline="0" dirty="0" smtClean="0"/>
          </a:p>
          <a:p>
            <a:r>
              <a:rPr lang="en-US" baseline="0" dirty="0" smtClean="0"/>
              <a:t>When you create a sample you can share it or keep it private.  </a:t>
            </a:r>
          </a:p>
          <a:p>
            <a:endParaRPr lang="en-US" baseline="0" dirty="0" smtClean="0"/>
          </a:p>
          <a:p>
            <a:r>
              <a:rPr lang="en-US" baseline="0" dirty="0" smtClean="0"/>
              <a:t>Here we see a sample that is filtering on condition and problem name.  Once you save the sample it immediately becomes available to you in the Samples section of the navigation bar on the LHS.  Some samples may take a while to complete, depending on the # of tx within them.</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16</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With so</a:t>
            </a:r>
            <a:r>
              <a:rPr lang="en-US" baseline="0" dirty="0" smtClean="0"/>
              <a:t> many great tools comes extensive documentation.  </a:t>
            </a:r>
          </a:p>
          <a:p>
            <a:endParaRPr lang="en-US" baseline="0" dirty="0" smtClean="0"/>
          </a:p>
          <a:p>
            <a:r>
              <a:rPr lang="en-US" baseline="0" dirty="0" smtClean="0"/>
              <a:t>The DS help pages are contextual, so if you are in the PP and need some help, clicking on one of the help links will take you to the PP help page.  </a:t>
            </a:r>
            <a:endParaRPr lang="en-US" dirty="0" smtClean="0"/>
          </a:p>
          <a:p>
            <a:endParaRPr lang="en-US" dirty="0" smtClean="0"/>
          </a:p>
          <a:p>
            <a:r>
              <a:rPr lang="en-US" dirty="0" smtClean="0"/>
              <a:t>You can also access DS help without logging</a:t>
            </a:r>
            <a:r>
              <a:rPr lang="en-US" baseline="0" dirty="0" smtClean="0"/>
              <a:t> into DS, if that matters to anyone.  </a:t>
            </a:r>
          </a:p>
          <a:p>
            <a:endParaRPr lang="en-US" baseline="0" dirty="0" smtClean="0"/>
          </a:p>
          <a:p>
            <a:r>
              <a:rPr lang="en-US" baseline="0" dirty="0" smtClean="0"/>
              <a:t>Our help pages contain examples as well as a glossary of common terms, which is linked in with the PSLC theory wiki.</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17</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The</a:t>
            </a:r>
            <a:r>
              <a:rPr lang="en-US" baseline="0" dirty="0" smtClean="0"/>
              <a:t> next version of DataShop is set for release around May 2008.</a:t>
            </a:r>
          </a:p>
          <a:p>
            <a:endParaRPr lang="en-US" baseline="0" dirty="0" smtClean="0"/>
          </a:p>
          <a:p>
            <a:r>
              <a:rPr lang="en-US" baseline="0" dirty="0" smtClean="0"/>
              <a:t>Here are some of the major new features we plan to incorporate:</a:t>
            </a:r>
          </a:p>
          <a:p>
            <a:pPr marL="228600" indent="-228600">
              <a:buAutoNum type="arabicParenR"/>
            </a:pPr>
            <a:r>
              <a:rPr lang="en-US" baseline="0" dirty="0" smtClean="0"/>
              <a:t>Management of KC Models	</a:t>
            </a:r>
          </a:p>
          <a:p>
            <a:pPr marL="228600" indent="-228600">
              <a:buAutoNum type="arabicParenR"/>
            </a:pPr>
            <a:r>
              <a:rPr lang="en-US" baseline="0" dirty="0" smtClean="0"/>
              <a:t>KC Sets</a:t>
            </a:r>
          </a:p>
          <a:p>
            <a:pPr marL="228600" indent="-228600">
              <a:buAutoNum type="arabicParenR"/>
            </a:pPr>
            <a:endParaRPr lang="en-US" baseline="0" dirty="0" smtClean="0"/>
          </a:p>
          <a:p>
            <a:pPr marL="228600" indent="-228600">
              <a:buAutoNum type="arabicParenR"/>
            </a:pPr>
            <a:r>
              <a:rPr lang="en-US" baseline="0" dirty="0" smtClean="0"/>
              <a:t>Assistance Time = time from error to the next correct, where first attempt at the step is an error.</a:t>
            </a:r>
          </a:p>
          <a:p>
            <a:pPr marL="228600" indent="-228600">
              <a:buAutoNum type="arabicParenR"/>
            </a:pPr>
            <a:r>
              <a:rPr lang="en-US" baseline="0" dirty="0" smtClean="0"/>
              <a:t>Time to Correct = time from prev tx to correct on a step</a:t>
            </a:r>
          </a:p>
          <a:p>
            <a:pPr marL="228600" indent="-228600">
              <a:buAutoNum type="arabicParenR"/>
            </a:pPr>
            <a:endParaRPr lang="en-US" baseline="0" dirty="0" smtClean="0"/>
          </a:p>
          <a:p>
            <a:pPr marL="228600" indent="-228600">
              <a:buAutoNum type="arabicParenR"/>
            </a:pPr>
            <a:r>
              <a:rPr lang="en-US" baseline="0" dirty="0" smtClean="0"/>
              <a:t>Prob Rollup – break out each problem into it’s own row in a table. Provide useful info such as hierarchy, start time, latency, total hints, etc.</a:t>
            </a:r>
          </a:p>
          <a:p>
            <a:pPr marL="228600" indent="-228600">
              <a:buAutoNum type="arabicParenR"/>
            </a:pPr>
            <a:r>
              <a:rPr lang="en-US" baseline="0" smtClean="0"/>
              <a:t>Will be exportable</a:t>
            </a:r>
          </a:p>
          <a:p>
            <a:pPr marL="228600" indent="-228600">
              <a:buAutoNum type="arabicParenR"/>
            </a:pPr>
            <a:endParaRPr lang="en-US" baseline="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18</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Explain what KC sets are</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2</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Before we dig in,</a:t>
            </a:r>
            <a:r>
              <a:rPr lang="en-US" baseline="0" dirty="0" smtClean="0"/>
              <a:t> I’d like to introduce the star lineup of DataShop:</a:t>
            </a:r>
          </a:p>
          <a:p>
            <a:r>
              <a:rPr lang="en-US" baseline="0" dirty="0" smtClean="0"/>
              <a:t>-</a:t>
            </a:r>
          </a:p>
          <a:p>
            <a:r>
              <a:rPr lang="en-US" baseline="0" dirty="0" smtClean="0"/>
              <a:t>We make the magic happen, folks </a:t>
            </a:r>
            <a:r>
              <a:rPr lang="en-US" baseline="0" dirty="0" smtClean="0">
                <a:sym typeface="Wingdings" pitchFamily="2" charset="2"/>
              </a:rPr>
              <a:t></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3</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So, what exactly</a:t>
            </a:r>
            <a:r>
              <a:rPr lang="en-US" baseline="0" dirty="0" smtClean="0"/>
              <a:t> is DataShop?</a:t>
            </a:r>
          </a:p>
          <a:p>
            <a:endParaRPr lang="en-US" baseline="0" dirty="0" smtClean="0"/>
          </a:p>
          <a:p>
            <a:r>
              <a:rPr lang="en-US" baseline="0" dirty="0" smtClean="0"/>
              <a:t>Well, first it is a central repository for all of the data generated by PSLC studies and courses.  The goal is to eventually have all of the data from learnlab studies and courses safely tucked away in DataShop for safe keeping.</a:t>
            </a:r>
          </a:p>
          <a:p>
            <a:endParaRPr lang="en-US" baseline="0" dirty="0" smtClean="0"/>
          </a:p>
          <a:p>
            <a:r>
              <a:rPr lang="en-US" baseline="0" dirty="0" smtClean="0"/>
              <a:t>Once data is in, users can conduct primary, secondary and exploratory analysis of datasets.</a:t>
            </a:r>
          </a:p>
          <a:p>
            <a:endParaRPr lang="en-US" baseline="0" dirty="0" smtClean="0"/>
          </a:p>
          <a:p>
            <a:r>
              <a:rPr lang="en-US" baseline="0" dirty="0" smtClean="0"/>
              <a:t>Second, DataShop provides analysis and reporting tools.  It’s a place where researchers can jumpstart analyses – perhaps by drilling down on student performance data through the Performance Profiler or viewing learning trends through the Learning Curve tool.</a:t>
            </a:r>
          </a:p>
          <a:p>
            <a:endParaRPr lang="en-US" baseline="0" dirty="0" smtClean="0"/>
          </a:p>
          <a:p>
            <a:r>
              <a:rPr lang="en-US" baseline="0" dirty="0" smtClean="0"/>
              <a:t>You can also get data out through various export options.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4</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Here’s a simplified – very simplified</a:t>
            </a:r>
            <a:r>
              <a:rPr lang="en-US" baseline="0" dirty="0" smtClean="0"/>
              <a:t> – depiction of how we get data into DataShop. </a:t>
            </a:r>
          </a:p>
          <a:p>
            <a:endParaRPr lang="en-US" baseline="0" dirty="0" smtClean="0"/>
          </a:p>
          <a:p>
            <a:r>
              <a:rPr lang="en-US" baseline="0" dirty="0" smtClean="0"/>
              <a:t>We can break it down into 3 steps</a:t>
            </a:r>
          </a:p>
          <a:p>
            <a:pPr marL="228600" indent="-228600">
              <a:buAutoNum type="arabicParenR"/>
            </a:pPr>
            <a:r>
              <a:rPr lang="en-US" baseline="0" dirty="0" smtClean="0"/>
              <a:t>Collection (through tutors, for example)</a:t>
            </a:r>
          </a:p>
          <a:p>
            <a:pPr marL="228600" indent="-228600">
              <a:buAutoNum type="arabicParenR"/>
            </a:pPr>
            <a:r>
              <a:rPr lang="en-US" baseline="0" dirty="0" smtClean="0"/>
              <a:t>Storage (convert, anonymize and import into DataShop)</a:t>
            </a:r>
          </a:p>
          <a:p>
            <a:pPr marL="228600" indent="-228600">
              <a:buAutoNum type="arabicParenR"/>
            </a:pPr>
            <a:r>
              <a:rPr lang="en-US" baseline="0" dirty="0" smtClean="0"/>
              <a:t>Reporting (analyze with various tools, export for other types of analyses)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5</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pPr>
              <a:lnSpc>
                <a:spcPct val="90000"/>
              </a:lnSpc>
            </a:pPr>
            <a:r>
              <a:rPr lang="en-US" sz="2400" dirty="0" smtClean="0"/>
              <a:t>We have an XML-based</a:t>
            </a:r>
            <a:r>
              <a:rPr lang="en-US" sz="2400" baseline="0" dirty="0" smtClean="0"/>
              <a:t> logging standard that makes it easy to create and process log data.</a:t>
            </a:r>
          </a:p>
          <a:p>
            <a:pPr>
              <a:lnSpc>
                <a:spcPct val="90000"/>
              </a:lnSpc>
            </a:pPr>
            <a:endParaRPr lang="en-US" sz="2400" baseline="0" dirty="0" smtClean="0"/>
          </a:p>
          <a:p>
            <a:pPr>
              <a:lnSpc>
                <a:spcPct val="90000"/>
              </a:lnSpc>
            </a:pPr>
            <a:r>
              <a:rPr lang="en-US" sz="2400" baseline="0" dirty="0" smtClean="0"/>
              <a:t>There are 2 ways this data can make it’s way into DataShop</a:t>
            </a:r>
          </a:p>
          <a:p>
            <a:pPr marL="457200" indent="-457200">
              <a:lnSpc>
                <a:spcPct val="90000"/>
              </a:lnSpc>
              <a:buAutoNum type="arabicParenR"/>
            </a:pPr>
            <a:r>
              <a:rPr lang="en-US" sz="2400" baseline="0" dirty="0" smtClean="0"/>
              <a:t>Directly – tutors log directly to the PSLC logging database and presto magic the data appears in DataShop</a:t>
            </a:r>
          </a:p>
          <a:p>
            <a:pPr marL="457200" indent="-457200">
              <a:lnSpc>
                <a:spcPct val="90000"/>
              </a:lnSpc>
              <a:buAutoNum type="arabicParenR"/>
            </a:pPr>
            <a:r>
              <a:rPr lang="en-US" sz="2400" baseline="0" dirty="0" smtClean="0"/>
              <a:t>Indirectly – this could be data logged by a proprietary tutor or system, such as a Carnegie Learning Tutor, or the REAP tutor.  This data requires a conversion process to make it DataShop ready.</a:t>
            </a:r>
            <a:endParaRPr lang="en-US" sz="2000" dirty="0" smtClean="0"/>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6</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Since</a:t>
            </a:r>
            <a:r>
              <a:rPr lang="en-US" baseline="0" dirty="0" smtClean="0"/>
              <a:t> there are many studies that don’t log directly to DataShop, let’s take a look at some indirect methods.</a:t>
            </a:r>
          </a:p>
          <a:p>
            <a:endParaRPr lang="en-US" baseline="0" dirty="0" smtClean="0"/>
          </a:p>
          <a:p>
            <a:r>
              <a:rPr lang="en-US" baseline="0" dirty="0" smtClean="0"/>
              <a:t>First, if you want to write DS XML you can make use of our logging library.  This allows you to write to disk or send logs to the PSLC logging server</a:t>
            </a:r>
          </a:p>
          <a:p>
            <a:endParaRPr lang="en-US" baseline="0" dirty="0" smtClean="0"/>
          </a:p>
          <a:p>
            <a:r>
              <a:rPr lang="en-US" baseline="0" dirty="0" smtClean="0"/>
              <a:t>Second, existing logs can be transformed into DS XML then verified for compliance with our XML Validator tool (which is available for download from our website)</a:t>
            </a:r>
          </a:p>
          <a:p>
            <a:endParaRPr lang="en-US" baseline="0" dirty="0" smtClean="0"/>
          </a:p>
          <a:p>
            <a:r>
              <a:rPr lang="en-US" baseline="0" dirty="0" smtClean="0"/>
              <a:t>Third, if you have tabular data you can transform it into a format accepted by our Import Tool – which you’ll get a taste of in the KC Modelling segment.  We offer an import verification tool you can run before sending us tab-delimited files.  This is available on our website as well.  </a:t>
            </a:r>
          </a:p>
          <a:p>
            <a:endParaRPr lang="en-US" baseline="0" dirty="0" smtClean="0"/>
          </a:p>
          <a:p>
            <a:r>
              <a:rPr lang="en-US" baseline="0" dirty="0" smtClean="0"/>
              <a:t>If you are so inclined, you can also export a dataset from DataShop, tweak it/clean it up, and then send us the text file for import.  This is the current method of adding new KC Models to existing datasets.</a:t>
            </a:r>
            <a:endParaRPr lang="en-US" dirty="0" smtClean="0"/>
          </a:p>
          <a:p>
            <a:endParaRPr lang="en-US" dirty="0" smtClean="0"/>
          </a:p>
          <a:p>
            <a:r>
              <a:rPr lang="en-US" dirty="0" smtClean="0"/>
              <a:t>Sounds</a:t>
            </a:r>
            <a:r>
              <a:rPr lang="en-US" baseline="0" dirty="0" smtClean="0"/>
              <a:t> complicated?  No way!!  Our Guide to the Tutor Message Format spells everything out and also includes examples.  DataShop staff is always available for answering any questions you may have.</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7</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OK, so your data is now in DS – what </a:t>
            </a:r>
            <a:r>
              <a:rPr lang="en-US" baseline="0" dirty="0" smtClean="0"/>
              <a:t>do you do with it now?</a:t>
            </a:r>
          </a:p>
          <a:p>
            <a:endParaRPr lang="en-US" baseline="0" dirty="0" smtClean="0"/>
          </a:p>
          <a:p>
            <a:r>
              <a:rPr lang="en-US" baseline="0" dirty="0" smtClean="0"/>
              <a:t>This is where the analysis tools come in handy.</a:t>
            </a:r>
          </a:p>
          <a:p>
            <a:endParaRPr lang="en-US" baseline="0" dirty="0" smtClean="0"/>
          </a:p>
          <a:p>
            <a:r>
              <a:rPr lang="en-US" baseline="0" dirty="0" smtClean="0"/>
              <a:t>To play around with the tools, you can log into DS.  This slide shows you two ways of doing that – launching via our homepage or from the learnlab.org site.</a:t>
            </a:r>
          </a:p>
          <a:p>
            <a:endParaRPr lang="en-US" baseline="0" dirty="0" smtClean="0"/>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8</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After</a:t>
            </a:r>
            <a:r>
              <a:rPr lang="en-US" baseline="0" dirty="0" smtClean="0"/>
              <a:t> logging into DS this is your starting screen – the projects page.</a:t>
            </a:r>
          </a:p>
          <a:p>
            <a:endParaRPr lang="en-US" baseline="0" dirty="0" smtClean="0"/>
          </a:p>
          <a:p>
            <a:r>
              <a:rPr lang="en-US" baseline="0" dirty="0" smtClean="0"/>
              <a:t>These tabs list all available data within DS.  Here’s what the 3 tabs mean:</a:t>
            </a:r>
          </a:p>
          <a:p>
            <a:pPr marL="228600" indent="-228600">
              <a:buAutoNum type="arabicParenR"/>
            </a:pPr>
            <a:r>
              <a:rPr lang="en-US" baseline="0" dirty="0" smtClean="0"/>
              <a:t>My Datasets – these are datasets you can view and edit.  You have to have permission to see these.  </a:t>
            </a:r>
          </a:p>
          <a:p>
            <a:pPr marL="228600" indent="-228600">
              <a:buAutoNum type="arabicParenR"/>
            </a:pPr>
            <a:r>
              <a:rPr lang="en-US" baseline="0" dirty="0" smtClean="0"/>
              <a:t>Public Datasets – these are ones that are publicly available and ones you can only view, not edit.</a:t>
            </a:r>
          </a:p>
          <a:p>
            <a:pPr marL="228600" indent="-228600">
              <a:buAutoNum type="arabicParenR"/>
            </a:pPr>
            <a:r>
              <a:rPr lang="en-US" baseline="0" dirty="0" smtClean="0"/>
              <a:t>Other Datasets – these are private datasets you can’t view.  If you are interested in gaining access to a private dataset you can send us as well as the PI for that dataset an email requesting access.</a:t>
            </a:r>
            <a:endParaRPr lang="en-US" dirty="0" smtClean="0"/>
          </a:p>
          <a:p>
            <a:endParaRPr lang="en-US" dirty="0" smtClean="0"/>
          </a:p>
          <a:p>
            <a:r>
              <a:rPr lang="en-US" dirty="0" smtClean="0"/>
              <a:t>Even </a:t>
            </a:r>
            <a:r>
              <a:rPr lang="en-US" dirty="0" smtClean="0"/>
              <a:t>if you can't edit the dataset, you can use the DataShop tools with it.</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296B19-3DA0-4515-B8DF-A570499AF99D}" type="slidenum">
              <a:rPr lang="en-US"/>
              <a:pPr/>
              <a:t>9</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Before we dive into the tools, here’s a quick list of what’s currently available</a:t>
            </a:r>
            <a:r>
              <a:rPr lang="en-US" baseline="0" dirty="0" smtClean="0"/>
              <a:t>.  We’ll see each of these in futher detail momentarily.</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F103F74-B129-4D94-9C3B-B05883B6C01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885B167-85B5-4550-BD77-94C6320B2D5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C0D9092-5D59-4693-B3AC-FE1C8CA355F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79ECA4-69B3-49F7-B4CA-9624C16BB9E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7594386-D973-406D-8D27-8B41F96757F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265EC6D-3F77-4453-8001-6FDDB9A0674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982811E-CBB8-408D-8F8E-7A206F7C8D4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6271CED-D1C1-4CCF-990B-7AD9863D013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392DA46-D9B3-4BEF-AE8A-1A13F120944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F1BD496-D807-4689-9574-6551A54C073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80BA55F-9B24-437A-A5E1-3A659313CAF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D2961D2-7532-4476-B84D-24D947C8F1E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learnlab.web.cmu.edu/datashop/help" TargetMode="Externa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mailto:datashop-help@lists.andrew.cmu.edu"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1.png"/><Relationship Id="rId7" Type="http://schemas.openxmlformats.org/officeDocument/2006/relationships/hyperlink" Target="http://learnlab.web.cmu.edu/dtd/guide/index.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learnlab.web.cmu.edu/importverify.html" TargetMode="External"/><Relationship Id="rId5" Type="http://schemas.openxmlformats.org/officeDocument/2006/relationships/hyperlink" Target="http://learnlab.web.cmu.edu/xmlvalidator.html" TargetMode="External"/><Relationship Id="rId4" Type="http://schemas.openxmlformats.org/officeDocument/2006/relationships/hyperlink" Target="http://learnlab.web.cmu.edu/libraries.html"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learnlab.org/technologies/datashop/index.php" TargetMode="External"/><Relationship Id="rId5" Type="http://schemas.openxmlformats.org/officeDocument/2006/relationships/hyperlink" Target="http://learnlab.web.cmu.edu/" TargetMode="External"/><Relationship Id="rId4" Type="http://schemas.openxmlformats.org/officeDocument/2006/relationships/hyperlink" Target="http://learnlab.web.cmu.edu/DataShop" TargetMode="External"/><Relationship Id="rId9"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5" name="Rectangle 3"/>
          <p:cNvSpPr>
            <a:spLocks noGrp="1" noChangeArrowheads="1"/>
          </p:cNvSpPr>
          <p:nvPr>
            <p:ph type="body" idx="1"/>
          </p:nvPr>
        </p:nvSpPr>
        <p:spPr>
          <a:xfrm>
            <a:off x="457200" y="990600"/>
            <a:ext cx="8229600" cy="5486400"/>
          </a:xfrm>
        </p:spPr>
        <p:txBody>
          <a:bodyPr/>
          <a:lstStyle/>
          <a:p>
            <a:r>
              <a:rPr lang="en-US" dirty="0" smtClean="0"/>
              <a:t>Introduction of the DataShop Team</a:t>
            </a:r>
            <a:endParaRPr lang="en-US" dirty="0"/>
          </a:p>
          <a:p>
            <a:r>
              <a:rPr lang="en-US" dirty="0" smtClean="0"/>
              <a:t>What is DataShop?</a:t>
            </a:r>
          </a:p>
          <a:p>
            <a:r>
              <a:rPr lang="en-US" dirty="0" smtClean="0"/>
              <a:t>How do I get data in?</a:t>
            </a:r>
          </a:p>
          <a:p>
            <a:r>
              <a:rPr lang="en-US" dirty="0" smtClean="0"/>
              <a:t>Ok, I have some data in, now what?</a:t>
            </a:r>
            <a:endParaRPr lang="en-US" dirty="0"/>
          </a:p>
          <a:p>
            <a:endParaRPr lang="en-US" dirty="0"/>
          </a:p>
        </p:txBody>
      </p:sp>
      <p:sp>
        <p:nvSpPr>
          <p:cNvPr id="6" name="Rectangle 2"/>
          <p:cNvSpPr txBox="1">
            <a:spLocks noChangeArrowheads="1"/>
          </p:cNvSpPr>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DataShop Overview</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8" name="Group 7"/>
          <p:cNvGrpSpPr/>
          <p:nvPr/>
        </p:nvGrpSpPr>
        <p:grpSpPr>
          <a:xfrm>
            <a:off x="0" y="5791200"/>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1"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2"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13" name="Rectangle 2"/>
          <p:cNvSpPr>
            <a:spLocks noGrp="1" noChangeArrowheads="1"/>
          </p:cNvSpPr>
          <p:nvPr>
            <p:ph type="title"/>
          </p:nvPr>
        </p:nvSpPr>
        <p:spPr>
          <a:xfrm>
            <a:off x="228600" y="228600"/>
            <a:ext cx="8458200" cy="609600"/>
          </a:xfrm>
        </p:spPr>
        <p:txBody>
          <a:bodyPr/>
          <a:lstStyle/>
          <a:p>
            <a:pPr algn="l"/>
            <a:r>
              <a:rPr lang="en-US" sz="4000" dirty="0" smtClean="0"/>
              <a:t>Dataset Info</a:t>
            </a:r>
            <a:endParaRPr lang="en-US" sz="4000" dirty="0"/>
          </a:p>
        </p:txBody>
      </p:sp>
      <p:sp>
        <p:nvSpPr>
          <p:cNvPr id="14"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6" name="Picture 4"/>
          <p:cNvPicPr>
            <a:picLocks noChangeAspect="1" noChangeArrowheads="1"/>
          </p:cNvPicPr>
          <p:nvPr/>
        </p:nvPicPr>
        <p:blipFill>
          <a:blip r:embed="rId4"/>
          <a:srcRect t="22917"/>
          <a:stretch>
            <a:fillRect/>
          </a:stretch>
        </p:blipFill>
        <p:spPr bwMode="auto">
          <a:xfrm>
            <a:off x="609600" y="990600"/>
            <a:ext cx="7843838" cy="5638800"/>
          </a:xfrm>
          <a:prstGeom prst="rect">
            <a:avLst/>
          </a:prstGeom>
          <a:noFill/>
          <a:ln w="9525">
            <a:noFill/>
            <a:miter lim="800000"/>
            <a:headEnd/>
            <a:tailEnd/>
          </a:ln>
          <a:effectLst/>
        </p:spPr>
      </p:pic>
      <p:sp>
        <p:nvSpPr>
          <p:cNvPr id="17" name="Rounded Rectangular Callout 16"/>
          <p:cNvSpPr/>
          <p:nvPr/>
        </p:nvSpPr>
        <p:spPr>
          <a:xfrm>
            <a:off x="6400800" y="914400"/>
            <a:ext cx="2057400" cy="1066800"/>
          </a:xfrm>
          <a:prstGeom prst="wedgeRoundRectCallout">
            <a:avLst>
              <a:gd name="adj1" fmla="val -124963"/>
              <a:gd name="adj2" fmla="val 77465"/>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buFont typeface="Arial" pitchFamily="34" charset="0"/>
              <a:buChar char="•"/>
            </a:pPr>
            <a:r>
              <a:rPr lang="en-US" sz="1200" kern="0" dirty="0" smtClean="0">
                <a:solidFill>
                  <a:schemeClr val="tx1"/>
                </a:solidFill>
              </a:rPr>
              <a:t>Meta data for given dataset</a:t>
            </a:r>
          </a:p>
          <a:p>
            <a:pPr marL="228600" indent="-228600">
              <a:spcBef>
                <a:spcPct val="20000"/>
              </a:spcBef>
              <a:buFont typeface="Arial" pitchFamily="34" charset="0"/>
              <a:buChar char="•"/>
            </a:pPr>
            <a:r>
              <a:rPr lang="en-US" sz="1200" kern="0" dirty="0" smtClean="0">
                <a:solidFill>
                  <a:schemeClr val="tx1"/>
                </a:solidFill>
              </a:rPr>
              <a:t>PI’s get ‘edit’ privledge, others must request it</a:t>
            </a:r>
          </a:p>
        </p:txBody>
      </p:sp>
      <p:sp>
        <p:nvSpPr>
          <p:cNvPr id="18" name="Slide Number Placeholder 14"/>
          <p:cNvSpPr txBox="1">
            <a:spLocks/>
          </p:cNvSpPr>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079ECA4-69B3-49F7-B4CA-9624C16BB9EF}" type="slidenum">
              <a:rPr kumimoji="0" lang="en-US" sz="1400" b="0"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a:ln>
                <a:noFill/>
              </a:ln>
              <a:solidFill>
                <a:schemeClr val="tx1"/>
              </a:solidFill>
              <a:effectLst/>
              <a:uLnTx/>
              <a:uFillTx/>
              <a:latin typeface="Arial" pitchFamily="34" charset="0"/>
              <a:ea typeface="+mn-ea"/>
              <a:cs typeface="+mn-cs"/>
            </a:endParaRPr>
          </a:p>
        </p:txBody>
      </p:sp>
      <p:sp>
        <p:nvSpPr>
          <p:cNvPr id="21" name="Rounded Rectangular Callout 20"/>
          <p:cNvSpPr/>
          <p:nvPr/>
        </p:nvSpPr>
        <p:spPr>
          <a:xfrm>
            <a:off x="2895600" y="1447800"/>
            <a:ext cx="1981200" cy="457200"/>
          </a:xfrm>
          <a:prstGeom prst="wedgeRoundRectCallout">
            <a:avLst>
              <a:gd name="adj1" fmla="val -79351"/>
              <a:gd name="adj2" fmla="val -51247"/>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pPr>
            <a:r>
              <a:rPr lang="en-US" sz="1200" kern="0" dirty="0" smtClean="0">
                <a:solidFill>
                  <a:schemeClr val="tx1"/>
                </a:solidFill>
              </a:rPr>
              <a:t>Papers and Files storage</a:t>
            </a:r>
          </a:p>
        </p:txBody>
      </p:sp>
      <p:grpSp>
        <p:nvGrpSpPr>
          <p:cNvPr id="25" name="Group 24"/>
          <p:cNvGrpSpPr/>
          <p:nvPr/>
        </p:nvGrpSpPr>
        <p:grpSpPr>
          <a:xfrm>
            <a:off x="228600" y="4343400"/>
            <a:ext cx="3276600" cy="2209800"/>
            <a:chOff x="228600" y="4343400"/>
            <a:chExt cx="3276600" cy="2209800"/>
          </a:xfrm>
        </p:grpSpPr>
        <p:pic>
          <p:nvPicPr>
            <p:cNvPr id="24" name="Picture 3"/>
            <p:cNvPicPr>
              <a:picLocks noChangeAspect="1" noChangeArrowheads="1"/>
            </p:cNvPicPr>
            <p:nvPr/>
          </p:nvPicPr>
          <p:blipFill>
            <a:blip r:embed="rId5"/>
            <a:srcRect l="3125" t="34722" r="52083" b="36111"/>
            <a:stretch>
              <a:fillRect/>
            </a:stretch>
          </p:blipFill>
          <p:spPr bwMode="auto">
            <a:xfrm>
              <a:off x="228600" y="4953000"/>
              <a:ext cx="3276600" cy="1600200"/>
            </a:xfrm>
            <a:prstGeom prst="rect">
              <a:avLst/>
            </a:prstGeom>
            <a:noFill/>
            <a:ln w="9525">
              <a:noFill/>
              <a:miter lim="800000"/>
              <a:headEnd/>
              <a:tailEnd/>
            </a:ln>
            <a:effectLst/>
          </p:spPr>
        </p:pic>
        <p:sp>
          <p:nvSpPr>
            <p:cNvPr id="19" name="Rounded Rectangular Callout 18"/>
            <p:cNvSpPr/>
            <p:nvPr/>
          </p:nvSpPr>
          <p:spPr>
            <a:xfrm>
              <a:off x="228600" y="4343400"/>
              <a:ext cx="1447800" cy="457200"/>
            </a:xfrm>
            <a:prstGeom prst="wedgeRoundRectCallout">
              <a:avLst>
                <a:gd name="adj1" fmla="val 16526"/>
                <a:gd name="adj2" fmla="val 107184"/>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pPr>
              <a:r>
                <a:rPr lang="en-US" sz="1200" kern="0" dirty="0" smtClean="0">
                  <a:solidFill>
                    <a:schemeClr val="tx1"/>
                  </a:solidFill>
                </a:rPr>
                <a:t>Dataset Metrics</a:t>
              </a:r>
            </a:p>
          </p:txBody>
        </p:sp>
      </p:grpSp>
      <p:grpSp>
        <p:nvGrpSpPr>
          <p:cNvPr id="23" name="Group 22"/>
          <p:cNvGrpSpPr/>
          <p:nvPr/>
        </p:nvGrpSpPr>
        <p:grpSpPr>
          <a:xfrm>
            <a:off x="1981200" y="3962400"/>
            <a:ext cx="7162800" cy="2743200"/>
            <a:chOff x="1981200" y="3962400"/>
            <a:chExt cx="7162800" cy="2743200"/>
          </a:xfrm>
        </p:grpSpPr>
        <p:pic>
          <p:nvPicPr>
            <p:cNvPr id="22" name="Picture 2"/>
            <p:cNvPicPr>
              <a:picLocks noChangeAspect="1" noChangeArrowheads="1"/>
            </p:cNvPicPr>
            <p:nvPr/>
          </p:nvPicPr>
          <p:blipFill>
            <a:blip r:embed="rId6"/>
            <a:srcRect l="3125" t="40278" b="23611"/>
            <a:stretch>
              <a:fillRect/>
            </a:stretch>
          </p:blipFill>
          <p:spPr bwMode="auto">
            <a:xfrm>
              <a:off x="1981200" y="4724400"/>
              <a:ext cx="7086600" cy="1981200"/>
            </a:xfrm>
            <a:prstGeom prst="rect">
              <a:avLst/>
            </a:prstGeom>
            <a:noFill/>
            <a:ln w="9525">
              <a:noFill/>
              <a:miter lim="800000"/>
              <a:headEnd/>
              <a:tailEnd/>
            </a:ln>
            <a:effectLst/>
          </p:spPr>
        </p:pic>
        <p:sp>
          <p:nvSpPr>
            <p:cNvPr id="20" name="Rounded Rectangular Callout 19"/>
            <p:cNvSpPr/>
            <p:nvPr/>
          </p:nvSpPr>
          <p:spPr>
            <a:xfrm>
              <a:off x="6934200" y="3962400"/>
              <a:ext cx="2209800" cy="609600"/>
            </a:xfrm>
            <a:prstGeom prst="wedgeRoundRectCallout">
              <a:avLst>
                <a:gd name="adj1" fmla="val -36615"/>
                <a:gd name="adj2" fmla="val 103116"/>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pPr>
              <a:r>
                <a:rPr lang="en-US" sz="1200" kern="0" dirty="0" smtClean="0">
                  <a:solidFill>
                    <a:schemeClr val="tx1"/>
                  </a:solidFill>
                </a:rPr>
                <a:t>Problem Breakdown table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25"/>
                                        </p:tgtEl>
                                        <p:attrNameLst>
                                          <p:attrName>ppt_x</p:attrName>
                                        </p:attrNameLst>
                                      </p:cBhvr>
                                      <p:tavLst>
                                        <p:tav tm="0">
                                          <p:val>
                                            <p:strVal val="ppt_x"/>
                                          </p:val>
                                        </p:tav>
                                        <p:tav tm="100000">
                                          <p:val>
                                            <p:strVal val="ppt_x"/>
                                          </p:val>
                                        </p:tav>
                                      </p:tavLst>
                                    </p:anim>
                                    <p:anim calcmode="lin" valueType="num">
                                      <p:cBhvr additive="base">
                                        <p:cTn id="21" dur="500"/>
                                        <p:tgtEl>
                                          <p:spTgt spid="25"/>
                                        </p:tgtEl>
                                        <p:attrNameLst>
                                          <p:attrName>ppt_y</p:attrName>
                                        </p:attrNameLst>
                                      </p:cBhvr>
                                      <p:tavLst>
                                        <p:tav tm="0">
                                          <p:val>
                                            <p:strVal val="ppt_y"/>
                                          </p:val>
                                        </p:tav>
                                        <p:tav tm="100000">
                                          <p:val>
                                            <p:strVal val="1+ppt_h/2"/>
                                          </p:val>
                                        </p:tav>
                                      </p:tavLst>
                                    </p:anim>
                                    <p:set>
                                      <p:cBhvr>
                                        <p:cTn id="22" dur="1" fill="hold">
                                          <p:stCondLst>
                                            <p:cond delay="499"/>
                                          </p:stCondLst>
                                        </p:cTn>
                                        <p:tgtEl>
                                          <p:spTgt spid="2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Performance Profiler</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2" name="Picture 5"/>
          <p:cNvPicPr>
            <a:picLocks noChangeAspect="1" noChangeArrowheads="1"/>
          </p:cNvPicPr>
          <p:nvPr/>
        </p:nvPicPr>
        <p:blipFill>
          <a:blip r:embed="rId4"/>
          <a:srcRect t="16667" b="4167"/>
          <a:stretch>
            <a:fillRect/>
          </a:stretch>
        </p:blipFill>
        <p:spPr bwMode="auto">
          <a:xfrm>
            <a:off x="614362" y="914400"/>
            <a:ext cx="7843838" cy="5791200"/>
          </a:xfrm>
          <a:prstGeom prst="rect">
            <a:avLst/>
          </a:prstGeom>
          <a:noFill/>
          <a:ln w="9525">
            <a:noFill/>
            <a:miter lim="800000"/>
            <a:headEnd/>
            <a:tailEnd/>
          </a:ln>
          <a:effectLst/>
        </p:spPr>
      </p:pic>
      <p:sp>
        <p:nvSpPr>
          <p:cNvPr id="11" name="Rounded Rectangular Callout 10"/>
          <p:cNvSpPr/>
          <p:nvPr/>
        </p:nvSpPr>
        <p:spPr>
          <a:xfrm>
            <a:off x="838200" y="3886200"/>
            <a:ext cx="1371600" cy="1219200"/>
          </a:xfrm>
          <a:prstGeom prst="wedgeRoundRectCallout">
            <a:avLst>
              <a:gd name="adj1" fmla="val 61628"/>
              <a:gd name="adj2" fmla="val -106649"/>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pPr>
            <a:r>
              <a:rPr lang="en-US" sz="1200" kern="0" dirty="0" smtClean="0">
                <a:solidFill>
                  <a:schemeClr val="tx1"/>
                </a:solidFill>
              </a:rPr>
              <a:t>Aggregate by</a:t>
            </a:r>
          </a:p>
          <a:p>
            <a:pPr marL="228600" indent="-228600">
              <a:spcBef>
                <a:spcPct val="20000"/>
              </a:spcBef>
              <a:buFont typeface="Arial" pitchFamily="34" charset="0"/>
              <a:buChar char="•"/>
            </a:pPr>
            <a:r>
              <a:rPr lang="en-US" sz="1000" kern="0" dirty="0" smtClean="0">
                <a:solidFill>
                  <a:schemeClr val="tx1"/>
                </a:solidFill>
              </a:rPr>
              <a:t>Step</a:t>
            </a:r>
          </a:p>
          <a:p>
            <a:pPr marL="228600" indent="-228600">
              <a:spcBef>
                <a:spcPct val="20000"/>
              </a:spcBef>
              <a:buFont typeface="Arial" pitchFamily="34" charset="0"/>
              <a:buChar char="•"/>
            </a:pPr>
            <a:r>
              <a:rPr lang="en-US" sz="1000" kern="0" dirty="0" smtClean="0">
                <a:solidFill>
                  <a:schemeClr val="tx1"/>
                </a:solidFill>
              </a:rPr>
              <a:t>Problem</a:t>
            </a:r>
          </a:p>
          <a:p>
            <a:pPr marL="228600" indent="-228600">
              <a:spcBef>
                <a:spcPct val="20000"/>
              </a:spcBef>
              <a:buFont typeface="Arial" pitchFamily="34" charset="0"/>
              <a:buChar char="•"/>
            </a:pPr>
            <a:r>
              <a:rPr lang="en-US" sz="1000" kern="0" dirty="0" smtClean="0">
                <a:solidFill>
                  <a:schemeClr val="tx1"/>
                </a:solidFill>
              </a:rPr>
              <a:t>KC</a:t>
            </a:r>
          </a:p>
          <a:p>
            <a:pPr marL="228600" indent="-228600">
              <a:spcBef>
                <a:spcPct val="20000"/>
              </a:spcBef>
              <a:buFont typeface="Arial" pitchFamily="34" charset="0"/>
              <a:buChar char="•"/>
            </a:pPr>
            <a:r>
              <a:rPr lang="en-US" sz="1000" kern="0" dirty="0" smtClean="0">
                <a:solidFill>
                  <a:schemeClr val="tx1"/>
                </a:solidFill>
              </a:rPr>
              <a:t>Dataset Level</a:t>
            </a:r>
          </a:p>
        </p:txBody>
      </p:sp>
      <p:sp>
        <p:nvSpPr>
          <p:cNvPr id="13" name="Rounded Rectangular Callout 12"/>
          <p:cNvSpPr/>
          <p:nvPr/>
        </p:nvSpPr>
        <p:spPr>
          <a:xfrm>
            <a:off x="1905000" y="838200"/>
            <a:ext cx="1676400" cy="1524000"/>
          </a:xfrm>
          <a:prstGeom prst="wedgeRoundRectCallout">
            <a:avLst>
              <a:gd name="adj1" fmla="val 108892"/>
              <a:gd name="adj2" fmla="val 6440"/>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pPr>
            <a:r>
              <a:rPr lang="en-US" sz="1200" kern="0" dirty="0" smtClean="0">
                <a:solidFill>
                  <a:schemeClr val="tx1"/>
                </a:solidFill>
              </a:rPr>
              <a:t>View measures of</a:t>
            </a:r>
          </a:p>
          <a:p>
            <a:pPr marL="228600" indent="-228600">
              <a:spcBef>
                <a:spcPct val="20000"/>
              </a:spcBef>
              <a:buFont typeface="Arial" pitchFamily="34" charset="0"/>
              <a:buChar char="•"/>
            </a:pPr>
            <a:r>
              <a:rPr lang="en-US" sz="1000" kern="0" dirty="0" smtClean="0">
                <a:solidFill>
                  <a:schemeClr val="tx1"/>
                </a:solidFill>
              </a:rPr>
              <a:t>Error Rate</a:t>
            </a:r>
          </a:p>
          <a:p>
            <a:pPr marL="228600" indent="-228600">
              <a:spcBef>
                <a:spcPct val="20000"/>
              </a:spcBef>
              <a:buFont typeface="Arial" pitchFamily="34" charset="0"/>
              <a:buChar char="•"/>
            </a:pPr>
            <a:r>
              <a:rPr lang="en-US" sz="1000" kern="0" dirty="0" smtClean="0">
                <a:solidFill>
                  <a:schemeClr val="tx1"/>
                </a:solidFill>
              </a:rPr>
              <a:t>Assistance Score</a:t>
            </a:r>
          </a:p>
          <a:p>
            <a:pPr marL="228600" indent="-228600">
              <a:spcBef>
                <a:spcPct val="20000"/>
              </a:spcBef>
              <a:buFont typeface="Arial" pitchFamily="34" charset="0"/>
              <a:buChar char="•"/>
            </a:pPr>
            <a:r>
              <a:rPr lang="en-US" sz="1000" kern="0" dirty="0" smtClean="0">
                <a:solidFill>
                  <a:schemeClr val="tx1"/>
                </a:solidFill>
              </a:rPr>
              <a:t>Avg # Hints</a:t>
            </a:r>
          </a:p>
          <a:p>
            <a:pPr marL="228600" indent="-228600">
              <a:spcBef>
                <a:spcPct val="20000"/>
              </a:spcBef>
              <a:buFont typeface="Arial" pitchFamily="34" charset="0"/>
              <a:buChar char="•"/>
            </a:pPr>
            <a:r>
              <a:rPr lang="en-US" sz="1000" kern="0" dirty="0" smtClean="0">
                <a:solidFill>
                  <a:schemeClr val="tx1"/>
                </a:solidFill>
              </a:rPr>
              <a:t>Avg # Incorrect</a:t>
            </a:r>
          </a:p>
          <a:p>
            <a:pPr marL="228600" indent="-228600">
              <a:spcBef>
                <a:spcPct val="20000"/>
              </a:spcBef>
              <a:buFont typeface="Arial" pitchFamily="34" charset="0"/>
              <a:buChar char="•"/>
            </a:pPr>
            <a:r>
              <a:rPr lang="en-US" sz="1000" kern="0" dirty="0" smtClean="0">
                <a:solidFill>
                  <a:schemeClr val="tx1"/>
                </a:solidFill>
              </a:rPr>
              <a:t>Residual Error Rate </a:t>
            </a:r>
          </a:p>
        </p:txBody>
      </p:sp>
      <p:sp>
        <p:nvSpPr>
          <p:cNvPr id="14" name="Rounded Rectangular Callout 13"/>
          <p:cNvSpPr/>
          <p:nvPr/>
        </p:nvSpPr>
        <p:spPr>
          <a:xfrm>
            <a:off x="7086600" y="609600"/>
            <a:ext cx="1828800" cy="1066800"/>
          </a:xfrm>
          <a:prstGeom prst="wedgeRoundRectCallout">
            <a:avLst>
              <a:gd name="adj1" fmla="val -39166"/>
              <a:gd name="adj2" fmla="val 113929"/>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Multipurpose tool to help identify areas that are too hard or easy</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Learning Curve</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1" name="Picture 5"/>
          <p:cNvPicPr>
            <a:picLocks noChangeAspect="1" noChangeArrowheads="1"/>
          </p:cNvPicPr>
          <p:nvPr/>
        </p:nvPicPr>
        <p:blipFill>
          <a:blip r:embed="rId4"/>
          <a:srcRect l="971" t="22917" r="910" b="4167"/>
          <a:stretch>
            <a:fillRect/>
          </a:stretch>
        </p:blipFill>
        <p:spPr bwMode="auto">
          <a:xfrm>
            <a:off x="685800" y="1066800"/>
            <a:ext cx="7696200" cy="5334000"/>
          </a:xfrm>
          <a:prstGeom prst="rect">
            <a:avLst/>
          </a:prstGeom>
          <a:noFill/>
          <a:ln w="9525">
            <a:noFill/>
            <a:miter lim="800000"/>
            <a:headEnd/>
            <a:tailEnd/>
          </a:ln>
          <a:effectLst/>
        </p:spPr>
      </p:pic>
      <p:sp>
        <p:nvSpPr>
          <p:cNvPr id="12" name="Rounded Rectangular Callout 11"/>
          <p:cNvSpPr/>
          <p:nvPr/>
        </p:nvSpPr>
        <p:spPr>
          <a:xfrm>
            <a:off x="228600" y="3581400"/>
            <a:ext cx="1676400" cy="990600"/>
          </a:xfrm>
          <a:prstGeom prst="wedgeRoundRectCallout">
            <a:avLst>
              <a:gd name="adj1" fmla="val -9603"/>
              <a:gd name="adj2" fmla="val -72342"/>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View by KC or Student, Assistance Score or Error Rate</a:t>
            </a:r>
            <a:endParaRPr lang="en-US" sz="1200" dirty="0"/>
          </a:p>
        </p:txBody>
      </p:sp>
      <p:sp>
        <p:nvSpPr>
          <p:cNvPr id="13" name="Rounded Rectangular Callout 12"/>
          <p:cNvSpPr/>
          <p:nvPr/>
        </p:nvSpPr>
        <p:spPr>
          <a:xfrm>
            <a:off x="6096000" y="4572000"/>
            <a:ext cx="2286000" cy="1143000"/>
          </a:xfrm>
          <a:prstGeom prst="wedgeRoundRectCallout">
            <a:avLst>
              <a:gd name="adj1" fmla="val -79799"/>
              <a:gd name="adj2" fmla="val -45675"/>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Time is represented on the x-axis as ‘opportunity’, or the # of times a student (or students) had an opportunity to demonstrate a KC</a:t>
            </a:r>
            <a:endParaRPr lang="en-US" sz="1200" dirty="0"/>
          </a:p>
        </p:txBody>
      </p:sp>
      <p:sp>
        <p:nvSpPr>
          <p:cNvPr id="14" name="Rounded Rectangular Callout 13"/>
          <p:cNvSpPr/>
          <p:nvPr/>
        </p:nvSpPr>
        <p:spPr>
          <a:xfrm>
            <a:off x="7010400" y="990600"/>
            <a:ext cx="1981200" cy="990600"/>
          </a:xfrm>
          <a:prstGeom prst="wedgeRoundRectCallout">
            <a:avLst>
              <a:gd name="adj1" fmla="val -52589"/>
              <a:gd name="adj2" fmla="val 134898"/>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Visualizes changes in student performance over time</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Error Report</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9" name="Picture 2"/>
          <p:cNvPicPr>
            <a:picLocks noChangeAspect="1" noChangeArrowheads="1"/>
          </p:cNvPicPr>
          <p:nvPr/>
        </p:nvPicPr>
        <p:blipFill>
          <a:blip r:embed="rId4"/>
          <a:srcRect l="911" t="16667" r="1943" b="16667"/>
          <a:stretch>
            <a:fillRect/>
          </a:stretch>
        </p:blipFill>
        <p:spPr bwMode="auto">
          <a:xfrm>
            <a:off x="533400" y="990600"/>
            <a:ext cx="8001000" cy="5120640"/>
          </a:xfrm>
          <a:prstGeom prst="rect">
            <a:avLst/>
          </a:prstGeom>
          <a:noFill/>
          <a:ln w="9525">
            <a:noFill/>
            <a:miter lim="800000"/>
            <a:headEnd/>
            <a:tailEnd/>
          </a:ln>
          <a:effectLst/>
        </p:spPr>
      </p:pic>
      <p:sp>
        <p:nvSpPr>
          <p:cNvPr id="10" name="Rounded Rectangular Callout 9"/>
          <p:cNvSpPr/>
          <p:nvPr/>
        </p:nvSpPr>
        <p:spPr>
          <a:xfrm>
            <a:off x="6705600" y="762000"/>
            <a:ext cx="2133600" cy="1752600"/>
          </a:xfrm>
          <a:prstGeom prst="wedgeRoundRectCallout">
            <a:avLst>
              <a:gd name="adj1" fmla="val -97602"/>
              <a:gd name="adj2" fmla="val 55194"/>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buFont typeface="Arial" pitchFamily="34" charset="0"/>
              <a:buChar char="•"/>
            </a:pPr>
            <a:r>
              <a:rPr lang="en-US" sz="1200" dirty="0" smtClean="0"/>
              <a:t>Provides a breakdown of problem information (by step) for fine-grained analysis of problem-solving behavior</a:t>
            </a:r>
          </a:p>
          <a:p>
            <a:pPr marL="228600" indent="-228600">
              <a:spcBef>
                <a:spcPct val="20000"/>
              </a:spcBef>
              <a:buFont typeface="Arial" pitchFamily="34" charset="0"/>
              <a:buChar char="•"/>
            </a:pPr>
            <a:r>
              <a:rPr lang="en-US" sz="1200" kern="0" dirty="0" smtClean="0">
                <a:solidFill>
                  <a:schemeClr val="tx1"/>
                </a:solidFill>
              </a:rPr>
              <a:t>Attempts are categorized by student</a:t>
            </a:r>
            <a:endParaRPr lang="en-US" sz="1400" kern="0" dirty="0">
              <a:solidFill>
                <a:schemeClr val="tx1"/>
              </a:solidFill>
            </a:endParaRPr>
          </a:p>
        </p:txBody>
      </p:sp>
      <p:sp>
        <p:nvSpPr>
          <p:cNvPr id="11" name="Rounded Rectangular Callout 10"/>
          <p:cNvSpPr/>
          <p:nvPr/>
        </p:nvSpPr>
        <p:spPr>
          <a:xfrm>
            <a:off x="228600" y="4038600"/>
            <a:ext cx="1295400" cy="685800"/>
          </a:xfrm>
          <a:prstGeom prst="wedgeRoundRectCallout">
            <a:avLst>
              <a:gd name="adj1" fmla="val -15556"/>
              <a:gd name="adj2" fmla="val -102382"/>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View by Problem or KC</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Export</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3" name="Picture 6"/>
          <p:cNvPicPr>
            <a:picLocks noChangeAspect="1" noChangeArrowheads="1"/>
          </p:cNvPicPr>
          <p:nvPr/>
        </p:nvPicPr>
        <p:blipFill>
          <a:blip r:embed="rId4"/>
          <a:srcRect l="971" t="21875" r="1882" b="35417"/>
          <a:stretch>
            <a:fillRect/>
          </a:stretch>
        </p:blipFill>
        <p:spPr bwMode="auto">
          <a:xfrm>
            <a:off x="408878" y="2895600"/>
            <a:ext cx="8363415" cy="3429000"/>
          </a:xfrm>
          <a:prstGeom prst="rect">
            <a:avLst/>
          </a:prstGeom>
          <a:noFill/>
          <a:ln w="9525">
            <a:noFill/>
            <a:miter lim="800000"/>
            <a:headEnd/>
            <a:tailEnd/>
          </a:ln>
          <a:effectLst/>
        </p:spPr>
      </p:pic>
      <p:sp>
        <p:nvSpPr>
          <p:cNvPr id="16" name="Rectangle 3"/>
          <p:cNvSpPr txBox="1">
            <a:spLocks noChangeArrowheads="1"/>
          </p:cNvSpPr>
          <p:nvPr/>
        </p:nvSpPr>
        <p:spPr bwMode="auto">
          <a:xfrm>
            <a:off x="457200" y="990600"/>
            <a:ext cx="8229600" cy="2057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Two types</a:t>
            </a:r>
            <a:r>
              <a:rPr kumimoji="0" lang="en-US" sz="2000" b="0" i="0" u="none" strike="noStrike" kern="0" cap="none" spc="0" normalizeH="0" noProof="0" dirty="0" smtClean="0">
                <a:ln>
                  <a:noFill/>
                </a:ln>
                <a:solidFill>
                  <a:schemeClr val="tx1"/>
                </a:solidFill>
                <a:effectLst/>
                <a:uLnTx/>
                <a:uFillTx/>
                <a:latin typeface="+mn-lt"/>
              </a:rPr>
              <a:t> of export available</a:t>
            </a:r>
          </a:p>
          <a:p>
            <a:pPr marL="800100" lvl="1" indent="-342900">
              <a:spcBef>
                <a:spcPct val="20000"/>
              </a:spcBef>
              <a:buFontTx/>
              <a:buChar char="•"/>
            </a:pPr>
            <a:r>
              <a:rPr lang="en-US" sz="2000" kern="0" baseline="0" dirty="0" smtClean="0">
                <a:latin typeface="+mn-lt"/>
              </a:rPr>
              <a:t>By</a:t>
            </a:r>
            <a:r>
              <a:rPr lang="en-US" sz="2000" kern="0" dirty="0" smtClean="0">
                <a:latin typeface="+mn-lt"/>
              </a:rPr>
              <a:t> Transaction</a:t>
            </a:r>
          </a:p>
          <a:p>
            <a:pPr marL="800100" lvl="1" indent="-342900">
              <a:spcBef>
                <a:spcPct val="20000"/>
              </a:spcBef>
              <a:buFontTx/>
              <a:buChar char="•"/>
            </a:pPr>
            <a:r>
              <a:rPr kumimoji="0" lang="en-US" sz="2000" b="0" i="0" u="none" strike="noStrike" kern="0" cap="none" spc="0" normalizeH="0" baseline="0" noProof="0" dirty="0" smtClean="0">
                <a:ln>
                  <a:noFill/>
                </a:ln>
                <a:solidFill>
                  <a:schemeClr val="tx1"/>
                </a:solidFill>
                <a:effectLst/>
                <a:uLnTx/>
                <a:uFillTx/>
                <a:latin typeface="+mn-lt"/>
              </a:rPr>
              <a:t>By</a:t>
            </a:r>
            <a:r>
              <a:rPr kumimoji="0" lang="en-US" sz="2000" b="0" i="0" u="none" strike="noStrike" kern="0" cap="none" spc="0" normalizeH="0" noProof="0" dirty="0" smtClean="0">
                <a:ln>
                  <a:noFill/>
                </a:ln>
                <a:solidFill>
                  <a:schemeClr val="tx1"/>
                </a:solidFill>
                <a:effectLst/>
                <a:uLnTx/>
                <a:uFillTx/>
                <a:latin typeface="+mn-lt"/>
              </a:rPr>
              <a:t> Step</a:t>
            </a:r>
          </a:p>
          <a:p>
            <a:pPr marL="342900" indent="-342900">
              <a:spcBef>
                <a:spcPct val="20000"/>
              </a:spcBef>
              <a:buFontTx/>
              <a:buChar char="•"/>
            </a:pPr>
            <a:r>
              <a:rPr lang="en-US" sz="2000" kern="0" baseline="0" dirty="0" smtClean="0">
                <a:latin typeface="+mn-lt"/>
              </a:rPr>
              <a:t>Anonymous,</a:t>
            </a:r>
            <a:r>
              <a:rPr lang="en-US" sz="2000" kern="0" dirty="0" smtClean="0">
                <a:latin typeface="+mn-lt"/>
              </a:rPr>
              <a:t> tab-delimited file</a:t>
            </a:r>
          </a:p>
          <a:p>
            <a:pPr marL="342900" indent="-342900">
              <a:spcBef>
                <a:spcPct val="20000"/>
              </a:spcBef>
              <a:buFontTx/>
              <a:buChar char="•"/>
            </a:pPr>
            <a:r>
              <a:rPr kumimoji="0" lang="en-US" sz="2000" b="0" i="0" u="none" strike="noStrike" kern="0" cap="none" spc="0" normalizeH="0" baseline="0" noProof="0" dirty="0" smtClean="0">
                <a:ln>
                  <a:noFill/>
                </a:ln>
                <a:solidFill>
                  <a:schemeClr val="tx1"/>
                </a:solidFill>
                <a:effectLst/>
                <a:uLnTx/>
                <a:uFillTx/>
                <a:latin typeface="+mn-lt"/>
              </a:rPr>
              <a:t>Easy</a:t>
            </a:r>
            <a:r>
              <a:rPr kumimoji="0" lang="en-US" sz="2000" b="0" i="0" u="none" strike="noStrike" kern="0" cap="none" spc="0" normalizeH="0" noProof="0" dirty="0" smtClean="0">
                <a:ln>
                  <a:noFill/>
                </a:ln>
                <a:solidFill>
                  <a:schemeClr val="tx1"/>
                </a:solidFill>
                <a:effectLst/>
                <a:uLnTx/>
                <a:uFillTx/>
                <a:latin typeface="+mn-lt"/>
              </a:rPr>
              <a:t> to import into Excel!</a:t>
            </a:r>
            <a:endParaRPr kumimoji="0" lang="en-US" sz="2000" b="0" i="0" u="none" strike="noStrike" kern="0" cap="none" spc="0" normalizeH="0" baseline="0" noProof="0" dirty="0">
              <a:ln>
                <a:noFill/>
              </a:ln>
              <a:solidFill>
                <a:schemeClr val="tx1"/>
              </a:solidFill>
              <a:effectLst/>
              <a:uLnTx/>
              <a:uFillTx/>
              <a:latin typeface="+mn-lt"/>
            </a:endParaRPr>
          </a:p>
        </p:txBody>
      </p:sp>
      <p:sp>
        <p:nvSpPr>
          <p:cNvPr id="17" name="Rounded Rectangular Callout 16"/>
          <p:cNvSpPr/>
          <p:nvPr/>
        </p:nvSpPr>
        <p:spPr>
          <a:xfrm>
            <a:off x="5410200" y="685800"/>
            <a:ext cx="2743200" cy="919401"/>
          </a:xfrm>
          <a:prstGeom prst="wedgeRoundRectCallout">
            <a:avLst>
              <a:gd name="adj1" fmla="val -92024"/>
              <a:gd name="adj2" fmla="val 49145"/>
              <a:gd name="adj3" fmla="val 16667"/>
            </a:avLst>
          </a:prstGeom>
        </p:spPr>
        <p:style>
          <a:lnRef idx="1">
            <a:schemeClr val="accent6"/>
          </a:lnRef>
          <a:fillRef idx="2">
            <a:schemeClr val="accent6"/>
          </a:fillRef>
          <a:effectRef idx="1">
            <a:schemeClr val="accent6"/>
          </a:effectRef>
          <a:fontRef idx="minor">
            <a:schemeClr val="dk1"/>
          </a:fontRef>
        </p:style>
        <p:txBody>
          <a:bodyPr lIns="91440" rtlCol="0" anchor="ctr">
            <a:noAutofit/>
          </a:bodyPr>
          <a:lstStyle/>
          <a:p>
            <a:pPr marL="228600" indent="-228600">
              <a:spcBef>
                <a:spcPct val="20000"/>
              </a:spcBef>
            </a:pPr>
            <a:r>
              <a:rPr lang="en-US" sz="1600" dirty="0" smtClean="0"/>
              <a:t>	You can also export the Problem Breakdown table and LFA values!</a:t>
            </a:r>
            <a:endParaRPr lang="en-US" sz="1600" kern="0"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Sample Selector</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3" name="Picture 8"/>
          <p:cNvPicPr>
            <a:picLocks noChangeAspect="1" noChangeArrowheads="1"/>
          </p:cNvPicPr>
          <p:nvPr/>
        </p:nvPicPr>
        <p:blipFill>
          <a:blip r:embed="rId4"/>
          <a:srcRect t="16667" b="6250"/>
          <a:stretch>
            <a:fillRect/>
          </a:stretch>
        </p:blipFill>
        <p:spPr bwMode="auto">
          <a:xfrm>
            <a:off x="461962" y="990600"/>
            <a:ext cx="7843838" cy="5638800"/>
          </a:xfrm>
          <a:prstGeom prst="rect">
            <a:avLst/>
          </a:prstGeom>
          <a:noFill/>
          <a:ln w="9525">
            <a:noFill/>
            <a:miter lim="800000"/>
            <a:headEnd/>
            <a:tailEnd/>
          </a:ln>
          <a:effectLst/>
        </p:spPr>
      </p:pic>
      <p:sp>
        <p:nvSpPr>
          <p:cNvPr id="9" name="Rounded Rectangular Callout 8"/>
          <p:cNvSpPr/>
          <p:nvPr/>
        </p:nvSpPr>
        <p:spPr>
          <a:xfrm>
            <a:off x="2286000" y="3200400"/>
            <a:ext cx="1524000" cy="1600200"/>
          </a:xfrm>
          <a:prstGeom prst="wedgeRoundRectCallout">
            <a:avLst>
              <a:gd name="adj1" fmla="val -58658"/>
              <a:gd name="adj2" fmla="val -80691"/>
              <a:gd name="adj3" fmla="val 16667"/>
            </a:avLst>
          </a:prstGeom>
        </p:spPr>
        <p:style>
          <a:lnRef idx="1">
            <a:schemeClr val="accent6"/>
          </a:lnRef>
          <a:fillRef idx="2">
            <a:schemeClr val="accent6"/>
          </a:fillRef>
          <a:effectRef idx="1">
            <a:schemeClr val="accent6"/>
          </a:effectRef>
          <a:fontRef idx="minor">
            <a:schemeClr val="dk1"/>
          </a:fontRef>
        </p:style>
        <p:txBody>
          <a:bodyPr lIns="91440" rtlCol="0" anchor="ctr">
            <a:noAutofit/>
          </a:bodyPr>
          <a:lstStyle/>
          <a:p>
            <a:pPr marL="228600" indent="-228600">
              <a:spcBef>
                <a:spcPct val="20000"/>
              </a:spcBef>
            </a:pPr>
            <a:r>
              <a:rPr lang="en-US" sz="1200" kern="0" dirty="0" smtClean="0">
                <a:solidFill>
                  <a:schemeClr val="tx1"/>
                </a:solidFill>
              </a:rPr>
              <a:t>Filter by </a:t>
            </a:r>
          </a:p>
          <a:p>
            <a:pPr marL="228600" indent="-228600">
              <a:spcBef>
                <a:spcPct val="20000"/>
              </a:spcBef>
              <a:buFont typeface="Arial" pitchFamily="34" charset="0"/>
              <a:buChar char="•"/>
            </a:pPr>
            <a:r>
              <a:rPr lang="en-US" sz="1000" kern="0" dirty="0" smtClean="0">
                <a:solidFill>
                  <a:schemeClr val="tx1"/>
                </a:solidFill>
              </a:rPr>
              <a:t>Condition</a:t>
            </a:r>
          </a:p>
          <a:p>
            <a:pPr marL="228600" indent="-228600">
              <a:spcBef>
                <a:spcPct val="20000"/>
              </a:spcBef>
              <a:buFont typeface="Arial" pitchFamily="34" charset="0"/>
              <a:buChar char="•"/>
            </a:pPr>
            <a:r>
              <a:rPr lang="en-US" sz="1000" kern="0" dirty="0" smtClean="0">
                <a:solidFill>
                  <a:schemeClr val="tx1"/>
                </a:solidFill>
              </a:rPr>
              <a:t>Dataset Level</a:t>
            </a:r>
          </a:p>
          <a:p>
            <a:pPr marL="228600" indent="-228600">
              <a:spcBef>
                <a:spcPct val="20000"/>
              </a:spcBef>
              <a:buFont typeface="Arial" pitchFamily="34" charset="0"/>
              <a:buChar char="•"/>
            </a:pPr>
            <a:r>
              <a:rPr lang="en-US" sz="1000" kern="0" dirty="0" smtClean="0">
                <a:solidFill>
                  <a:schemeClr val="tx1"/>
                </a:solidFill>
              </a:rPr>
              <a:t>Problem</a:t>
            </a:r>
          </a:p>
          <a:p>
            <a:pPr marL="228600" indent="-228600">
              <a:spcBef>
                <a:spcPct val="20000"/>
              </a:spcBef>
              <a:buFont typeface="Arial" pitchFamily="34" charset="0"/>
              <a:buChar char="•"/>
            </a:pPr>
            <a:r>
              <a:rPr lang="en-US" sz="1000" kern="0" dirty="0" smtClean="0">
                <a:solidFill>
                  <a:schemeClr val="tx1"/>
                </a:solidFill>
              </a:rPr>
              <a:t>School</a:t>
            </a:r>
          </a:p>
          <a:p>
            <a:pPr marL="228600" indent="-228600">
              <a:spcBef>
                <a:spcPct val="20000"/>
              </a:spcBef>
              <a:buFont typeface="Arial" pitchFamily="34" charset="0"/>
              <a:buChar char="•"/>
            </a:pPr>
            <a:r>
              <a:rPr lang="en-US" sz="1000" kern="0" dirty="0" smtClean="0">
                <a:solidFill>
                  <a:schemeClr val="tx1"/>
                </a:solidFill>
              </a:rPr>
              <a:t>Student</a:t>
            </a:r>
          </a:p>
          <a:p>
            <a:pPr marL="228600" indent="-228600">
              <a:spcBef>
                <a:spcPct val="20000"/>
              </a:spcBef>
              <a:buFont typeface="Arial" pitchFamily="34" charset="0"/>
              <a:buChar char="•"/>
            </a:pPr>
            <a:r>
              <a:rPr lang="en-US" sz="1000" kern="0" dirty="0" smtClean="0">
                <a:solidFill>
                  <a:schemeClr val="tx1"/>
                </a:solidFill>
              </a:rPr>
              <a:t>Tutor Transaction</a:t>
            </a:r>
            <a:endParaRPr lang="en-US" sz="1600" kern="0" dirty="0" smtClean="0">
              <a:solidFill>
                <a:schemeClr val="tx1"/>
              </a:solidFill>
            </a:endParaRPr>
          </a:p>
        </p:txBody>
      </p:sp>
      <p:sp>
        <p:nvSpPr>
          <p:cNvPr id="14" name="Rounded Rectangular Callout 13"/>
          <p:cNvSpPr/>
          <p:nvPr/>
        </p:nvSpPr>
        <p:spPr>
          <a:xfrm>
            <a:off x="6781800" y="1143000"/>
            <a:ext cx="1905000" cy="685800"/>
          </a:xfrm>
          <a:prstGeom prst="wedgeRoundRectCallout">
            <a:avLst>
              <a:gd name="adj1" fmla="val -70697"/>
              <a:gd name="adj2" fmla="val 53438"/>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Easily create a sample/filter to view a smaller subset of data</a:t>
            </a:r>
            <a:endParaRPr lang="en-US" sz="1200" dirty="0"/>
          </a:p>
        </p:txBody>
      </p:sp>
      <p:sp>
        <p:nvSpPr>
          <p:cNvPr id="15" name="Rounded Rectangular Callout 14"/>
          <p:cNvSpPr/>
          <p:nvPr/>
        </p:nvSpPr>
        <p:spPr>
          <a:xfrm>
            <a:off x="304800" y="3352800"/>
            <a:ext cx="1905000" cy="685800"/>
          </a:xfrm>
          <a:prstGeom prst="wedgeRoundRectCallout">
            <a:avLst>
              <a:gd name="adj1" fmla="val -16579"/>
              <a:gd name="adj2" fmla="val -126954"/>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Shared (only owner can edit) and private samples</a:t>
            </a:r>
            <a:endParaRPr lang="en-US" sz="1200" dirty="0"/>
          </a:p>
        </p:txBody>
      </p:sp>
      <p:sp>
        <p:nvSpPr>
          <p:cNvPr id="11" name="Oval 10"/>
          <p:cNvSpPr/>
          <p:nvPr/>
        </p:nvSpPr>
        <p:spPr>
          <a:xfrm>
            <a:off x="228600" y="1600200"/>
            <a:ext cx="1524000" cy="1447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Help/Documentation</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pic>
        <p:nvPicPr>
          <p:cNvPr id="16" name="Picture 12"/>
          <p:cNvPicPr>
            <a:picLocks noChangeAspect="1" noChangeArrowheads="1"/>
          </p:cNvPicPr>
          <p:nvPr/>
        </p:nvPicPr>
        <p:blipFill>
          <a:blip r:embed="rId4"/>
          <a:srcRect t="16741" r="2160"/>
          <a:stretch>
            <a:fillRect/>
          </a:stretch>
        </p:blipFill>
        <p:spPr bwMode="auto">
          <a:xfrm>
            <a:off x="838200" y="990600"/>
            <a:ext cx="7162800" cy="5684520"/>
          </a:xfrm>
          <a:prstGeom prst="rect">
            <a:avLst/>
          </a:prstGeom>
          <a:noFill/>
          <a:ln w="9525">
            <a:noFill/>
            <a:miter lim="800000"/>
            <a:headEnd/>
            <a:tailEnd/>
          </a:ln>
          <a:effectLst/>
        </p:spPr>
      </p:pic>
      <p:sp>
        <p:nvSpPr>
          <p:cNvPr id="11" name="Oval 10"/>
          <p:cNvSpPr/>
          <p:nvPr/>
        </p:nvSpPr>
        <p:spPr>
          <a:xfrm>
            <a:off x="6934200" y="990600"/>
            <a:ext cx="457200" cy="3048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505200" y="6248400"/>
            <a:ext cx="457200" cy="3048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ular Callout 25"/>
          <p:cNvSpPr/>
          <p:nvPr/>
        </p:nvSpPr>
        <p:spPr>
          <a:xfrm>
            <a:off x="5105400" y="2895600"/>
            <a:ext cx="3505200" cy="1143000"/>
          </a:xfrm>
          <a:prstGeom prst="wedgeRoundRectCallout">
            <a:avLst>
              <a:gd name="adj1" fmla="val -42238"/>
              <a:gd name="adj2" fmla="val -76675"/>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marL="228600" indent="-228600">
              <a:spcBef>
                <a:spcPct val="20000"/>
              </a:spcBef>
              <a:buFont typeface="Arial" pitchFamily="34" charset="0"/>
              <a:buChar char="•"/>
            </a:pPr>
            <a:r>
              <a:rPr lang="en-US" sz="1200" dirty="0" smtClean="0"/>
              <a:t>Extensive documentation with examples</a:t>
            </a:r>
            <a:endParaRPr lang="en-US" sz="1200" kern="0" dirty="0" smtClean="0">
              <a:solidFill>
                <a:schemeClr val="tx1"/>
              </a:solidFill>
            </a:endParaRPr>
          </a:p>
          <a:p>
            <a:pPr marL="228600" indent="-228600">
              <a:spcBef>
                <a:spcPct val="20000"/>
              </a:spcBef>
              <a:buFont typeface="Arial" pitchFamily="34" charset="0"/>
              <a:buChar char="•"/>
            </a:pPr>
            <a:r>
              <a:rPr lang="en-US" sz="1200" kern="0" dirty="0" smtClean="0">
                <a:solidFill>
                  <a:schemeClr val="tx1"/>
                </a:solidFill>
              </a:rPr>
              <a:t>Contextual by tool/report</a:t>
            </a:r>
            <a:endParaRPr lang="en-US" sz="1000" kern="0" dirty="0" smtClean="0">
              <a:solidFill>
                <a:schemeClr val="tx1"/>
              </a:solidFill>
            </a:endParaRPr>
          </a:p>
          <a:p>
            <a:pPr marL="228600" indent="-228600">
              <a:spcBef>
                <a:spcPct val="20000"/>
              </a:spcBef>
              <a:buFont typeface="Arial" pitchFamily="34" charset="0"/>
              <a:buChar char="•"/>
            </a:pPr>
            <a:r>
              <a:rPr lang="en-US" sz="1200" kern="0" dirty="0" smtClean="0">
                <a:solidFill>
                  <a:schemeClr val="tx1"/>
                </a:solidFill>
                <a:hlinkClick r:id="rId5"/>
              </a:rPr>
              <a:t>http://learnlab.web.cmu.edu/datashop/help</a:t>
            </a:r>
            <a:endParaRPr lang="en-US" sz="1200" kern="0" dirty="0" smtClean="0">
              <a:solidFill>
                <a:schemeClr val="tx1"/>
              </a:solidFill>
            </a:endParaRPr>
          </a:p>
        </p:txBody>
      </p:sp>
      <p:sp>
        <p:nvSpPr>
          <p:cNvPr id="10" name="Rounded Rectangular Callout 9"/>
          <p:cNvSpPr/>
          <p:nvPr/>
        </p:nvSpPr>
        <p:spPr>
          <a:xfrm>
            <a:off x="304800" y="3276600"/>
            <a:ext cx="1600200" cy="838200"/>
          </a:xfrm>
          <a:prstGeom prst="wedgeRoundRectCallout">
            <a:avLst>
              <a:gd name="adj1" fmla="val 24937"/>
              <a:gd name="adj2" fmla="val -113330"/>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200" dirty="0" smtClean="0"/>
              <a:t>Glossary of common terms, tied in with PSLC Theory wiki</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26"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228600" y="228600"/>
            <a:ext cx="8458200" cy="609600"/>
          </a:xfrm>
        </p:spPr>
        <p:txBody>
          <a:bodyPr/>
          <a:lstStyle/>
          <a:p>
            <a:pPr algn="l"/>
            <a:r>
              <a:rPr lang="en-US" sz="4000" dirty="0" smtClean="0"/>
              <a:t>Coming Soon</a:t>
            </a:r>
            <a:endParaRPr lang="en-US" sz="4000" dirty="0"/>
          </a:p>
        </p:txBody>
      </p:sp>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sp>
        <p:nvSpPr>
          <p:cNvPr id="9" name="Rectangle 3"/>
          <p:cNvSpPr txBox="1">
            <a:spLocks noChangeArrowheads="1"/>
          </p:cNvSpPr>
          <p:nvPr/>
        </p:nvSpPr>
        <p:spPr bwMode="auto">
          <a:xfrm>
            <a:off x="457200" y="990600"/>
            <a:ext cx="8229600" cy="4953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Manage and view the details</a:t>
            </a:r>
            <a:r>
              <a:rPr kumimoji="0" lang="en-US" sz="2000" b="0" i="0" u="none" strike="noStrike" kern="0" cap="none" spc="0" normalizeH="0" noProof="0" dirty="0" smtClean="0">
                <a:ln>
                  <a:noFill/>
                </a:ln>
                <a:solidFill>
                  <a:schemeClr val="tx1"/>
                </a:solidFill>
                <a:effectLst/>
                <a:uLnTx/>
                <a:uFillTx/>
                <a:latin typeface="+mn-lt"/>
              </a:rPr>
              <a:t> of Knowledge Component Models from within DataShop</a:t>
            </a:r>
          </a:p>
          <a:p>
            <a:pPr marL="800100" lvl="1" indent="-342900">
              <a:spcBef>
                <a:spcPct val="20000"/>
              </a:spcBef>
              <a:buFontTx/>
              <a:buChar char="•"/>
            </a:pPr>
            <a:r>
              <a:rPr lang="en-US" sz="2000" kern="0" dirty="0" smtClean="0">
                <a:latin typeface="+mn-lt"/>
              </a:rPr>
              <a:t>KC Sets</a:t>
            </a:r>
          </a:p>
          <a:p>
            <a:pPr marL="800100" lvl="1" indent="-342900">
              <a:spcBef>
                <a:spcPct val="20000"/>
              </a:spcBef>
              <a:buFontTx/>
              <a:buChar char="•"/>
            </a:pPr>
            <a:r>
              <a:rPr lang="en-US" sz="2000" kern="0" dirty="0" smtClean="0">
                <a:latin typeface="+mn-lt"/>
              </a:rPr>
              <a:t>Create, Modify &amp; Delete KC models within DataShop</a:t>
            </a:r>
            <a:endParaRPr kumimoji="0" lang="en-US" sz="2000" b="0" i="0" u="none" strike="noStrike" kern="0" cap="none" spc="0" normalizeH="0" noProof="0" dirty="0" smtClean="0">
              <a:ln>
                <a:noFill/>
              </a:ln>
              <a:solidFill>
                <a:schemeClr val="tx1"/>
              </a:solidFill>
              <a:effectLst/>
              <a:uLnTx/>
              <a:uFillTx/>
              <a:latin typeface="+mn-lt"/>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000" b="0" i="0" u="none" strike="noStrike" kern="0" cap="none" spc="0" normalizeH="0" noProof="0" dirty="0" smtClean="0">
                <a:ln>
                  <a:noFill/>
                </a:ln>
                <a:solidFill>
                  <a:schemeClr val="tx1"/>
                </a:solidFill>
                <a:effectLst/>
                <a:uLnTx/>
                <a:uFillTx/>
                <a:latin typeface="+mn-lt"/>
              </a:rPr>
              <a:t>Addition of Latency Curves to Learning Curve Reporting</a:t>
            </a:r>
          </a:p>
          <a:p>
            <a:pPr marL="800100" lvl="1" indent="-342900">
              <a:spcBef>
                <a:spcPct val="20000"/>
              </a:spcBef>
              <a:buFontTx/>
              <a:buChar char="•"/>
            </a:pPr>
            <a:r>
              <a:rPr lang="en-US" sz="2000" kern="0" dirty="0" smtClean="0">
                <a:latin typeface="+mn-lt"/>
              </a:rPr>
              <a:t>Assistance Time</a:t>
            </a:r>
          </a:p>
          <a:p>
            <a:pPr marL="800100" lvl="1" indent="-342900">
              <a:spcBef>
                <a:spcPct val="20000"/>
              </a:spcBef>
              <a:buFontTx/>
              <a:buChar char="•"/>
            </a:pPr>
            <a:r>
              <a:rPr kumimoji="0" lang="en-US" sz="2000" b="0" i="0" u="none" strike="noStrike" kern="0" cap="none" spc="0" normalizeH="0" noProof="0" dirty="0" smtClean="0">
                <a:ln>
                  <a:noFill/>
                </a:ln>
                <a:solidFill>
                  <a:schemeClr val="tx1"/>
                </a:solidFill>
                <a:effectLst/>
                <a:uLnTx/>
                <a:uFillTx/>
                <a:latin typeface="+mn-lt"/>
              </a:rPr>
              <a:t>Time to Correct</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000" b="0" i="0" u="none" strike="noStrike" kern="0" cap="none" spc="0" normalizeH="0" noProof="0" dirty="0" smtClean="0">
                <a:ln>
                  <a:noFill/>
                </a:ln>
                <a:solidFill>
                  <a:schemeClr val="tx1"/>
                </a:solidFill>
                <a:effectLst/>
                <a:uLnTx/>
                <a:uFillTx/>
                <a:latin typeface="+mn-lt"/>
              </a:rPr>
              <a:t>Problem Rollup &amp; Export</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000" b="0" i="0" u="none" strike="noStrike" kern="0" cap="none" spc="0" normalizeH="0" noProof="0" dirty="0" smtClean="0">
                <a:ln>
                  <a:noFill/>
                </a:ln>
                <a:solidFill>
                  <a:schemeClr val="tx1"/>
                </a:solidFill>
                <a:effectLst/>
                <a:uLnTx/>
                <a:uFillTx/>
                <a:latin typeface="+mn-lt"/>
              </a:rPr>
              <a:t>Enhanced Contextual Help</a:t>
            </a:r>
          </a:p>
        </p:txBody>
      </p:sp>
      <p:grpSp>
        <p:nvGrpSpPr>
          <p:cNvPr id="15" name="Group 14"/>
          <p:cNvGrpSpPr/>
          <p:nvPr/>
        </p:nvGrpSpPr>
        <p:grpSpPr>
          <a:xfrm>
            <a:off x="0" y="5692914"/>
            <a:ext cx="9144000" cy="1012686"/>
            <a:chOff x="0" y="0"/>
            <a:chExt cx="9144000" cy="1012686"/>
          </a:xfrm>
        </p:grpSpPr>
        <p:sp>
          <p:nvSpPr>
            <p:cNvPr id="16"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7"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9"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8" name="Rectangle 3"/>
          <p:cNvSpPr txBox="1">
            <a:spLocks noChangeArrowheads="1"/>
          </p:cNvSpPr>
          <p:nvPr/>
        </p:nvSpPr>
        <p:spPr bwMode="auto">
          <a:xfrm>
            <a:off x="457200" y="914400"/>
            <a:ext cx="82296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8600" indent="-228600">
              <a:spcBef>
                <a:spcPct val="20000"/>
              </a:spcBef>
            </a:pPr>
            <a:endParaRPr kumimoji="0" lang="en-US" sz="2400" b="0" i="0" u="none" strike="noStrike" kern="0" cap="none" spc="0" normalizeH="0" baseline="0" noProof="0" dirty="0">
              <a:ln>
                <a:noFill/>
              </a:ln>
              <a:solidFill>
                <a:schemeClr val="tx1"/>
              </a:solidFill>
              <a:effectLst/>
              <a:uLnTx/>
              <a:uFillTx/>
              <a:latin typeface="+mn-lt"/>
            </a:endParaRPr>
          </a:p>
        </p:txBody>
      </p:sp>
      <p:grpSp>
        <p:nvGrpSpPr>
          <p:cNvPr id="2" name="Group 14"/>
          <p:cNvGrpSpPr/>
          <p:nvPr/>
        </p:nvGrpSpPr>
        <p:grpSpPr>
          <a:xfrm>
            <a:off x="0" y="5692914"/>
            <a:ext cx="9144000" cy="1012686"/>
            <a:chOff x="0" y="0"/>
            <a:chExt cx="9144000" cy="1012686"/>
          </a:xfrm>
        </p:grpSpPr>
        <p:sp>
          <p:nvSpPr>
            <p:cNvPr id="16"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7"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9"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
        <p:nvSpPr>
          <p:cNvPr id="1026" name="AutoShape 2"/>
          <p:cNvSpPr>
            <a:spLocks noChangeArrowheads="1"/>
          </p:cNvSpPr>
          <p:nvPr/>
        </p:nvSpPr>
        <p:spPr bwMode="auto">
          <a:xfrm>
            <a:off x="990600" y="1066800"/>
            <a:ext cx="7086600" cy="3829050"/>
          </a:xfrm>
          <a:prstGeom prst="roundRect">
            <a:avLst>
              <a:gd name="adj" fmla="val 16667"/>
            </a:avLst>
          </a:prstGeom>
          <a:solidFill>
            <a:srgbClr val="FFFFFF"/>
          </a:solidFill>
          <a:ln w="12700">
            <a:solidFill>
              <a:srgbClr val="37567F"/>
            </a:solidFill>
            <a:prstDash val="dash"/>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200" b="0" i="0" u="none" strike="noStrike" cap="none" normalizeH="0" baseline="0" dirty="0" smtClean="0">
                <a:ln>
                  <a:noFill/>
                </a:ln>
                <a:solidFill>
                  <a:schemeClr val="tx1"/>
                </a:solidFill>
                <a:effectLst/>
                <a:latin typeface="Calibri" pitchFamily="34" charset="0"/>
              </a:rPr>
              <a:t>For DataShop</a:t>
            </a:r>
            <a:r>
              <a:rPr kumimoji="0" lang="en-US" sz="3200" b="0" i="0" u="none" strike="noStrike" cap="none" normalizeH="0" dirty="0" smtClean="0">
                <a:ln>
                  <a:noFill/>
                </a:ln>
                <a:solidFill>
                  <a:schemeClr val="tx1"/>
                </a:solidFill>
                <a:effectLst/>
                <a:latin typeface="Calibri" pitchFamily="34" charset="0"/>
              </a:rPr>
              <a:t> </a:t>
            </a:r>
            <a:r>
              <a:rPr kumimoji="0" lang="en-US" sz="3200" b="0" i="0" u="none" strike="noStrike" cap="none" normalizeH="0" baseline="0" dirty="0" smtClean="0">
                <a:ln>
                  <a:noFill/>
                </a:ln>
                <a:solidFill>
                  <a:schemeClr val="tx1"/>
                </a:solidFill>
                <a:effectLst/>
                <a:latin typeface="Calibri" pitchFamily="34" charset="0"/>
              </a:rPr>
              <a:t>related </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200" b="0" i="0" u="none" strike="noStrike" cap="none" normalizeH="0" baseline="0" dirty="0" smtClean="0">
                <a:ln>
                  <a:noFill/>
                </a:ln>
                <a:solidFill>
                  <a:schemeClr val="tx1"/>
                </a:solidFill>
                <a:effectLst/>
                <a:latin typeface="Calibri" pitchFamily="34" charset="0"/>
              </a:rPr>
              <a:t>questions, comments or suggestions </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200" b="0" i="0" u="none" strike="noStrike" cap="none" normalizeH="0" baseline="0" dirty="0" smtClean="0">
                <a:ln>
                  <a:noFill/>
                </a:ln>
                <a:solidFill>
                  <a:schemeClr val="tx1"/>
                </a:solidFill>
                <a:effectLst/>
                <a:latin typeface="Calibri" pitchFamily="34" charset="0"/>
              </a:rPr>
              <a:t>please send email to:</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hlinkClick r:id="rId5"/>
              </a:rPr>
              <a:t>datashop-help@lists.andrew.cmu.edu</a:t>
            </a:r>
            <a:endParaRPr kumimoji="0" lang="en-US" sz="2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5" name="Rectangle 3"/>
          <p:cNvSpPr>
            <a:spLocks noGrp="1" noChangeArrowheads="1"/>
          </p:cNvSpPr>
          <p:nvPr>
            <p:ph type="body" idx="1"/>
          </p:nvPr>
        </p:nvSpPr>
        <p:spPr>
          <a:xfrm>
            <a:off x="457200" y="990600"/>
            <a:ext cx="8229600" cy="5486400"/>
          </a:xfrm>
        </p:spPr>
        <p:txBody>
          <a:bodyPr/>
          <a:lstStyle/>
          <a:p>
            <a:r>
              <a:rPr lang="en-US" sz="2800" dirty="0" smtClean="0"/>
              <a:t>Alida Skogsholm</a:t>
            </a:r>
          </a:p>
          <a:p>
            <a:pPr lvl="1"/>
            <a:r>
              <a:rPr lang="en-US" sz="2000" dirty="0" smtClean="0"/>
              <a:t>DataShop Manager, Developer</a:t>
            </a:r>
            <a:endParaRPr lang="en-US" sz="2000" dirty="0"/>
          </a:p>
          <a:p>
            <a:r>
              <a:rPr lang="en-US" sz="2800" dirty="0" smtClean="0"/>
              <a:t>Ben Billings</a:t>
            </a:r>
          </a:p>
          <a:p>
            <a:pPr lvl="1"/>
            <a:r>
              <a:rPr lang="en-US" sz="2000" dirty="0" smtClean="0"/>
              <a:t>DataShop Developer</a:t>
            </a:r>
          </a:p>
          <a:p>
            <a:r>
              <a:rPr lang="en-US" sz="2800" dirty="0" smtClean="0"/>
              <a:t>Kyle Cunningham</a:t>
            </a:r>
          </a:p>
          <a:p>
            <a:pPr lvl="1"/>
            <a:r>
              <a:rPr lang="en-US" sz="2000" dirty="0" smtClean="0"/>
              <a:t>DataShop Consultant, Developer</a:t>
            </a:r>
          </a:p>
          <a:p>
            <a:r>
              <a:rPr lang="en-US" sz="2800" dirty="0" smtClean="0"/>
              <a:t>Sandy Demi</a:t>
            </a:r>
          </a:p>
          <a:p>
            <a:pPr lvl="1"/>
            <a:r>
              <a:rPr lang="en-US" sz="2000" dirty="0" smtClean="0"/>
              <a:t>QA (Quality Assurance – Testing)</a:t>
            </a:r>
          </a:p>
          <a:p>
            <a:r>
              <a:rPr lang="en-US" sz="2800" dirty="0" smtClean="0"/>
              <a:t>Brett Leber</a:t>
            </a:r>
          </a:p>
          <a:p>
            <a:pPr lvl="1"/>
            <a:r>
              <a:rPr lang="en-US" sz="2000" dirty="0" smtClean="0"/>
              <a:t>Documentation Specialist, Designer</a:t>
            </a:r>
            <a:endParaRPr lang="en-US" sz="2000" dirty="0"/>
          </a:p>
        </p:txBody>
      </p:sp>
      <p:sp>
        <p:nvSpPr>
          <p:cNvPr id="6" name="Rectangle 2"/>
          <p:cNvSpPr txBox="1">
            <a:spLocks noChangeArrowheads="1"/>
          </p:cNvSpPr>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The DataShop Team</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8" name="Group 7"/>
          <p:cNvGrpSpPr/>
          <p:nvPr/>
        </p:nvGrpSpPr>
        <p:grpSpPr>
          <a:xfrm>
            <a:off x="0" y="5791200"/>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2"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5" name="Rectangle 3"/>
          <p:cNvSpPr>
            <a:spLocks noGrp="1" noChangeArrowheads="1"/>
          </p:cNvSpPr>
          <p:nvPr>
            <p:ph type="body" idx="1"/>
          </p:nvPr>
        </p:nvSpPr>
        <p:spPr>
          <a:xfrm>
            <a:off x="457200" y="1066800"/>
            <a:ext cx="8229600" cy="5410200"/>
          </a:xfrm>
        </p:spPr>
        <p:txBody>
          <a:bodyPr/>
          <a:lstStyle/>
          <a:p>
            <a:pPr>
              <a:lnSpc>
                <a:spcPct val="80000"/>
              </a:lnSpc>
            </a:pPr>
            <a:r>
              <a:rPr lang="en-US" sz="2400" dirty="0" smtClean="0"/>
              <a:t>Central Repository</a:t>
            </a:r>
          </a:p>
          <a:p>
            <a:pPr lvl="1">
              <a:lnSpc>
                <a:spcPct val="80000"/>
              </a:lnSpc>
            </a:pPr>
            <a:r>
              <a:rPr lang="en-US" sz="2000" dirty="0" smtClean="0"/>
              <a:t>Secure place to store &amp; access research data</a:t>
            </a:r>
          </a:p>
          <a:p>
            <a:pPr lvl="2">
              <a:lnSpc>
                <a:spcPct val="80000"/>
              </a:lnSpc>
            </a:pPr>
            <a:r>
              <a:rPr lang="en-US" sz="1800" dirty="0" smtClean="0"/>
              <a:t>Every LearnLab and Every Study</a:t>
            </a:r>
          </a:p>
          <a:p>
            <a:pPr lvl="1">
              <a:lnSpc>
                <a:spcPct val="80000"/>
              </a:lnSpc>
            </a:pPr>
            <a:r>
              <a:rPr lang="en-US" sz="2000" dirty="0" smtClean="0"/>
              <a:t>Supports various kinds of research</a:t>
            </a:r>
          </a:p>
          <a:p>
            <a:pPr lvl="2">
              <a:lnSpc>
                <a:spcPct val="80000"/>
              </a:lnSpc>
            </a:pPr>
            <a:r>
              <a:rPr lang="en-US" sz="1800" dirty="0" smtClean="0"/>
              <a:t>Primary analysis of study data</a:t>
            </a:r>
          </a:p>
          <a:p>
            <a:pPr lvl="2">
              <a:lnSpc>
                <a:spcPct val="80000"/>
              </a:lnSpc>
            </a:pPr>
            <a:r>
              <a:rPr lang="en-US" sz="1800" dirty="0" smtClean="0"/>
              <a:t>Exploratory analysis of course data</a:t>
            </a:r>
          </a:p>
          <a:p>
            <a:pPr lvl="2">
              <a:lnSpc>
                <a:spcPct val="80000"/>
              </a:lnSpc>
            </a:pPr>
            <a:r>
              <a:rPr lang="en-US" sz="1800" dirty="0" smtClean="0"/>
              <a:t>Secondary analysis of any data set</a:t>
            </a:r>
          </a:p>
          <a:p>
            <a:pPr>
              <a:lnSpc>
                <a:spcPct val="80000"/>
              </a:lnSpc>
            </a:pPr>
            <a:r>
              <a:rPr lang="en-US" sz="2400" dirty="0" smtClean="0"/>
              <a:t>Analysis &amp; Reporting Tools</a:t>
            </a:r>
          </a:p>
          <a:p>
            <a:pPr lvl="1">
              <a:lnSpc>
                <a:spcPct val="80000"/>
              </a:lnSpc>
            </a:pPr>
            <a:r>
              <a:rPr lang="en-US" sz="2000" dirty="0" smtClean="0"/>
              <a:t>Learning curves &amp; error reports provide fast view of data</a:t>
            </a:r>
          </a:p>
          <a:p>
            <a:pPr lvl="1">
              <a:lnSpc>
                <a:spcPct val="80000"/>
              </a:lnSpc>
            </a:pPr>
            <a:r>
              <a:rPr lang="en-US" sz="2000" dirty="0" smtClean="0"/>
              <a:t>Performance Profiler allows easy aggregation across various levels of granularity (problem, dataset levels, knowledge components, etc.)  </a:t>
            </a:r>
          </a:p>
          <a:p>
            <a:pPr lvl="1">
              <a:lnSpc>
                <a:spcPct val="80000"/>
              </a:lnSpc>
            </a:pPr>
            <a:r>
              <a:rPr lang="en-US" sz="2000" dirty="0" smtClean="0"/>
              <a:t>Data Export</a:t>
            </a:r>
          </a:p>
          <a:p>
            <a:pPr lvl="2">
              <a:lnSpc>
                <a:spcPct val="80000"/>
              </a:lnSpc>
            </a:pPr>
            <a:r>
              <a:rPr lang="en-US" sz="1800" dirty="0" smtClean="0"/>
              <a:t>Tab delimited tables you can open with your favorite spreadsheet or statistical package</a:t>
            </a:r>
          </a:p>
          <a:p>
            <a:pPr lvl="1">
              <a:lnSpc>
                <a:spcPct val="80000"/>
              </a:lnSpc>
            </a:pPr>
            <a:r>
              <a:rPr lang="en-US" sz="2000" dirty="0" smtClean="0"/>
              <a:t>New tools created to meet highest demands </a:t>
            </a:r>
          </a:p>
          <a:p>
            <a:endParaRPr lang="en-US" dirty="0"/>
          </a:p>
        </p:txBody>
      </p:sp>
      <p:sp>
        <p:nvSpPr>
          <p:cNvPr id="6" name="Rectangle 2"/>
          <p:cNvSpPr txBox="1">
            <a:spLocks noChangeArrowheads="1"/>
          </p:cNvSpPr>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What is DataShop?</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8" name="Group 7"/>
          <p:cNvGrpSpPr/>
          <p:nvPr/>
        </p:nvGrpSpPr>
        <p:grpSpPr>
          <a:xfrm>
            <a:off x="0" y="5845314"/>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2"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pic>
        <p:nvPicPr>
          <p:cNvPr id="29" name="Picture 6" descr="CollectingData_ChemistryTutor-Logs"/>
          <p:cNvPicPr>
            <a:picLocks noChangeAspect="1" noChangeArrowheads="1"/>
          </p:cNvPicPr>
          <p:nvPr/>
        </p:nvPicPr>
        <p:blipFill>
          <a:blip r:embed="rId4"/>
          <a:srcRect l="1361" t="6213" r="1361" b="1553"/>
          <a:stretch>
            <a:fillRect/>
          </a:stretch>
        </p:blipFill>
        <p:spPr bwMode="auto">
          <a:xfrm>
            <a:off x="598487" y="2057400"/>
            <a:ext cx="2362200" cy="1938492"/>
          </a:xfrm>
          <a:prstGeom prst="rect">
            <a:avLst/>
          </a:prstGeom>
          <a:noFill/>
          <a:ln w="9525">
            <a:noFill/>
            <a:miter lim="800000"/>
            <a:headEnd/>
            <a:tailEnd/>
          </a:ln>
        </p:spPr>
      </p:pic>
      <p:grpSp>
        <p:nvGrpSpPr>
          <p:cNvPr id="38" name="Group 10"/>
          <p:cNvGrpSpPr>
            <a:grpSpLocks/>
          </p:cNvGrpSpPr>
          <p:nvPr/>
        </p:nvGrpSpPr>
        <p:grpSpPr bwMode="auto">
          <a:xfrm>
            <a:off x="1294606" y="1066800"/>
            <a:ext cx="969963" cy="933450"/>
            <a:chOff x="357" y="1152"/>
            <a:chExt cx="611" cy="588"/>
          </a:xfrm>
        </p:grpSpPr>
        <p:grpSp>
          <p:nvGrpSpPr>
            <p:cNvPr id="49" name="Group 11"/>
            <p:cNvGrpSpPr>
              <a:grpSpLocks/>
            </p:cNvGrpSpPr>
            <p:nvPr/>
          </p:nvGrpSpPr>
          <p:grpSpPr bwMode="auto">
            <a:xfrm>
              <a:off x="488" y="1152"/>
              <a:ext cx="372" cy="375"/>
              <a:chOff x="488" y="1152"/>
              <a:chExt cx="372" cy="375"/>
            </a:xfrm>
          </p:grpSpPr>
          <p:sp>
            <p:nvSpPr>
              <p:cNvPr id="51" name="Oval 12"/>
              <p:cNvSpPr>
                <a:spLocks noChangeArrowheads="1"/>
              </p:cNvSpPr>
              <p:nvPr/>
            </p:nvSpPr>
            <p:spPr bwMode="auto">
              <a:xfrm>
                <a:off x="488" y="1152"/>
                <a:ext cx="372" cy="375"/>
              </a:xfrm>
              <a:prstGeom prst="ellipse">
                <a:avLst/>
              </a:prstGeom>
              <a:solidFill>
                <a:srgbClr val="37567F"/>
              </a:solidFill>
              <a:ln w="9525">
                <a:noFill/>
                <a:round/>
                <a:headEnd/>
                <a:tailEnd/>
              </a:ln>
              <a:effectLst/>
            </p:spPr>
            <p:txBody>
              <a:bodyPr wrap="none" anchor="ctr"/>
              <a:lstStyle/>
              <a:p>
                <a:pPr algn="ctr" defTabSz="3762375" eaLnBrk="1" hangingPunct="1"/>
                <a:endParaRPr lang="en-US" sz="2000" u="none">
                  <a:solidFill>
                    <a:srgbClr val="355BB8"/>
                  </a:solidFill>
                  <a:latin typeface="HandelGothic BT" pitchFamily="82" charset="0"/>
                  <a:ea typeface="Arial Unicode MS" pitchFamily="34" charset="-128"/>
                  <a:cs typeface="Arial Unicode MS" pitchFamily="34" charset="-128"/>
                </a:endParaRPr>
              </a:p>
            </p:txBody>
          </p:sp>
          <p:sp>
            <p:nvSpPr>
              <p:cNvPr id="52" name="Text Box 13"/>
              <p:cNvSpPr txBox="1">
                <a:spLocks noChangeArrowheads="1"/>
              </p:cNvSpPr>
              <p:nvPr/>
            </p:nvSpPr>
            <p:spPr bwMode="auto">
              <a:xfrm>
                <a:off x="553" y="1195"/>
                <a:ext cx="223" cy="288"/>
              </a:xfrm>
              <a:prstGeom prst="rect">
                <a:avLst/>
              </a:prstGeom>
              <a:noFill/>
              <a:ln w="9525">
                <a:noFill/>
                <a:miter lim="800000"/>
                <a:headEnd/>
                <a:tailEnd/>
              </a:ln>
              <a:effectLst/>
            </p:spPr>
            <p:txBody>
              <a:bodyPr wrap="none">
                <a:spAutoFit/>
              </a:bodyPr>
              <a:lstStyle/>
              <a:p>
                <a:pPr defTabSz="3762375" eaLnBrk="1" hangingPunct="1"/>
                <a:r>
                  <a:rPr lang="en-US" sz="2400" u="none" dirty="0">
                    <a:solidFill>
                      <a:schemeClr val="bg1"/>
                    </a:solidFill>
                    <a:latin typeface="4"/>
                    <a:ea typeface="Arial Unicode MS" pitchFamily="34" charset="-128"/>
                    <a:cs typeface="Arial Unicode MS" pitchFamily="34" charset="-128"/>
                  </a:rPr>
                  <a:t>1</a:t>
                </a:r>
              </a:p>
            </p:txBody>
          </p:sp>
        </p:grpSp>
        <p:sp>
          <p:nvSpPr>
            <p:cNvPr id="50" name="Text Box 14"/>
            <p:cNvSpPr txBox="1">
              <a:spLocks noChangeArrowheads="1"/>
            </p:cNvSpPr>
            <p:nvPr/>
          </p:nvSpPr>
          <p:spPr bwMode="auto">
            <a:xfrm>
              <a:off x="357" y="1488"/>
              <a:ext cx="611" cy="252"/>
            </a:xfrm>
            <a:prstGeom prst="rect">
              <a:avLst/>
            </a:prstGeom>
            <a:noFill/>
            <a:ln w="9525">
              <a:noFill/>
              <a:miter lim="800000"/>
              <a:headEnd/>
              <a:tailEnd/>
            </a:ln>
            <a:effectLst/>
          </p:spPr>
          <p:txBody>
            <a:bodyPr wrap="none">
              <a:spAutoFit/>
            </a:bodyPr>
            <a:lstStyle/>
            <a:p>
              <a:pPr defTabSz="3762375" eaLnBrk="1" hangingPunct="1"/>
              <a:r>
                <a:rPr lang="en-US" sz="2000" u="none" dirty="0">
                  <a:solidFill>
                    <a:srgbClr val="37567F"/>
                  </a:solidFill>
                  <a:latin typeface="+mj-lt"/>
                  <a:ea typeface="Arial Unicode MS" pitchFamily="34" charset="-128"/>
                  <a:cs typeface="Arial Unicode MS" pitchFamily="34" charset="-128"/>
                </a:rPr>
                <a:t>Collect</a:t>
              </a:r>
            </a:p>
          </p:txBody>
        </p:sp>
      </p:grpSp>
      <p:sp>
        <p:nvSpPr>
          <p:cNvPr id="35" name="Rectangle 28"/>
          <p:cNvSpPr>
            <a:spLocks noChangeArrowheads="1"/>
          </p:cNvSpPr>
          <p:nvPr/>
        </p:nvSpPr>
        <p:spPr bwMode="auto">
          <a:xfrm>
            <a:off x="228600" y="4267200"/>
            <a:ext cx="3101975" cy="990600"/>
          </a:xfrm>
          <a:prstGeom prst="rect">
            <a:avLst/>
          </a:prstGeom>
          <a:noFill/>
          <a:ln w="9525">
            <a:noFill/>
            <a:miter lim="800000"/>
            <a:headEnd/>
            <a:tailEnd/>
          </a:ln>
          <a:effectLst/>
        </p:spPr>
        <p:txBody>
          <a:bodyPr lIns="92075" tIns="46038" rIns="92075" bIns="46038"/>
          <a:lstStyle/>
          <a:p>
            <a:pPr marL="119063" indent="-119063">
              <a:spcBef>
                <a:spcPct val="20000"/>
              </a:spcBef>
              <a:buSzPct val="79000"/>
              <a:buFont typeface="Arial" pitchFamily="34" charset="0"/>
              <a:buChar char="•"/>
            </a:pPr>
            <a:r>
              <a:rPr lang="en-US" sz="1400" b="0" u="none" dirty="0">
                <a:latin typeface="Verdana" pitchFamily="34" charset="0"/>
              </a:rPr>
              <a:t>Help instrument tutors to log to standard </a:t>
            </a:r>
            <a:r>
              <a:rPr lang="en-US" sz="1400" b="0" u="none" dirty="0" smtClean="0">
                <a:latin typeface="Verdana" pitchFamily="34" charset="0"/>
              </a:rPr>
              <a:t>log format</a:t>
            </a:r>
            <a:endParaRPr lang="en-US" sz="1400" b="0" u="none" dirty="0">
              <a:latin typeface="Verdana" pitchFamily="34" charset="0"/>
            </a:endParaRPr>
          </a:p>
          <a:p>
            <a:pPr marL="119063" indent="-119063">
              <a:spcBef>
                <a:spcPct val="20000"/>
              </a:spcBef>
              <a:buSzPct val="79000"/>
              <a:buFont typeface="Arial" pitchFamily="34" charset="0"/>
              <a:buChar char="•"/>
            </a:pPr>
            <a:r>
              <a:rPr lang="en-US" sz="1400" b="0" u="none" dirty="0">
                <a:latin typeface="Verdana" pitchFamily="34" charset="0"/>
              </a:rPr>
              <a:t>Capture logs to files or </a:t>
            </a:r>
            <a:r>
              <a:rPr lang="en-US" sz="1400" b="0" u="none" dirty="0" smtClean="0">
                <a:latin typeface="Verdana" pitchFamily="34" charset="0"/>
              </a:rPr>
              <a:t>to the </a:t>
            </a:r>
            <a:r>
              <a:rPr lang="en-US" sz="1400" b="0" u="none" dirty="0">
                <a:latin typeface="Verdana" pitchFamily="34" charset="0"/>
              </a:rPr>
              <a:t>logging database</a:t>
            </a:r>
          </a:p>
          <a:p>
            <a:pPr marL="342900" indent="-342900">
              <a:spcBef>
                <a:spcPct val="20000"/>
              </a:spcBef>
              <a:buClr>
                <a:schemeClr val="accent2"/>
              </a:buClr>
              <a:buSzPct val="75000"/>
              <a:buFont typeface="Monotype Sorts" charset="2"/>
              <a:buNone/>
            </a:pPr>
            <a:endParaRPr lang="en-US" sz="1400" b="0" u="none" dirty="0">
              <a:latin typeface="Verdana" pitchFamily="34" charset="0"/>
            </a:endParaRPr>
          </a:p>
        </p:txBody>
      </p:sp>
      <p:pic>
        <p:nvPicPr>
          <p:cNvPr id="31" name="Picture 8" descr="analysis_db_v2"/>
          <p:cNvPicPr>
            <a:picLocks noChangeAspect="1" noChangeArrowheads="1"/>
          </p:cNvPicPr>
          <p:nvPr/>
        </p:nvPicPr>
        <p:blipFill>
          <a:blip r:embed="rId5" cstate="print"/>
          <a:srcRect/>
          <a:stretch>
            <a:fillRect/>
          </a:stretch>
        </p:blipFill>
        <p:spPr bwMode="auto">
          <a:xfrm>
            <a:off x="3955862" y="2057400"/>
            <a:ext cx="1362451" cy="2106613"/>
          </a:xfrm>
          <a:prstGeom prst="rect">
            <a:avLst/>
          </a:prstGeom>
          <a:noFill/>
        </p:spPr>
      </p:pic>
      <p:grpSp>
        <p:nvGrpSpPr>
          <p:cNvPr id="39" name="Group 15"/>
          <p:cNvGrpSpPr>
            <a:grpSpLocks/>
          </p:cNvGrpSpPr>
          <p:nvPr/>
        </p:nvGrpSpPr>
        <p:grpSpPr bwMode="auto">
          <a:xfrm>
            <a:off x="4238625" y="1066800"/>
            <a:ext cx="796925" cy="933450"/>
            <a:chOff x="1542" y="1152"/>
            <a:chExt cx="502" cy="588"/>
          </a:xfrm>
        </p:grpSpPr>
        <p:sp>
          <p:nvSpPr>
            <p:cNvPr id="45" name="Text Box 16"/>
            <p:cNvSpPr txBox="1">
              <a:spLocks noChangeArrowheads="1"/>
            </p:cNvSpPr>
            <p:nvPr/>
          </p:nvSpPr>
          <p:spPr bwMode="auto">
            <a:xfrm>
              <a:off x="1542" y="1488"/>
              <a:ext cx="502" cy="252"/>
            </a:xfrm>
            <a:prstGeom prst="rect">
              <a:avLst/>
            </a:prstGeom>
            <a:noFill/>
            <a:ln w="9525">
              <a:noFill/>
              <a:miter lim="800000"/>
              <a:headEnd/>
              <a:tailEnd/>
            </a:ln>
            <a:effectLst/>
          </p:spPr>
          <p:txBody>
            <a:bodyPr wrap="none">
              <a:spAutoFit/>
            </a:bodyPr>
            <a:lstStyle/>
            <a:p>
              <a:pPr defTabSz="3762375" eaLnBrk="1" hangingPunct="1"/>
              <a:r>
                <a:rPr lang="en-US" sz="2000" u="none" dirty="0">
                  <a:solidFill>
                    <a:srgbClr val="37567F"/>
                  </a:solidFill>
                  <a:latin typeface="+mj-lt"/>
                  <a:ea typeface="Arial Unicode MS" pitchFamily="34" charset="-128"/>
                  <a:cs typeface="Arial Unicode MS" pitchFamily="34" charset="-128"/>
                </a:rPr>
                <a:t>Store</a:t>
              </a:r>
            </a:p>
          </p:txBody>
        </p:sp>
        <p:grpSp>
          <p:nvGrpSpPr>
            <p:cNvPr id="46" name="Group 17"/>
            <p:cNvGrpSpPr>
              <a:grpSpLocks/>
            </p:cNvGrpSpPr>
            <p:nvPr/>
          </p:nvGrpSpPr>
          <p:grpSpPr bwMode="auto">
            <a:xfrm>
              <a:off x="1606" y="1152"/>
              <a:ext cx="372" cy="375"/>
              <a:chOff x="1584" y="2304"/>
              <a:chExt cx="372" cy="375"/>
            </a:xfrm>
          </p:grpSpPr>
          <p:sp>
            <p:nvSpPr>
              <p:cNvPr id="47" name="Oval 18"/>
              <p:cNvSpPr>
                <a:spLocks noChangeArrowheads="1"/>
              </p:cNvSpPr>
              <p:nvPr/>
            </p:nvSpPr>
            <p:spPr bwMode="auto">
              <a:xfrm>
                <a:off x="1584" y="2304"/>
                <a:ext cx="372" cy="375"/>
              </a:xfrm>
              <a:prstGeom prst="ellipse">
                <a:avLst/>
              </a:prstGeom>
              <a:solidFill>
                <a:srgbClr val="37567F"/>
              </a:solidFill>
              <a:ln w="9525">
                <a:noFill/>
                <a:round/>
                <a:headEnd/>
                <a:tailEnd/>
              </a:ln>
              <a:effectLst/>
            </p:spPr>
            <p:txBody>
              <a:bodyPr wrap="none" anchor="ctr"/>
              <a:lstStyle/>
              <a:p>
                <a:pPr algn="ctr" defTabSz="3762375" eaLnBrk="1" hangingPunct="1"/>
                <a:endParaRPr lang="en-US" sz="2000" u="none">
                  <a:solidFill>
                    <a:srgbClr val="355BB8"/>
                  </a:solidFill>
                  <a:latin typeface="HandelGothic BT" pitchFamily="82" charset="0"/>
                  <a:ea typeface="Arial Unicode MS" pitchFamily="34" charset="-128"/>
                  <a:cs typeface="Arial Unicode MS" pitchFamily="34" charset="-128"/>
                </a:endParaRPr>
              </a:p>
            </p:txBody>
          </p:sp>
          <p:sp>
            <p:nvSpPr>
              <p:cNvPr id="48" name="Text Box 19"/>
              <p:cNvSpPr txBox="1">
                <a:spLocks noChangeArrowheads="1"/>
              </p:cNvSpPr>
              <p:nvPr/>
            </p:nvSpPr>
            <p:spPr bwMode="auto">
              <a:xfrm>
                <a:off x="1658" y="2347"/>
                <a:ext cx="223" cy="288"/>
              </a:xfrm>
              <a:prstGeom prst="rect">
                <a:avLst/>
              </a:prstGeom>
              <a:noFill/>
              <a:ln w="9525">
                <a:noFill/>
                <a:miter lim="800000"/>
                <a:headEnd/>
                <a:tailEnd/>
              </a:ln>
              <a:effectLst/>
            </p:spPr>
            <p:txBody>
              <a:bodyPr wrap="none">
                <a:spAutoFit/>
              </a:bodyPr>
              <a:lstStyle/>
              <a:p>
                <a:pPr defTabSz="3762375" eaLnBrk="1" hangingPunct="1"/>
                <a:r>
                  <a:rPr lang="en-US" sz="2400" u="none" dirty="0">
                    <a:solidFill>
                      <a:schemeClr val="bg1"/>
                    </a:solidFill>
                    <a:latin typeface="4"/>
                    <a:ea typeface="Arial Unicode MS" pitchFamily="34" charset="-128"/>
                    <a:cs typeface="Arial Unicode MS" pitchFamily="34" charset="-128"/>
                  </a:rPr>
                  <a:t>2</a:t>
                </a:r>
              </a:p>
            </p:txBody>
          </p:sp>
        </p:grpSp>
      </p:grpSp>
      <p:sp>
        <p:nvSpPr>
          <p:cNvPr id="33" name="AutoShape 25"/>
          <p:cNvSpPr>
            <a:spLocks noChangeArrowheads="1"/>
          </p:cNvSpPr>
          <p:nvPr/>
        </p:nvSpPr>
        <p:spPr bwMode="auto">
          <a:xfrm>
            <a:off x="3352800" y="2886075"/>
            <a:ext cx="381000" cy="457200"/>
          </a:xfrm>
          <a:prstGeom prst="rightArrow">
            <a:avLst>
              <a:gd name="adj1" fmla="val 49954"/>
              <a:gd name="adj2" fmla="val 43671"/>
            </a:avLst>
          </a:prstGeom>
          <a:solidFill>
            <a:srgbClr val="37567F"/>
          </a:solidFill>
          <a:ln w="9525">
            <a:solidFill>
              <a:schemeClr val="tx1"/>
            </a:solidFill>
            <a:miter lim="800000"/>
            <a:headEnd/>
            <a:tailEnd/>
          </a:ln>
          <a:effectLst/>
        </p:spPr>
        <p:txBody>
          <a:bodyPr wrap="none" anchor="ctr"/>
          <a:lstStyle/>
          <a:p>
            <a:endParaRPr lang="en-US"/>
          </a:p>
        </p:txBody>
      </p:sp>
      <p:sp>
        <p:nvSpPr>
          <p:cNvPr id="36" name="Rectangle 29"/>
          <p:cNvSpPr>
            <a:spLocks noChangeArrowheads="1"/>
          </p:cNvSpPr>
          <p:nvPr/>
        </p:nvSpPr>
        <p:spPr bwMode="auto">
          <a:xfrm>
            <a:off x="3330574" y="4267200"/>
            <a:ext cx="2613026" cy="1524000"/>
          </a:xfrm>
          <a:prstGeom prst="rect">
            <a:avLst/>
          </a:prstGeom>
          <a:noFill/>
          <a:ln w="9525">
            <a:noFill/>
            <a:miter lim="800000"/>
            <a:headEnd/>
            <a:tailEnd/>
          </a:ln>
          <a:effectLst/>
        </p:spPr>
        <p:txBody>
          <a:bodyPr lIns="92075" tIns="46038" rIns="92075" bIns="46038"/>
          <a:lstStyle/>
          <a:p>
            <a:pPr marL="119063" indent="-119063">
              <a:spcBef>
                <a:spcPct val="20000"/>
              </a:spcBef>
              <a:buSzPct val="79000"/>
              <a:buFont typeface="Arial" pitchFamily="34" charset="0"/>
              <a:buChar char="•"/>
            </a:pPr>
            <a:r>
              <a:rPr lang="en-US" sz="1400" b="0" u="none" dirty="0" smtClean="0">
                <a:latin typeface="Verdana" pitchFamily="34" charset="0"/>
              </a:rPr>
              <a:t>Convert log data to a uniform XML Format</a:t>
            </a:r>
          </a:p>
          <a:p>
            <a:pPr marL="119063" indent="-119063">
              <a:spcBef>
                <a:spcPct val="20000"/>
              </a:spcBef>
              <a:buSzPct val="79000"/>
              <a:buFont typeface="Arial" pitchFamily="34" charset="0"/>
              <a:buChar char="•"/>
            </a:pPr>
            <a:r>
              <a:rPr lang="en-US" sz="1400" dirty="0" smtClean="0">
                <a:latin typeface="Verdana" pitchFamily="34" charset="0"/>
              </a:rPr>
              <a:t>Anonymize participant identifiers</a:t>
            </a:r>
          </a:p>
          <a:p>
            <a:pPr marL="119063" indent="-119063">
              <a:spcBef>
                <a:spcPct val="20000"/>
              </a:spcBef>
              <a:buSzPct val="79000"/>
              <a:buFont typeface="Arial" pitchFamily="34" charset="0"/>
              <a:buChar char="•"/>
            </a:pPr>
            <a:r>
              <a:rPr lang="en-US" sz="1400" b="0" u="none" dirty="0" smtClean="0">
                <a:latin typeface="Verdana" pitchFamily="34" charset="0"/>
              </a:rPr>
              <a:t>Import into a relational database</a:t>
            </a:r>
            <a:endParaRPr lang="en-US" sz="1400" b="0" u="none" dirty="0">
              <a:latin typeface="Verdana" pitchFamily="34" charset="0"/>
            </a:endParaRPr>
          </a:p>
          <a:p>
            <a:pPr marL="342900" indent="-342900">
              <a:spcBef>
                <a:spcPct val="20000"/>
              </a:spcBef>
              <a:buClr>
                <a:schemeClr val="accent2"/>
              </a:buClr>
              <a:buSzPct val="75000"/>
              <a:buFont typeface="Arial" pitchFamily="34" charset="0"/>
              <a:buChar char="•"/>
            </a:pPr>
            <a:endParaRPr lang="en-US" sz="1400" b="0" u="none" dirty="0">
              <a:latin typeface="Verdana" pitchFamily="34" charset="0"/>
            </a:endParaRPr>
          </a:p>
        </p:txBody>
      </p:sp>
      <p:sp>
        <p:nvSpPr>
          <p:cNvPr id="30" name="AutoShape 7"/>
          <p:cNvSpPr>
            <a:spLocks noChangeArrowheads="1"/>
          </p:cNvSpPr>
          <p:nvPr/>
        </p:nvSpPr>
        <p:spPr bwMode="auto">
          <a:xfrm>
            <a:off x="5508625" y="2886075"/>
            <a:ext cx="381000" cy="457200"/>
          </a:xfrm>
          <a:prstGeom prst="rightArrow">
            <a:avLst>
              <a:gd name="adj1" fmla="val 49954"/>
              <a:gd name="adj2" fmla="val 43671"/>
            </a:avLst>
          </a:prstGeom>
          <a:solidFill>
            <a:srgbClr val="37567F"/>
          </a:solidFill>
          <a:ln w="9525">
            <a:solidFill>
              <a:schemeClr val="tx1"/>
            </a:solidFill>
            <a:miter lim="800000"/>
            <a:headEnd/>
            <a:tailEnd/>
          </a:ln>
          <a:effectLst/>
        </p:spPr>
        <p:txBody>
          <a:bodyPr wrap="none" anchor="ctr"/>
          <a:lstStyle/>
          <a:p>
            <a:endParaRPr lang="en-US"/>
          </a:p>
        </p:txBody>
      </p:sp>
      <p:grpSp>
        <p:nvGrpSpPr>
          <p:cNvPr id="40" name="Group 20"/>
          <p:cNvGrpSpPr>
            <a:grpSpLocks/>
          </p:cNvGrpSpPr>
          <p:nvPr/>
        </p:nvGrpSpPr>
        <p:grpSpPr bwMode="auto">
          <a:xfrm>
            <a:off x="7019131" y="1066800"/>
            <a:ext cx="954088" cy="933450"/>
            <a:chOff x="3200" y="1152"/>
            <a:chExt cx="601" cy="588"/>
          </a:xfrm>
        </p:grpSpPr>
        <p:sp>
          <p:nvSpPr>
            <p:cNvPr id="41" name="Text Box 21"/>
            <p:cNvSpPr txBox="1">
              <a:spLocks noChangeArrowheads="1"/>
            </p:cNvSpPr>
            <p:nvPr/>
          </p:nvSpPr>
          <p:spPr bwMode="auto">
            <a:xfrm>
              <a:off x="3200" y="1488"/>
              <a:ext cx="601" cy="252"/>
            </a:xfrm>
            <a:prstGeom prst="rect">
              <a:avLst/>
            </a:prstGeom>
            <a:noFill/>
            <a:ln w="9525">
              <a:noFill/>
              <a:miter lim="800000"/>
              <a:headEnd/>
              <a:tailEnd/>
            </a:ln>
            <a:effectLst/>
          </p:spPr>
          <p:txBody>
            <a:bodyPr wrap="none">
              <a:spAutoFit/>
            </a:bodyPr>
            <a:lstStyle/>
            <a:p>
              <a:pPr defTabSz="3762375" eaLnBrk="1" hangingPunct="1"/>
              <a:r>
                <a:rPr lang="en-US" sz="2000" u="none" dirty="0">
                  <a:solidFill>
                    <a:srgbClr val="37567F"/>
                  </a:solidFill>
                  <a:latin typeface="+mj-lt"/>
                  <a:ea typeface="Arial Unicode MS" pitchFamily="34" charset="-128"/>
                  <a:cs typeface="Arial Unicode MS" pitchFamily="34" charset="-128"/>
                </a:rPr>
                <a:t>Report</a:t>
              </a:r>
            </a:p>
          </p:txBody>
        </p:sp>
        <p:grpSp>
          <p:nvGrpSpPr>
            <p:cNvPr id="42" name="Group 22"/>
            <p:cNvGrpSpPr>
              <a:grpSpLocks/>
            </p:cNvGrpSpPr>
            <p:nvPr/>
          </p:nvGrpSpPr>
          <p:grpSpPr bwMode="auto">
            <a:xfrm>
              <a:off x="3308" y="1152"/>
              <a:ext cx="372" cy="375"/>
              <a:chOff x="2719" y="2352"/>
              <a:chExt cx="372" cy="375"/>
            </a:xfrm>
          </p:grpSpPr>
          <p:sp>
            <p:nvSpPr>
              <p:cNvPr id="43" name="Oval 23"/>
              <p:cNvSpPr>
                <a:spLocks noChangeArrowheads="1"/>
              </p:cNvSpPr>
              <p:nvPr/>
            </p:nvSpPr>
            <p:spPr bwMode="auto">
              <a:xfrm>
                <a:off x="2719" y="2352"/>
                <a:ext cx="372" cy="375"/>
              </a:xfrm>
              <a:prstGeom prst="ellipse">
                <a:avLst/>
              </a:prstGeom>
              <a:solidFill>
                <a:srgbClr val="37567F"/>
              </a:solidFill>
              <a:ln w="9525">
                <a:noFill/>
                <a:round/>
                <a:headEnd/>
                <a:tailEnd/>
              </a:ln>
              <a:effectLst/>
            </p:spPr>
            <p:txBody>
              <a:bodyPr wrap="none" anchor="ctr"/>
              <a:lstStyle/>
              <a:p>
                <a:pPr algn="ctr" defTabSz="3762375" eaLnBrk="1" hangingPunct="1"/>
                <a:endParaRPr lang="en-US" sz="2000" u="none">
                  <a:solidFill>
                    <a:srgbClr val="355BB8"/>
                  </a:solidFill>
                  <a:latin typeface="HandelGothic BT" pitchFamily="82" charset="0"/>
                  <a:ea typeface="Arial Unicode MS" pitchFamily="34" charset="-128"/>
                  <a:cs typeface="Arial Unicode MS" pitchFamily="34" charset="-128"/>
                </a:endParaRPr>
              </a:p>
            </p:txBody>
          </p:sp>
          <p:sp>
            <p:nvSpPr>
              <p:cNvPr id="44" name="Text Box 24"/>
              <p:cNvSpPr txBox="1">
                <a:spLocks noChangeArrowheads="1"/>
              </p:cNvSpPr>
              <p:nvPr/>
            </p:nvSpPr>
            <p:spPr bwMode="auto">
              <a:xfrm>
                <a:off x="2803" y="2395"/>
                <a:ext cx="223" cy="288"/>
              </a:xfrm>
              <a:prstGeom prst="rect">
                <a:avLst/>
              </a:prstGeom>
              <a:noFill/>
              <a:ln w="9525">
                <a:noFill/>
                <a:miter lim="800000"/>
                <a:headEnd/>
                <a:tailEnd/>
              </a:ln>
              <a:effectLst/>
            </p:spPr>
            <p:txBody>
              <a:bodyPr wrap="none">
                <a:spAutoFit/>
              </a:bodyPr>
              <a:lstStyle/>
              <a:p>
                <a:pPr defTabSz="3762375" eaLnBrk="1" hangingPunct="1"/>
                <a:r>
                  <a:rPr lang="en-US" sz="2400" u="none" dirty="0">
                    <a:solidFill>
                      <a:schemeClr val="bg1"/>
                    </a:solidFill>
                    <a:latin typeface="4"/>
                    <a:ea typeface="Arial Unicode MS" pitchFamily="34" charset="-128"/>
                    <a:cs typeface="Arial Unicode MS" pitchFamily="34" charset="-128"/>
                  </a:rPr>
                  <a:t>3</a:t>
                </a:r>
              </a:p>
            </p:txBody>
          </p:sp>
        </p:grpSp>
      </p:grpSp>
      <p:sp>
        <p:nvSpPr>
          <p:cNvPr id="37" name="Rectangle 30"/>
          <p:cNvSpPr>
            <a:spLocks noChangeArrowheads="1"/>
          </p:cNvSpPr>
          <p:nvPr/>
        </p:nvSpPr>
        <p:spPr bwMode="auto">
          <a:xfrm>
            <a:off x="6096000" y="4267200"/>
            <a:ext cx="2800350" cy="1608138"/>
          </a:xfrm>
          <a:prstGeom prst="rect">
            <a:avLst/>
          </a:prstGeom>
          <a:noFill/>
          <a:ln w="9525">
            <a:noFill/>
            <a:miter lim="800000"/>
            <a:headEnd/>
            <a:tailEnd/>
          </a:ln>
          <a:effectLst/>
        </p:spPr>
        <p:txBody>
          <a:bodyPr lIns="92075" tIns="46038" rIns="92075" bIns="46038"/>
          <a:lstStyle/>
          <a:p>
            <a:pPr marL="119063" indent="-119063">
              <a:spcBef>
                <a:spcPct val="20000"/>
              </a:spcBef>
              <a:buSzPct val="79000"/>
              <a:buFont typeface="Arial" pitchFamily="34" charset="0"/>
              <a:buChar char="•"/>
            </a:pPr>
            <a:r>
              <a:rPr lang="en-US" sz="1400" b="0" u="none" dirty="0">
                <a:latin typeface="Verdana" pitchFamily="34" charset="0"/>
              </a:rPr>
              <a:t>Provide </a:t>
            </a:r>
            <a:r>
              <a:rPr lang="en-US" sz="1400" b="0" u="none" dirty="0" smtClean="0">
                <a:latin typeface="Verdana" pitchFamily="34" charset="0"/>
              </a:rPr>
              <a:t>visualization </a:t>
            </a:r>
            <a:r>
              <a:rPr lang="en-US" sz="1400" b="0" u="none" dirty="0">
                <a:latin typeface="Verdana" pitchFamily="34" charset="0"/>
              </a:rPr>
              <a:t>and reports for researchers to analyze their data</a:t>
            </a:r>
          </a:p>
          <a:p>
            <a:pPr marL="119063" indent="-119063">
              <a:spcBef>
                <a:spcPct val="20000"/>
              </a:spcBef>
              <a:buSzPct val="79000"/>
              <a:buFont typeface="Arial" pitchFamily="34" charset="0"/>
              <a:buChar char="•"/>
            </a:pPr>
            <a:r>
              <a:rPr lang="en-US" sz="1400" b="0" u="none" dirty="0">
                <a:latin typeface="Verdana" pitchFamily="34" charset="0"/>
              </a:rPr>
              <a:t>Provide </a:t>
            </a:r>
            <a:r>
              <a:rPr lang="en-US" sz="1400" b="0" u="none" dirty="0" smtClean="0">
                <a:latin typeface="Verdana" pitchFamily="34" charset="0"/>
              </a:rPr>
              <a:t>ability to export the data to a tab-delimited format</a:t>
            </a:r>
            <a:endParaRPr lang="en-US" sz="1400" b="0" u="none" dirty="0">
              <a:latin typeface="Verdana" pitchFamily="34" charset="0"/>
            </a:endParaRPr>
          </a:p>
          <a:p>
            <a:pPr marL="342900" indent="-342900">
              <a:spcBef>
                <a:spcPct val="20000"/>
              </a:spcBef>
              <a:buClr>
                <a:schemeClr val="accent2"/>
              </a:buClr>
              <a:buSzPct val="75000"/>
              <a:buFont typeface="Monotype Sorts" charset="2"/>
              <a:buNone/>
            </a:pPr>
            <a:endParaRPr lang="en-US" sz="1200" b="0" u="none" dirty="0">
              <a:latin typeface="Verdana" pitchFamily="34" charset="0"/>
            </a:endParaRPr>
          </a:p>
        </p:txBody>
      </p:sp>
      <p:pic>
        <p:nvPicPr>
          <p:cNvPr id="53" name="Picture 2"/>
          <p:cNvPicPr>
            <a:picLocks noChangeAspect="1" noChangeArrowheads="1"/>
          </p:cNvPicPr>
          <p:nvPr/>
        </p:nvPicPr>
        <p:blipFill>
          <a:blip r:embed="rId6" cstate="print"/>
          <a:srcRect t="15625" b="8854"/>
          <a:stretch>
            <a:fillRect/>
          </a:stretch>
        </p:blipFill>
        <p:spPr bwMode="auto">
          <a:xfrm>
            <a:off x="6124575" y="2057400"/>
            <a:ext cx="2743200" cy="1932066"/>
          </a:xfrm>
          <a:prstGeom prst="rect">
            <a:avLst/>
          </a:prstGeom>
          <a:noFill/>
          <a:ln w="9525">
            <a:noFill/>
            <a:miter lim="800000"/>
            <a:headEnd/>
            <a:tailEnd/>
          </a:ln>
          <a:effectLst/>
        </p:spPr>
      </p:pic>
      <p:sp>
        <p:nvSpPr>
          <p:cNvPr id="57" name="Rectangle 2"/>
          <p:cNvSpPr txBox="1">
            <a:spLocks noChangeArrowheads="1"/>
          </p:cNvSpPr>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chemeClr val="tx2"/>
                </a:solidFill>
                <a:effectLst/>
                <a:uLnTx/>
                <a:uFillTx/>
                <a:latin typeface="+mj-lt"/>
                <a:ea typeface="+mj-ea"/>
                <a:cs typeface="+mj-cs"/>
              </a:rPr>
              <a:t>How do I get data in?</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34" name="Group 33"/>
          <p:cNvGrpSpPr/>
          <p:nvPr/>
        </p:nvGrpSpPr>
        <p:grpSpPr>
          <a:xfrm>
            <a:off x="0" y="5791200"/>
            <a:ext cx="9144000" cy="1012686"/>
            <a:chOff x="0" y="0"/>
            <a:chExt cx="9144000" cy="1012686"/>
          </a:xfrm>
        </p:grpSpPr>
        <p:sp>
          <p:nvSpPr>
            <p:cNvPr id="5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59" name="Picture 1" descr="MPj04331400000[1]"/>
            <p:cNvPicPr>
              <a:picLocks noChangeAspect="1" noChangeArrowheads="1"/>
            </p:cNvPicPr>
            <p:nvPr/>
          </p:nvPicPr>
          <p:blipFill>
            <a:blip r:embed="rId7" cstate="print"/>
            <a:srcRect/>
            <a:stretch>
              <a:fillRect/>
            </a:stretch>
          </p:blipFill>
          <p:spPr bwMode="auto">
            <a:xfrm flipH="1">
              <a:off x="4705350" y="104775"/>
              <a:ext cx="323850" cy="276225"/>
            </a:xfrm>
            <a:prstGeom prst="rect">
              <a:avLst/>
            </a:prstGeom>
            <a:noFill/>
          </p:spPr>
        </p:pic>
        <p:sp>
          <p:nvSpPr>
            <p:cNvPr id="60"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5" name="Rectangle 3"/>
          <p:cNvSpPr>
            <a:spLocks noGrp="1" noChangeArrowheads="1"/>
          </p:cNvSpPr>
          <p:nvPr>
            <p:ph type="body" idx="1"/>
          </p:nvPr>
        </p:nvSpPr>
        <p:spPr>
          <a:xfrm>
            <a:off x="457200" y="990600"/>
            <a:ext cx="8229600" cy="5486400"/>
          </a:xfrm>
        </p:spPr>
        <p:txBody>
          <a:bodyPr/>
          <a:lstStyle/>
          <a:p>
            <a:pPr>
              <a:lnSpc>
                <a:spcPct val="90000"/>
              </a:lnSpc>
            </a:pPr>
            <a:r>
              <a:rPr lang="en-US" sz="2400" dirty="0" smtClean="0"/>
              <a:t>Directly</a:t>
            </a:r>
          </a:p>
          <a:p>
            <a:pPr lvl="1">
              <a:lnSpc>
                <a:spcPct val="90000"/>
              </a:lnSpc>
            </a:pPr>
            <a:r>
              <a:rPr lang="en-US" sz="2000" dirty="0" smtClean="0"/>
              <a:t>Some tutors are logging directly to the PSLC logging database</a:t>
            </a:r>
          </a:p>
          <a:p>
            <a:pPr lvl="1">
              <a:lnSpc>
                <a:spcPct val="90000"/>
              </a:lnSpc>
            </a:pPr>
            <a:r>
              <a:rPr lang="en-US" sz="2000" dirty="0" smtClean="0"/>
              <a:t>CTAT-based tutors (when configured correctly)</a:t>
            </a:r>
            <a:endParaRPr lang="en-US" sz="2400" dirty="0" smtClean="0"/>
          </a:p>
          <a:p>
            <a:pPr>
              <a:lnSpc>
                <a:spcPct val="90000"/>
              </a:lnSpc>
            </a:pPr>
            <a:r>
              <a:rPr lang="en-US" sz="2400" dirty="0" smtClean="0"/>
              <a:t>Indirectly</a:t>
            </a:r>
          </a:p>
          <a:p>
            <a:pPr lvl="1">
              <a:lnSpc>
                <a:spcPct val="90000"/>
              </a:lnSpc>
            </a:pPr>
            <a:r>
              <a:rPr lang="en-US" sz="2000" dirty="0" smtClean="0"/>
              <a:t>Other tutors are logging to their own file formats or their own databases</a:t>
            </a:r>
          </a:p>
          <a:p>
            <a:pPr lvl="1">
              <a:lnSpc>
                <a:spcPct val="90000"/>
              </a:lnSpc>
            </a:pPr>
            <a:r>
              <a:rPr lang="en-US" sz="2000" dirty="0" smtClean="0"/>
              <a:t>These data require a conversion process</a:t>
            </a:r>
          </a:p>
          <a:p>
            <a:pPr lvl="1">
              <a:lnSpc>
                <a:spcPct val="90000"/>
              </a:lnSpc>
            </a:pPr>
            <a:r>
              <a:rPr lang="en-US" sz="2000" dirty="0" smtClean="0"/>
              <a:t>Many studies are in this category</a:t>
            </a:r>
            <a:endParaRPr lang="en-US" dirty="0"/>
          </a:p>
        </p:txBody>
      </p:sp>
      <p:sp>
        <p:nvSpPr>
          <p:cNvPr id="6" name="Rectangle 2"/>
          <p:cNvSpPr txBox="1">
            <a:spLocks noChangeArrowheads="1"/>
          </p:cNvSpPr>
          <p:nvPr/>
        </p:nvSpPr>
        <p:spPr bwMode="auto">
          <a:xfrm>
            <a:off x="457200" y="152400"/>
            <a:ext cx="8229600" cy="68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0" cap="none" spc="0" normalizeH="0" baseline="0" noProof="0" smtClean="0">
                <a:ln>
                  <a:noFill/>
                </a:ln>
                <a:solidFill>
                  <a:schemeClr val="tx2"/>
                </a:solidFill>
                <a:effectLst/>
                <a:uLnTx/>
                <a:uFillTx/>
                <a:latin typeface="+mj-lt"/>
                <a:ea typeface="+mj-ea"/>
                <a:cs typeface="+mj-cs"/>
              </a:rPr>
              <a:t>How do I get data in?</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8" name="Group 7"/>
          <p:cNvGrpSpPr/>
          <p:nvPr/>
        </p:nvGrpSpPr>
        <p:grpSpPr>
          <a:xfrm>
            <a:off x="0" y="5791200"/>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1"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4" name="Rectangle 2"/>
          <p:cNvSpPr>
            <a:spLocks noGrp="1" noChangeArrowheads="1"/>
          </p:cNvSpPr>
          <p:nvPr>
            <p:ph type="title"/>
          </p:nvPr>
        </p:nvSpPr>
        <p:spPr>
          <a:xfrm>
            <a:off x="457200" y="152400"/>
            <a:ext cx="8229600" cy="685800"/>
          </a:xfrm>
        </p:spPr>
        <p:txBody>
          <a:bodyPr/>
          <a:lstStyle/>
          <a:p>
            <a:pPr algn="l"/>
            <a:r>
              <a:rPr lang="en-US" sz="4000" dirty="0" smtClean="0"/>
              <a:t>How do I get data in?</a:t>
            </a:r>
            <a:endParaRPr lang="en-US" sz="4000" dirty="0"/>
          </a:p>
        </p:txBody>
      </p:sp>
      <p:sp>
        <p:nvSpPr>
          <p:cNvPr id="3075" name="Rectangle 3"/>
          <p:cNvSpPr>
            <a:spLocks noGrp="1" noChangeArrowheads="1"/>
          </p:cNvSpPr>
          <p:nvPr>
            <p:ph type="body" idx="1"/>
          </p:nvPr>
        </p:nvSpPr>
        <p:spPr>
          <a:xfrm>
            <a:off x="457200" y="990600"/>
            <a:ext cx="8229600" cy="5486400"/>
          </a:xfrm>
        </p:spPr>
        <p:txBody>
          <a:bodyPr/>
          <a:lstStyle/>
          <a:p>
            <a:pPr>
              <a:lnSpc>
                <a:spcPct val="90000"/>
              </a:lnSpc>
            </a:pPr>
            <a:r>
              <a:rPr lang="en-US" sz="2400" dirty="0" smtClean="0"/>
              <a:t>Indirect Logging</a:t>
            </a:r>
          </a:p>
          <a:p>
            <a:pPr lvl="1">
              <a:lnSpc>
                <a:spcPct val="90000"/>
              </a:lnSpc>
            </a:pPr>
            <a:r>
              <a:rPr lang="en-US" sz="1800" dirty="0" smtClean="0"/>
              <a:t>DataShop Logging Library</a:t>
            </a:r>
          </a:p>
          <a:p>
            <a:pPr lvl="2">
              <a:lnSpc>
                <a:spcPct val="90000"/>
              </a:lnSpc>
            </a:pPr>
            <a:r>
              <a:rPr lang="en-US" sz="1600" dirty="0" smtClean="0"/>
              <a:t>Log in Tutor Message Format to disk</a:t>
            </a:r>
          </a:p>
          <a:p>
            <a:pPr lvl="2">
              <a:lnSpc>
                <a:spcPct val="90000"/>
              </a:lnSpc>
            </a:pPr>
            <a:r>
              <a:rPr lang="en-US" sz="1600" dirty="0" smtClean="0">
                <a:hlinkClick r:id="rId4"/>
              </a:rPr>
              <a:t>http://learnlab.web.cmu.edu/libraries.html</a:t>
            </a:r>
            <a:endParaRPr lang="en-US" sz="1600" dirty="0" smtClean="0"/>
          </a:p>
          <a:p>
            <a:pPr lvl="1">
              <a:lnSpc>
                <a:spcPct val="90000"/>
              </a:lnSpc>
            </a:pPr>
            <a:r>
              <a:rPr lang="en-US" sz="1800" dirty="0" smtClean="0"/>
              <a:t>Conversion to DataShop compliant XML</a:t>
            </a:r>
          </a:p>
          <a:p>
            <a:pPr lvl="2">
              <a:lnSpc>
                <a:spcPct val="90000"/>
              </a:lnSpc>
            </a:pPr>
            <a:r>
              <a:rPr lang="en-US" sz="1600" dirty="0" smtClean="0"/>
              <a:t>Transform existing log data into valid Tutor Message Format</a:t>
            </a:r>
          </a:p>
          <a:p>
            <a:pPr lvl="2">
              <a:lnSpc>
                <a:spcPct val="90000"/>
              </a:lnSpc>
            </a:pPr>
            <a:r>
              <a:rPr lang="en-US" sz="1600" dirty="0" smtClean="0"/>
              <a:t>Validate your XML with a tool we’ve created </a:t>
            </a:r>
          </a:p>
          <a:p>
            <a:pPr lvl="2">
              <a:lnSpc>
                <a:spcPct val="90000"/>
              </a:lnSpc>
            </a:pPr>
            <a:r>
              <a:rPr lang="en-US" sz="1600" dirty="0" smtClean="0">
                <a:hlinkClick r:id="rId5"/>
              </a:rPr>
              <a:t>http://learnlab.web.cmu.edu/xmlvalidator.html</a:t>
            </a:r>
            <a:endParaRPr lang="en-US" sz="1600" dirty="0" smtClean="0"/>
          </a:p>
          <a:p>
            <a:pPr lvl="1">
              <a:lnSpc>
                <a:spcPct val="90000"/>
              </a:lnSpc>
            </a:pPr>
            <a:r>
              <a:rPr lang="en-US" sz="1800" dirty="0" smtClean="0"/>
              <a:t>DataShop Import Tool</a:t>
            </a:r>
          </a:p>
          <a:p>
            <a:pPr lvl="2">
              <a:lnSpc>
                <a:spcPct val="90000"/>
              </a:lnSpc>
            </a:pPr>
            <a:r>
              <a:rPr lang="en-US" sz="1600" dirty="0" smtClean="0"/>
              <a:t>Tab-delimited file, similar to DataShop Export format</a:t>
            </a:r>
          </a:p>
          <a:p>
            <a:pPr lvl="2">
              <a:lnSpc>
                <a:spcPct val="90000"/>
              </a:lnSpc>
            </a:pPr>
            <a:r>
              <a:rPr lang="en-US" sz="1600" dirty="0" smtClean="0"/>
              <a:t>Verify your import file with our Verification Tool</a:t>
            </a:r>
          </a:p>
          <a:p>
            <a:pPr lvl="2">
              <a:lnSpc>
                <a:spcPct val="90000"/>
              </a:lnSpc>
            </a:pPr>
            <a:r>
              <a:rPr lang="en-US" sz="1600" dirty="0" smtClean="0">
                <a:hlinkClick r:id="rId6"/>
              </a:rPr>
              <a:t>http://learnlab.web.cmu.edu/importverify.html</a:t>
            </a:r>
            <a:endParaRPr lang="en-US" sz="1600" dirty="0" smtClean="0"/>
          </a:p>
          <a:p>
            <a:pPr lvl="1">
              <a:lnSpc>
                <a:spcPct val="90000"/>
              </a:lnSpc>
            </a:pPr>
            <a:r>
              <a:rPr lang="en-US" sz="2000" dirty="0" smtClean="0"/>
              <a:t>Carnegie Learning DataMunger</a:t>
            </a:r>
          </a:p>
          <a:p>
            <a:pPr>
              <a:lnSpc>
                <a:spcPct val="90000"/>
              </a:lnSpc>
            </a:pPr>
            <a:r>
              <a:rPr lang="en-US" sz="2400" dirty="0" smtClean="0"/>
              <a:t>Confused? </a:t>
            </a:r>
          </a:p>
          <a:p>
            <a:pPr lvl="1">
              <a:lnSpc>
                <a:spcPct val="90000"/>
              </a:lnSpc>
            </a:pPr>
            <a:r>
              <a:rPr lang="en-US" sz="1800" dirty="0" smtClean="0"/>
              <a:t>Guide to the Tutor Message Format makes it easy!</a:t>
            </a:r>
          </a:p>
          <a:p>
            <a:pPr lvl="1">
              <a:lnSpc>
                <a:spcPct val="90000"/>
              </a:lnSpc>
            </a:pPr>
            <a:r>
              <a:rPr lang="en-US" sz="1800" dirty="0" smtClean="0">
                <a:hlinkClick r:id="rId7"/>
              </a:rPr>
              <a:t>http://learnlab.web.cmu.edu/dtd/guide/index.html</a:t>
            </a:r>
            <a:endParaRPr lang="en-US" sz="1800" dirty="0" smtClean="0"/>
          </a:p>
          <a:p>
            <a:pPr lvl="1">
              <a:lnSpc>
                <a:spcPct val="90000"/>
              </a:lnSpc>
            </a:pPr>
            <a:endParaRPr lang="en-US" sz="2000" dirty="0" smtClean="0"/>
          </a:p>
          <a:p>
            <a:pPr lvl="2">
              <a:lnSpc>
                <a:spcPct val="90000"/>
              </a:lnSpc>
            </a:pPr>
            <a:endParaRPr lang="en-US" sz="1600" dirty="0" smtClean="0"/>
          </a:p>
        </p:txBody>
      </p:sp>
      <p:grpSp>
        <p:nvGrpSpPr>
          <p:cNvPr id="8" name="Group 7"/>
          <p:cNvGrpSpPr/>
          <p:nvPr/>
        </p:nvGrpSpPr>
        <p:grpSpPr>
          <a:xfrm>
            <a:off x="0" y="5791200"/>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8" cstate="print"/>
            <a:srcRect/>
            <a:stretch>
              <a:fillRect/>
            </a:stretch>
          </p:blipFill>
          <p:spPr bwMode="auto">
            <a:xfrm flipH="1">
              <a:off x="4705350" y="104775"/>
              <a:ext cx="323850" cy="276225"/>
            </a:xfrm>
            <a:prstGeom prst="rect">
              <a:avLst/>
            </a:prstGeom>
            <a:noFill/>
          </p:spPr>
        </p:pic>
        <p:sp>
          <p:nvSpPr>
            <p:cNvPr id="11"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3075" name="Rectangle 3"/>
          <p:cNvSpPr>
            <a:spLocks noGrp="1" noChangeArrowheads="1"/>
          </p:cNvSpPr>
          <p:nvPr>
            <p:ph type="body" idx="1"/>
          </p:nvPr>
        </p:nvSpPr>
        <p:spPr>
          <a:xfrm>
            <a:off x="457200" y="1066800"/>
            <a:ext cx="8229600" cy="5410200"/>
          </a:xfrm>
        </p:spPr>
        <p:txBody>
          <a:bodyPr/>
          <a:lstStyle/>
          <a:p>
            <a:r>
              <a:rPr lang="en-US" sz="2400" dirty="0" smtClean="0"/>
              <a:t>Explore your datasets through the DataShop tools!</a:t>
            </a:r>
          </a:p>
          <a:p>
            <a:r>
              <a:rPr lang="en-US" sz="2400" dirty="0" smtClean="0"/>
              <a:t>Where is DataShop?</a:t>
            </a:r>
          </a:p>
          <a:p>
            <a:pPr lvl="1"/>
            <a:r>
              <a:rPr lang="en-US" sz="1600" dirty="0" smtClean="0">
                <a:hlinkClick r:id="rId4"/>
              </a:rPr>
              <a:t>http://learnlab.web.cmu.edu/DataShop</a:t>
            </a:r>
            <a:endParaRPr lang="en-US" sz="1600" dirty="0" smtClean="0"/>
          </a:p>
          <a:p>
            <a:pPr lvl="1"/>
            <a:r>
              <a:rPr lang="en-US" sz="1600" dirty="0" smtClean="0"/>
              <a:t>Linked from DataShop homepage and learnlab.org</a:t>
            </a:r>
          </a:p>
          <a:p>
            <a:pPr lvl="2"/>
            <a:r>
              <a:rPr lang="en-US" sz="1600" dirty="0" smtClean="0">
                <a:hlinkClick r:id="rId5"/>
              </a:rPr>
              <a:t>http://learnlab.web.cmu.edu/</a:t>
            </a:r>
            <a:endParaRPr lang="en-US" sz="1600" dirty="0" smtClean="0"/>
          </a:p>
          <a:p>
            <a:pPr lvl="2"/>
            <a:r>
              <a:rPr lang="en-US" sz="1600" dirty="0" smtClean="0">
                <a:hlinkClick r:id="rId6"/>
              </a:rPr>
              <a:t>http://learnlab.org/technologies/datashop/index.php</a:t>
            </a:r>
            <a:endParaRPr lang="en-US" sz="1600" dirty="0" smtClean="0"/>
          </a:p>
          <a:p>
            <a:pPr lvl="2">
              <a:buNone/>
            </a:pPr>
            <a:endParaRPr lang="en-US" dirty="0"/>
          </a:p>
        </p:txBody>
      </p:sp>
      <p:sp>
        <p:nvSpPr>
          <p:cNvPr id="6" name="Rectangle 2"/>
          <p:cNvSpPr txBox="1">
            <a:spLocks noChangeArrowheads="1"/>
          </p:cNvSpPr>
          <p:nvPr/>
        </p:nvSpPr>
        <p:spPr bwMode="auto">
          <a:xfrm>
            <a:off x="228600" y="228600"/>
            <a:ext cx="84582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Ok, I have some data in, now what?</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pic>
        <p:nvPicPr>
          <p:cNvPr id="14" name="Picture 2"/>
          <p:cNvPicPr>
            <a:picLocks noChangeAspect="1" noChangeArrowheads="1"/>
          </p:cNvPicPr>
          <p:nvPr/>
        </p:nvPicPr>
        <p:blipFill>
          <a:blip r:embed="rId7"/>
          <a:srcRect l="4857" t="17709" r="31026" b="47916"/>
          <a:stretch>
            <a:fillRect/>
          </a:stretch>
        </p:blipFill>
        <p:spPr bwMode="auto">
          <a:xfrm>
            <a:off x="4876800" y="3322320"/>
            <a:ext cx="4023386" cy="2011680"/>
          </a:xfrm>
          <a:prstGeom prst="rect">
            <a:avLst/>
          </a:prstGeom>
          <a:noFill/>
          <a:ln w="9525">
            <a:noFill/>
            <a:miter lim="800000"/>
            <a:headEnd/>
            <a:tailEnd/>
          </a:ln>
          <a:effectLst/>
        </p:spPr>
      </p:pic>
      <p:pic>
        <p:nvPicPr>
          <p:cNvPr id="16" name="Picture 3"/>
          <p:cNvPicPr>
            <a:picLocks noChangeAspect="1" noChangeArrowheads="1"/>
          </p:cNvPicPr>
          <p:nvPr/>
        </p:nvPicPr>
        <p:blipFill>
          <a:blip r:embed="rId8"/>
          <a:srcRect l="13358" t="16927" r="14996" b="40104"/>
          <a:stretch>
            <a:fillRect/>
          </a:stretch>
        </p:blipFill>
        <p:spPr bwMode="auto">
          <a:xfrm>
            <a:off x="152400" y="3352800"/>
            <a:ext cx="4495800" cy="2514600"/>
          </a:xfrm>
          <a:prstGeom prst="rect">
            <a:avLst/>
          </a:prstGeom>
          <a:noFill/>
          <a:ln w="9525">
            <a:noFill/>
            <a:miter lim="800000"/>
            <a:headEnd/>
            <a:tailEnd/>
          </a:ln>
          <a:effectLst/>
        </p:spPr>
      </p:pic>
      <p:sp>
        <p:nvSpPr>
          <p:cNvPr id="15" name="Oval 14"/>
          <p:cNvSpPr/>
          <p:nvPr/>
        </p:nvSpPr>
        <p:spPr>
          <a:xfrm>
            <a:off x="838200" y="5334000"/>
            <a:ext cx="13716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477000" y="4419600"/>
            <a:ext cx="13716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0" y="5769114"/>
            <a:ext cx="9144000" cy="1012686"/>
            <a:chOff x="0" y="0"/>
            <a:chExt cx="9144000" cy="1012686"/>
          </a:xfrm>
        </p:grpSpPr>
        <p:sp>
          <p:nvSpPr>
            <p:cNvPr id="1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9" name="Picture 1" descr="MPj04331400000[1]"/>
            <p:cNvPicPr>
              <a:picLocks noChangeAspect="1" noChangeArrowheads="1"/>
            </p:cNvPicPr>
            <p:nvPr/>
          </p:nvPicPr>
          <p:blipFill>
            <a:blip r:embed="rId9" cstate="print"/>
            <a:srcRect/>
            <a:stretch>
              <a:fillRect/>
            </a:stretch>
          </p:blipFill>
          <p:spPr bwMode="auto">
            <a:xfrm flipH="1">
              <a:off x="4705350" y="104775"/>
              <a:ext cx="323850" cy="276225"/>
            </a:xfrm>
            <a:prstGeom prst="rect">
              <a:avLst/>
            </a:prstGeom>
            <a:noFill/>
          </p:spPr>
        </p:pic>
        <p:sp>
          <p:nvSpPr>
            <p:cNvPr id="20"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pic>
        <p:nvPicPr>
          <p:cNvPr id="6" name="Picture 3"/>
          <p:cNvPicPr>
            <a:picLocks noChangeAspect="1" noChangeArrowheads="1"/>
          </p:cNvPicPr>
          <p:nvPr/>
        </p:nvPicPr>
        <p:blipFill>
          <a:blip r:embed="rId4"/>
          <a:srcRect l="971" t="16667" r="1882" b="26042"/>
          <a:stretch>
            <a:fillRect/>
          </a:stretch>
        </p:blipFill>
        <p:spPr bwMode="auto">
          <a:xfrm>
            <a:off x="533400" y="990600"/>
            <a:ext cx="8312727" cy="4572000"/>
          </a:xfrm>
          <a:prstGeom prst="rect">
            <a:avLst/>
          </a:prstGeom>
          <a:noFill/>
          <a:ln w="9525">
            <a:noFill/>
            <a:miter lim="800000"/>
            <a:headEnd/>
            <a:tailEnd/>
          </a:ln>
          <a:effectLst/>
        </p:spPr>
      </p:pic>
      <p:sp>
        <p:nvSpPr>
          <p:cNvPr id="9" name="Rounded Rectangular Callout 8"/>
          <p:cNvSpPr/>
          <p:nvPr/>
        </p:nvSpPr>
        <p:spPr>
          <a:xfrm>
            <a:off x="2514600" y="2514600"/>
            <a:ext cx="1905000" cy="762000"/>
          </a:xfrm>
          <a:prstGeom prst="wedgeRoundRectCallout">
            <a:avLst>
              <a:gd name="adj1" fmla="val -38397"/>
              <a:gd name="adj2" fmla="val -144058"/>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400" dirty="0" smtClean="0">
                <a:solidFill>
                  <a:schemeClr val="tx1"/>
                </a:solidFill>
              </a:rPr>
              <a:t>Public datasets that you can view only.</a:t>
            </a:r>
            <a:endParaRPr lang="en-US" sz="1400" dirty="0">
              <a:solidFill>
                <a:schemeClr val="tx1"/>
              </a:solidFill>
            </a:endParaRPr>
          </a:p>
        </p:txBody>
      </p:sp>
      <p:sp>
        <p:nvSpPr>
          <p:cNvPr id="10" name="Rounded Rectangular Callout 9"/>
          <p:cNvSpPr/>
          <p:nvPr/>
        </p:nvSpPr>
        <p:spPr>
          <a:xfrm>
            <a:off x="4800600" y="1676400"/>
            <a:ext cx="2209800" cy="990600"/>
          </a:xfrm>
          <a:prstGeom prst="wedgeRoundRectCallout">
            <a:avLst>
              <a:gd name="adj1" fmla="val -70973"/>
              <a:gd name="adj2" fmla="val -43547"/>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400" dirty="0" smtClean="0">
                <a:solidFill>
                  <a:schemeClr val="tx1"/>
                </a:solidFill>
              </a:rPr>
              <a:t>Private datasets you can’t view.  Email us and the PI to get access.</a:t>
            </a:r>
            <a:endParaRPr lang="en-US" sz="1400" dirty="0">
              <a:solidFill>
                <a:schemeClr val="tx1"/>
              </a:solidFill>
            </a:endParaRPr>
          </a:p>
        </p:txBody>
      </p:sp>
      <p:sp>
        <p:nvSpPr>
          <p:cNvPr id="8" name="Rounded Rectangular Callout 7"/>
          <p:cNvSpPr/>
          <p:nvPr/>
        </p:nvSpPr>
        <p:spPr>
          <a:xfrm>
            <a:off x="152400" y="2286000"/>
            <a:ext cx="2057400" cy="1600200"/>
          </a:xfrm>
          <a:prstGeom prst="wedgeRoundRectCallout">
            <a:avLst>
              <a:gd name="adj1" fmla="val -2401"/>
              <a:gd name="adj2" fmla="val -79472"/>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400" dirty="0" smtClean="0">
                <a:solidFill>
                  <a:schemeClr val="tx1"/>
                </a:solidFill>
              </a:rPr>
              <a:t>Datasets you can view or edit.  You have to be a project member or PI for the dataset to appear here.</a:t>
            </a:r>
            <a:endParaRPr lang="en-US" sz="1400" dirty="0">
              <a:solidFill>
                <a:schemeClr val="tx1"/>
              </a:solidFill>
            </a:endParaRPr>
          </a:p>
        </p:txBody>
      </p:sp>
      <p:sp>
        <p:nvSpPr>
          <p:cNvPr id="12" name="Rectangle 2"/>
          <p:cNvSpPr txBox="1">
            <a:spLocks noChangeArrowheads="1"/>
          </p:cNvSpPr>
          <p:nvPr/>
        </p:nvSpPr>
        <p:spPr bwMode="auto">
          <a:xfrm>
            <a:off x="228600" y="228600"/>
            <a:ext cx="84582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DataShop – Dataset Tabs</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13" name="Group 12"/>
          <p:cNvGrpSpPr/>
          <p:nvPr/>
        </p:nvGrpSpPr>
        <p:grpSpPr>
          <a:xfrm>
            <a:off x="0" y="5791200"/>
            <a:ext cx="9144000" cy="1012686"/>
            <a:chOff x="0" y="0"/>
            <a:chExt cx="9144000" cy="1012686"/>
          </a:xfrm>
        </p:grpSpPr>
        <p:sp>
          <p:nvSpPr>
            <p:cNvPr id="14"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5" name="Picture 1" descr="MPj04331400000[1]"/>
            <p:cNvPicPr>
              <a:picLocks noChangeAspect="1" noChangeArrowheads="1"/>
            </p:cNvPicPr>
            <p:nvPr/>
          </p:nvPicPr>
          <p:blipFill>
            <a:blip r:embed="rId5" cstate="print"/>
            <a:srcRect/>
            <a:stretch>
              <a:fillRect/>
            </a:stretch>
          </p:blipFill>
          <p:spPr bwMode="auto">
            <a:xfrm flipH="1">
              <a:off x="4705350" y="104775"/>
              <a:ext cx="323850" cy="276225"/>
            </a:xfrm>
            <a:prstGeom prst="rect">
              <a:avLst/>
            </a:prstGeom>
            <a:noFill/>
          </p:spPr>
        </p:pic>
        <p:sp>
          <p:nvSpPr>
            <p:cNvPr id="16"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ackground"/>
          <p:cNvPicPr>
            <a:picLocks noChangeAspect="1" noChangeArrowheads="1"/>
          </p:cNvPicPr>
          <p:nvPr/>
        </p:nvPicPr>
        <p:blipFill>
          <a:blip r:embed="rId3"/>
          <a:srcRect t="12180" b="38977"/>
          <a:stretch>
            <a:fillRect/>
          </a:stretch>
        </p:blipFill>
        <p:spPr bwMode="auto">
          <a:xfrm>
            <a:off x="0" y="0"/>
            <a:ext cx="9134475" cy="6858000"/>
          </a:xfrm>
          <a:prstGeom prst="rect">
            <a:avLst/>
          </a:prstGeom>
          <a:noFill/>
        </p:spPr>
      </p:pic>
      <p:sp>
        <p:nvSpPr>
          <p:cNvPr id="11" name="Rectangle 3"/>
          <p:cNvSpPr txBox="1">
            <a:spLocks noChangeArrowheads="1"/>
          </p:cNvSpPr>
          <p:nvPr/>
        </p:nvSpPr>
        <p:spPr bwMode="auto">
          <a:xfrm>
            <a:off x="457200" y="990600"/>
            <a:ext cx="8229600" cy="548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Dataset Info</a:t>
            </a:r>
          </a:p>
          <a:p>
            <a:pPr marL="342900" indent="-342900">
              <a:spcBef>
                <a:spcPct val="20000"/>
              </a:spcBef>
              <a:buFontTx/>
              <a:buChar char="•"/>
            </a:pPr>
            <a:r>
              <a:rPr lang="en-US" sz="3200" kern="0" dirty="0" smtClean="0"/>
              <a:t>Performance Profiler</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Learning</a:t>
            </a:r>
            <a:r>
              <a:rPr kumimoji="0" lang="en-US" sz="3200" b="0" i="0" u="none" strike="noStrike" kern="0" cap="none" spc="0" normalizeH="0" noProof="0" dirty="0" smtClean="0">
                <a:ln>
                  <a:noFill/>
                </a:ln>
                <a:solidFill>
                  <a:schemeClr val="tx1"/>
                </a:solidFill>
                <a:effectLst/>
                <a:uLnTx/>
                <a:uFillTx/>
                <a:latin typeface="+mn-lt"/>
                <a:ea typeface="+mn-ea"/>
                <a:cs typeface="+mn-cs"/>
              </a:rPr>
              <a:t> Curve</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sz="3200" kern="0" baseline="0" dirty="0" smtClean="0">
                <a:latin typeface="+mn-lt"/>
              </a:rPr>
              <a:t>Error</a:t>
            </a:r>
            <a:r>
              <a:rPr lang="en-US" sz="3200" kern="0" dirty="0" smtClean="0">
                <a:latin typeface="+mn-lt"/>
              </a:rPr>
              <a:t> Report</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sz="3200" kern="0" baseline="0" dirty="0" smtClean="0">
                <a:latin typeface="+mn-lt"/>
              </a:rPr>
              <a:t>Export</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3200" b="0" i="0" u="none" strike="noStrike" kern="0" cap="none" spc="0" normalizeH="0" noProof="0" dirty="0" smtClean="0">
                <a:ln>
                  <a:noFill/>
                </a:ln>
                <a:solidFill>
                  <a:schemeClr val="tx1"/>
                </a:solidFill>
                <a:effectLst/>
                <a:uLnTx/>
                <a:uFillTx/>
                <a:latin typeface="+mn-lt"/>
                <a:ea typeface="+mn-ea"/>
                <a:cs typeface="+mn-cs"/>
              </a:rPr>
              <a:t>Sample Selector</a:t>
            </a:r>
            <a:endParaRPr kumimoji="0" lang="en-US" sz="2400" b="0" i="0" u="none" strike="noStrike" kern="0" cap="none" spc="0" normalizeH="0" baseline="0" noProof="0" dirty="0">
              <a:ln>
                <a:noFill/>
              </a:ln>
              <a:solidFill>
                <a:schemeClr val="tx1"/>
              </a:solidFill>
              <a:effectLst/>
              <a:uLnTx/>
              <a:uFillTx/>
              <a:latin typeface="+mn-lt"/>
            </a:endParaRPr>
          </a:p>
        </p:txBody>
      </p:sp>
      <p:sp>
        <p:nvSpPr>
          <p:cNvPr id="12" name="Rectangle 2"/>
          <p:cNvSpPr txBox="1">
            <a:spLocks noChangeArrowheads="1"/>
          </p:cNvSpPr>
          <p:nvPr/>
        </p:nvSpPr>
        <p:spPr bwMode="auto">
          <a:xfrm>
            <a:off x="228600" y="228600"/>
            <a:ext cx="84582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z="4000" dirty="0" smtClean="0"/>
              <a:t>Analysis Tools</a:t>
            </a:r>
            <a:endParaRPr kumimoji="0" lang="en-US" sz="4000" b="0" i="0" u="none" strike="noStrike" kern="0" cap="none" spc="0" normalizeH="0" baseline="0" noProof="0" dirty="0">
              <a:ln>
                <a:noFill/>
              </a:ln>
              <a:solidFill>
                <a:schemeClr val="tx2"/>
              </a:solidFill>
              <a:effectLst/>
              <a:uLnTx/>
              <a:uFillTx/>
              <a:latin typeface="+mj-lt"/>
              <a:ea typeface="+mj-ea"/>
              <a:cs typeface="+mj-cs"/>
            </a:endParaRPr>
          </a:p>
        </p:txBody>
      </p:sp>
      <p:grpSp>
        <p:nvGrpSpPr>
          <p:cNvPr id="8" name="Group 7"/>
          <p:cNvGrpSpPr/>
          <p:nvPr/>
        </p:nvGrpSpPr>
        <p:grpSpPr>
          <a:xfrm>
            <a:off x="0" y="5769114"/>
            <a:ext cx="9144000" cy="1012686"/>
            <a:chOff x="0" y="0"/>
            <a:chExt cx="9144000" cy="1012686"/>
          </a:xfrm>
        </p:grpSpPr>
        <p:sp>
          <p:nvSpPr>
            <p:cNvPr id="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I</a:t>
              </a:r>
              <a:r>
                <a:rPr kumimoji="0" lang="en-US" sz="2400" b="1" i="0" u="none" strike="noStrike" cap="none" normalizeH="0" baseline="0" dirty="0" smtClean="0">
                  <a:ln>
                    <a:noFill/>
                  </a:ln>
                  <a:solidFill>
                    <a:srgbClr val="1F497D"/>
                  </a:solidFill>
                  <a:effectLst/>
                  <a:latin typeface="Teletype" pitchFamily="2"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1" descr="MPj04331400000[1]"/>
            <p:cNvPicPr>
              <a:picLocks noChangeAspect="1" noChangeArrowheads="1"/>
            </p:cNvPicPr>
            <p:nvPr/>
          </p:nvPicPr>
          <p:blipFill>
            <a:blip r:embed="rId4" cstate="print"/>
            <a:srcRect/>
            <a:stretch>
              <a:fillRect/>
            </a:stretch>
          </p:blipFill>
          <p:spPr bwMode="auto">
            <a:xfrm flipH="1">
              <a:off x="4705350" y="104775"/>
              <a:ext cx="323850" cy="276225"/>
            </a:xfrm>
            <a:prstGeom prst="rect">
              <a:avLst/>
            </a:prstGeom>
            <a:noFill/>
          </p:spPr>
        </p:pic>
        <p:sp>
          <p:nvSpPr>
            <p:cNvPr id="13" name="Rectangle 6"/>
            <p:cNvSpPr>
              <a:spLocks noChangeArrowheads="1"/>
            </p:cNvSpPr>
            <p:nvPr/>
          </p:nvSpPr>
          <p:spPr bwMode="auto">
            <a:xfrm>
              <a:off x="2743200" y="304800"/>
              <a:ext cx="40386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1F497D"/>
                  </a:solidFill>
                  <a:effectLst/>
                  <a:latin typeface="Teletype" pitchFamily="2" charset="0"/>
                  <a:ea typeface="Times New Roman" pitchFamily="18" charset="0"/>
                  <a:cs typeface="Courier New" pitchFamily="49" charset="0"/>
                </a:rPr>
                <a:t>DataShop</a:t>
              </a:r>
              <a:endParaRPr kumimoji="0" lang="en-US" sz="11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F497D"/>
                  </a:solidFill>
                  <a:effectLst/>
                  <a:latin typeface="Teletype" pitchFamily="2" charset="0"/>
                  <a:ea typeface="Times New Roman" pitchFamily="18" charset="0"/>
                </a:rPr>
                <a:t>DataShop Winter Workshop – 2008</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4895</TotalTime>
  <Words>2412</Words>
  <Application>Microsoft Office PowerPoint</Application>
  <PresentationFormat>On-screen Show (4:3)</PresentationFormat>
  <Paragraphs>314</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Default Design</vt:lpstr>
      <vt:lpstr>Slide 1</vt:lpstr>
      <vt:lpstr>Slide 2</vt:lpstr>
      <vt:lpstr>Slide 3</vt:lpstr>
      <vt:lpstr>Slide 4</vt:lpstr>
      <vt:lpstr>Slide 5</vt:lpstr>
      <vt:lpstr>How do I get data in?</vt:lpstr>
      <vt:lpstr>Slide 7</vt:lpstr>
      <vt:lpstr>Slide 8</vt:lpstr>
      <vt:lpstr>Slide 9</vt:lpstr>
      <vt:lpstr>Dataset Info</vt:lpstr>
      <vt:lpstr>Performance Profiler</vt:lpstr>
      <vt:lpstr>Learning Curve</vt:lpstr>
      <vt:lpstr>Error Report</vt:lpstr>
      <vt:lpstr>Export</vt:lpstr>
      <vt:lpstr>Sample Selector</vt:lpstr>
      <vt:lpstr>Help/Documentation</vt:lpstr>
      <vt:lpstr>Coming Soon</vt:lpstr>
      <vt:lpstr>Slide 18</vt:lpstr>
    </vt:vector>
  </TitlesOfParts>
  <Company>Carnegie Mellon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Enabling Technologies Meeting</dc:title>
  <dc:creator>alida</dc:creator>
  <cp:lastModifiedBy>Carnegie Mellon University</cp:lastModifiedBy>
  <cp:revision>458</cp:revision>
  <dcterms:created xsi:type="dcterms:W3CDTF">2005-10-27T14:37:42Z</dcterms:created>
  <dcterms:modified xsi:type="dcterms:W3CDTF">2008-01-23T13:35:15Z</dcterms:modified>
</cp:coreProperties>
</file>